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 id="2147483652" r:id="rId2"/>
  </p:sldMasterIdLst>
  <p:notesMasterIdLst>
    <p:notesMasterId r:id="rId50"/>
  </p:notesMasterIdLst>
  <p:handoutMasterIdLst>
    <p:handoutMasterId r:id="rId51"/>
  </p:handoutMasterIdLst>
  <p:sldIdLst>
    <p:sldId id="355" r:id="rId3"/>
    <p:sldId id="332" r:id="rId4"/>
    <p:sldId id="257" r:id="rId5"/>
    <p:sldId id="258" r:id="rId6"/>
    <p:sldId id="407" r:id="rId7"/>
    <p:sldId id="259" r:id="rId8"/>
    <p:sldId id="408" r:id="rId9"/>
    <p:sldId id="261" r:id="rId10"/>
    <p:sldId id="434" r:id="rId11"/>
    <p:sldId id="428" r:id="rId12"/>
    <p:sldId id="370" r:id="rId13"/>
    <p:sldId id="270" r:id="rId14"/>
    <p:sldId id="271" r:id="rId15"/>
    <p:sldId id="268" r:id="rId16"/>
    <p:sldId id="269" r:id="rId17"/>
    <p:sldId id="429" r:id="rId18"/>
    <p:sldId id="311" r:id="rId19"/>
    <p:sldId id="409" r:id="rId20"/>
    <p:sldId id="410" r:id="rId21"/>
    <p:sldId id="411" r:id="rId22"/>
    <p:sldId id="430" r:id="rId23"/>
    <p:sldId id="412" r:id="rId24"/>
    <p:sldId id="435" r:id="rId25"/>
    <p:sldId id="413" r:id="rId26"/>
    <p:sldId id="387" r:id="rId27"/>
    <p:sldId id="348" r:id="rId28"/>
    <p:sldId id="431" r:id="rId29"/>
    <p:sldId id="383" r:id="rId30"/>
    <p:sldId id="384" r:id="rId31"/>
    <p:sldId id="415" r:id="rId32"/>
    <p:sldId id="298" r:id="rId33"/>
    <p:sldId id="301" r:id="rId34"/>
    <p:sldId id="432" r:id="rId35"/>
    <p:sldId id="400" r:id="rId36"/>
    <p:sldId id="401" r:id="rId37"/>
    <p:sldId id="402" r:id="rId38"/>
    <p:sldId id="403" r:id="rId39"/>
    <p:sldId id="433" r:id="rId40"/>
    <p:sldId id="436" r:id="rId41"/>
    <p:sldId id="437" r:id="rId42"/>
    <p:sldId id="438" r:id="rId43"/>
    <p:sldId id="439" r:id="rId44"/>
    <p:sldId id="440" r:id="rId45"/>
    <p:sldId id="441" r:id="rId46"/>
    <p:sldId id="442" r:id="rId47"/>
    <p:sldId id="443" r:id="rId48"/>
    <p:sldId id="354" r:id="rId49"/>
  </p:sldIdLst>
  <p:sldSz cx="9144000" cy="6858000" type="screen4x3"/>
  <p:notesSz cx="6858000" cy="9144000"/>
  <p:defaultTextStyle>
    <a:defPPr>
      <a:defRPr lang="zh-CN"/>
    </a:defPPr>
    <a:lvl1pPr algn="l" rtl="0" fontAlgn="base">
      <a:spcBef>
        <a:spcPct val="0"/>
      </a:spcBef>
      <a:spcAft>
        <a:spcPct val="0"/>
      </a:spcAft>
      <a:defRPr sz="1400" kern="1200">
        <a:solidFill>
          <a:schemeClr val="bg1"/>
        </a:solidFill>
        <a:latin typeface="Arial" pitchFamily="34" charset="0"/>
        <a:ea typeface="宋体" pitchFamily="2" charset="-122"/>
        <a:cs typeface="+mn-cs"/>
      </a:defRPr>
    </a:lvl1pPr>
    <a:lvl2pPr marL="457200" algn="l" rtl="0" fontAlgn="base">
      <a:spcBef>
        <a:spcPct val="0"/>
      </a:spcBef>
      <a:spcAft>
        <a:spcPct val="0"/>
      </a:spcAft>
      <a:defRPr sz="1400" kern="1200">
        <a:solidFill>
          <a:schemeClr val="bg1"/>
        </a:solidFill>
        <a:latin typeface="Arial" pitchFamily="34" charset="0"/>
        <a:ea typeface="宋体" pitchFamily="2" charset="-122"/>
        <a:cs typeface="+mn-cs"/>
      </a:defRPr>
    </a:lvl2pPr>
    <a:lvl3pPr marL="914400" algn="l" rtl="0" fontAlgn="base">
      <a:spcBef>
        <a:spcPct val="0"/>
      </a:spcBef>
      <a:spcAft>
        <a:spcPct val="0"/>
      </a:spcAft>
      <a:defRPr sz="1400" kern="1200">
        <a:solidFill>
          <a:schemeClr val="bg1"/>
        </a:solidFill>
        <a:latin typeface="Arial" pitchFamily="34" charset="0"/>
        <a:ea typeface="宋体" pitchFamily="2" charset="-122"/>
        <a:cs typeface="+mn-cs"/>
      </a:defRPr>
    </a:lvl3pPr>
    <a:lvl4pPr marL="1371600" algn="l" rtl="0" fontAlgn="base">
      <a:spcBef>
        <a:spcPct val="0"/>
      </a:spcBef>
      <a:spcAft>
        <a:spcPct val="0"/>
      </a:spcAft>
      <a:defRPr sz="1400" kern="1200">
        <a:solidFill>
          <a:schemeClr val="bg1"/>
        </a:solidFill>
        <a:latin typeface="Arial" pitchFamily="34" charset="0"/>
        <a:ea typeface="宋体" pitchFamily="2" charset="-122"/>
        <a:cs typeface="+mn-cs"/>
      </a:defRPr>
    </a:lvl4pPr>
    <a:lvl5pPr marL="1828800" algn="l" rtl="0" fontAlgn="base">
      <a:spcBef>
        <a:spcPct val="0"/>
      </a:spcBef>
      <a:spcAft>
        <a:spcPct val="0"/>
      </a:spcAft>
      <a:defRPr sz="1400" kern="1200">
        <a:solidFill>
          <a:schemeClr val="bg1"/>
        </a:solidFill>
        <a:latin typeface="Arial" pitchFamily="34" charset="0"/>
        <a:ea typeface="宋体" pitchFamily="2" charset="-122"/>
        <a:cs typeface="+mn-cs"/>
      </a:defRPr>
    </a:lvl5pPr>
    <a:lvl6pPr marL="2286000" algn="l" defTabSz="914400" rtl="0" eaLnBrk="1" latinLnBrk="0" hangingPunct="1">
      <a:defRPr sz="1400" kern="1200">
        <a:solidFill>
          <a:schemeClr val="bg1"/>
        </a:solidFill>
        <a:latin typeface="Arial" pitchFamily="34" charset="0"/>
        <a:ea typeface="宋体" pitchFamily="2" charset="-122"/>
        <a:cs typeface="+mn-cs"/>
      </a:defRPr>
    </a:lvl6pPr>
    <a:lvl7pPr marL="2743200" algn="l" defTabSz="914400" rtl="0" eaLnBrk="1" latinLnBrk="0" hangingPunct="1">
      <a:defRPr sz="1400" kern="1200">
        <a:solidFill>
          <a:schemeClr val="bg1"/>
        </a:solidFill>
        <a:latin typeface="Arial" pitchFamily="34" charset="0"/>
        <a:ea typeface="宋体" pitchFamily="2" charset="-122"/>
        <a:cs typeface="+mn-cs"/>
      </a:defRPr>
    </a:lvl7pPr>
    <a:lvl8pPr marL="3200400" algn="l" defTabSz="914400" rtl="0" eaLnBrk="1" latinLnBrk="0" hangingPunct="1">
      <a:defRPr sz="1400" kern="1200">
        <a:solidFill>
          <a:schemeClr val="bg1"/>
        </a:solidFill>
        <a:latin typeface="Arial" pitchFamily="34" charset="0"/>
        <a:ea typeface="宋体" pitchFamily="2" charset="-122"/>
        <a:cs typeface="+mn-cs"/>
      </a:defRPr>
    </a:lvl8pPr>
    <a:lvl9pPr marL="3657600" algn="l" defTabSz="914400" rtl="0" eaLnBrk="1" latinLnBrk="0" hangingPunct="1">
      <a:defRPr sz="1400" kern="1200">
        <a:solidFill>
          <a:schemeClr val="bg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9933"/>
    <a:srgbClr val="FF3300"/>
    <a:srgbClr val="FF6600"/>
    <a:srgbClr val="3366FF"/>
    <a:srgbClr val="003399"/>
    <a:srgbClr val="666699"/>
    <a:srgbClr val="33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69" autoAdjust="0"/>
    <p:restoredTop sz="92063" autoAdjust="0"/>
  </p:normalViewPr>
  <p:slideViewPr>
    <p:cSldViewPr snapToGrid="0">
      <p:cViewPr>
        <p:scale>
          <a:sx n="75" d="100"/>
          <a:sy n="75" d="100"/>
        </p:scale>
        <p:origin x="-648" y="758"/>
      </p:cViewPr>
      <p:guideLst>
        <p:guide orient="horz" pos="4319"/>
        <p:guide pos="4415"/>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7" d="100"/>
          <a:sy n="57" d="100"/>
        </p:scale>
        <p:origin x="-1836"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handoutMaster" Target="handoutMasters/handoutMaster1.xml"/><Relationship Id="rId3" Type="http://schemas.openxmlformats.org/officeDocument/2006/relationships/slide" Target="slides/slide1.xml"/></Relationships>
</file>

<file path=ppt/_rels/viewProps.xml.rels><?xml version="1.0" encoding="UTF-8" standalone="yes"?>
<Relationships xmlns="http://schemas.openxmlformats.org/package/2006/relationships"><Relationship Id="rId1"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image" Target="../media/image26.wmf"/><Relationship Id="rId7" Type="http://schemas.openxmlformats.org/officeDocument/2006/relationships/image" Target="../media/image30.wmf"/><Relationship Id="rId12" Type="http://schemas.openxmlformats.org/officeDocument/2006/relationships/image" Target="../media/image35.wmf"/><Relationship Id="rId2" Type="http://schemas.openxmlformats.org/officeDocument/2006/relationships/image" Target="../media/image25.wmf"/><Relationship Id="rId1" Type="http://schemas.openxmlformats.org/officeDocument/2006/relationships/image" Target="../media/image24.wmf"/><Relationship Id="rId6" Type="http://schemas.openxmlformats.org/officeDocument/2006/relationships/image" Target="../media/image29.wmf"/><Relationship Id="rId11" Type="http://schemas.openxmlformats.org/officeDocument/2006/relationships/image" Target="../media/image34.wmf"/><Relationship Id="rId5" Type="http://schemas.openxmlformats.org/officeDocument/2006/relationships/image" Target="../media/image28.png"/><Relationship Id="rId10" Type="http://schemas.openxmlformats.org/officeDocument/2006/relationships/image" Target="../media/image33.wmf"/><Relationship Id="rId4" Type="http://schemas.openxmlformats.org/officeDocument/2006/relationships/image" Target="../media/image27.png"/><Relationship Id="rId9" Type="http://schemas.openxmlformats.org/officeDocument/2006/relationships/image" Target="../media/image3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200" b="0">
                <a:solidFill>
                  <a:schemeClr val="tx1"/>
                </a:solidFill>
                <a:latin typeface="Arial" charset="0"/>
              </a:defRPr>
            </a:lvl1pPr>
          </a:lstStyle>
          <a:p>
            <a:pPr>
              <a:defRPr/>
            </a:pPr>
            <a:endParaRPr lang="en-US" altLang="zh-CN"/>
          </a:p>
        </p:txBody>
      </p:sp>
      <p:sp>
        <p:nvSpPr>
          <p:cNvPr id="8499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b="0">
                <a:solidFill>
                  <a:schemeClr val="tx1"/>
                </a:solidFill>
                <a:latin typeface="Arial" charset="0"/>
              </a:defRPr>
            </a:lvl1pPr>
          </a:lstStyle>
          <a:p>
            <a:pPr>
              <a:defRPr/>
            </a:pPr>
            <a:endParaRPr lang="en-US" altLang="zh-CN"/>
          </a:p>
        </p:txBody>
      </p:sp>
      <p:sp>
        <p:nvSpPr>
          <p:cNvPr id="8499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defRPr sz="1200" b="0">
                <a:solidFill>
                  <a:schemeClr val="tx1"/>
                </a:solidFill>
                <a:latin typeface="Arial" charset="0"/>
              </a:defRPr>
            </a:lvl1pPr>
          </a:lstStyle>
          <a:p>
            <a:pPr>
              <a:defRPr/>
            </a:pPr>
            <a:r>
              <a:rPr lang="en-US" altLang="zh-CN"/>
              <a:t>1</a:t>
            </a:r>
          </a:p>
        </p:txBody>
      </p:sp>
      <p:sp>
        <p:nvSpPr>
          <p:cNvPr id="8499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0">
                <a:solidFill>
                  <a:schemeClr val="tx1"/>
                </a:solidFill>
                <a:latin typeface="Arial" charset="0"/>
              </a:defRPr>
            </a:lvl1pPr>
          </a:lstStyle>
          <a:p>
            <a:pPr>
              <a:defRPr/>
            </a:pPr>
            <a:fld id="{62FD6064-469E-4994-BCA7-BC5E529F6031}"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200" b="0">
                <a:solidFill>
                  <a:schemeClr val="tx1"/>
                </a:solidFill>
                <a:latin typeface="Arial" charset="0"/>
              </a:defRPr>
            </a:lvl1pPr>
          </a:lstStyle>
          <a:p>
            <a:pPr>
              <a:defRPr/>
            </a:pPr>
            <a:endParaRPr lang="en-US" altLang="zh-CN"/>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b="0">
                <a:solidFill>
                  <a:schemeClr val="tx1"/>
                </a:solidFill>
                <a:latin typeface="Arial" charset="0"/>
              </a:defRPr>
            </a:lvl1pPr>
          </a:lstStyle>
          <a:p>
            <a:pPr>
              <a:defRPr/>
            </a:pPr>
            <a:endParaRPr lang="en-US" altLang="zh-CN"/>
          </a:p>
        </p:txBody>
      </p:sp>
      <p:sp>
        <p:nvSpPr>
          <p:cNvPr id="522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defRPr sz="1200" b="0">
                <a:solidFill>
                  <a:schemeClr val="tx1"/>
                </a:solidFill>
                <a:latin typeface="Arial" charset="0"/>
              </a:defRPr>
            </a:lvl1pPr>
          </a:lstStyle>
          <a:p>
            <a:pPr>
              <a:defRPr/>
            </a:pPr>
            <a:r>
              <a:rPr lang="en-US" altLang="zh-CN"/>
              <a:t>1</a:t>
            </a:r>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0">
                <a:solidFill>
                  <a:schemeClr val="tx1"/>
                </a:solidFill>
                <a:latin typeface="Arial" charset="0"/>
              </a:defRPr>
            </a:lvl1pPr>
          </a:lstStyle>
          <a:p>
            <a:pPr>
              <a:defRPr/>
            </a:pPr>
            <a:fld id="{7B3EA2B2-360F-427B-899C-E4BAE3AE10C4}"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endParaRPr lang="zh-CN" alt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p:spPr>
        <p:txBody>
          <a:bodyPr/>
          <a:lstStyle/>
          <a:p>
            <a:pPr eaLnBrk="1" hangingPunct="1"/>
            <a:endParaRPr lang="zh-CN" altLang="zh-CN"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p:spPr>
        <p:txBody>
          <a:bodyPr/>
          <a:lstStyle/>
          <a:p>
            <a:endParaRPr lang="en-US" altLang="zh-CN"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pPr eaLnBrk="1" hangingPunct="1"/>
            <a:endParaRPr lang="zh-CN" altLang="zh-CN"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p:spPr>
        <p:txBody>
          <a:bodyPr/>
          <a:lstStyle/>
          <a:p>
            <a:endParaRPr lang="en-US" altLang="zh-CN"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pPr eaLnBrk="1" hangingPunct="1"/>
            <a:endParaRPr lang="zh-CN" altLang="zh-CN"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p:spPr>
        <p:txBody>
          <a:bodyPr/>
          <a:lstStyle/>
          <a:p>
            <a:endParaRPr lang="en-US" altLang="zh-CN"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77925" y="727075"/>
            <a:ext cx="4549775" cy="3413125"/>
          </a:xfrm>
          <a:ln/>
        </p:spPr>
      </p:sp>
      <p:sp>
        <p:nvSpPr>
          <p:cNvPr id="60419" name="Rectangle 3"/>
          <p:cNvSpPr>
            <a:spLocks noGrp="1" noChangeArrowheads="1"/>
          </p:cNvSpPr>
          <p:nvPr>
            <p:ph type="body" idx="1"/>
          </p:nvPr>
        </p:nvSpPr>
        <p:spPr>
          <a:noFill/>
          <a:ln/>
        </p:spPr>
        <p:txBody>
          <a:bodyPr/>
          <a:lstStyle/>
          <a:p>
            <a:pPr marL="247650" indent="-247650" eaLnBrk="1" hangingPunct="1"/>
            <a:endParaRPr lang="en-US" altLang="zh-CN" sz="1600"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xfrm>
            <a:off x="1177925" y="727075"/>
            <a:ext cx="4549775" cy="3413125"/>
          </a:xfrm>
          <a:ln/>
        </p:spPr>
      </p:sp>
      <p:sp>
        <p:nvSpPr>
          <p:cNvPr id="61443" name="Rectangle 3"/>
          <p:cNvSpPr>
            <a:spLocks noGrp="1" noChangeArrowheads="1"/>
          </p:cNvSpPr>
          <p:nvPr>
            <p:ph type="body" idx="1"/>
          </p:nvPr>
        </p:nvSpPr>
        <p:spPr>
          <a:xfrm>
            <a:off x="284163" y="2068513"/>
            <a:ext cx="6276975" cy="6378575"/>
          </a:xfrm>
          <a:noFill/>
          <a:ln/>
        </p:spPr>
        <p:txBody>
          <a:bodyPr/>
          <a:lstStyle/>
          <a:p>
            <a:pPr marL="247650" indent="-247650" eaLnBrk="1" hangingPunct="1"/>
            <a:endParaRPr lang="en-US" altLang="zh-CN" sz="1600"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77925" y="727075"/>
            <a:ext cx="4549775" cy="3413125"/>
          </a:xfrm>
          <a:ln/>
        </p:spPr>
      </p:sp>
      <p:sp>
        <p:nvSpPr>
          <p:cNvPr id="62467" name="Rectangle 3"/>
          <p:cNvSpPr>
            <a:spLocks noGrp="1" noChangeArrowheads="1"/>
          </p:cNvSpPr>
          <p:nvPr>
            <p:ph type="body" idx="1"/>
          </p:nvPr>
        </p:nvSpPr>
        <p:spPr>
          <a:noFill/>
          <a:ln/>
        </p:spPr>
        <p:txBody>
          <a:bodyPr/>
          <a:lstStyle/>
          <a:p>
            <a:pPr marL="247650" indent="-247650" eaLnBrk="1" hangingPunct="1"/>
            <a:endParaRPr lang="en-US" altLang="zh-CN" sz="1600"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pPr eaLnBrk="1" hangingPunct="1"/>
            <a:endParaRPr lang="zh-CN" altLang="zh-CN"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44588" y="685800"/>
            <a:ext cx="4572000" cy="3429000"/>
          </a:xfrm>
          <a:solidFill>
            <a:srgbClr val="FFFFFF"/>
          </a:solidFill>
          <a:ln/>
        </p:spPr>
      </p:sp>
      <p:sp>
        <p:nvSpPr>
          <p:cNvPr id="64515" name="Rectangle 3"/>
          <p:cNvSpPr>
            <a:spLocks noGrp="1" noChangeArrowheads="1"/>
          </p:cNvSpPr>
          <p:nvPr>
            <p:ph type="body" idx="1"/>
          </p:nvPr>
        </p:nvSpPr>
        <p:spPr>
          <a:xfrm>
            <a:off x="685800" y="4344988"/>
            <a:ext cx="5486400" cy="4113212"/>
          </a:xfrm>
          <a:noFill/>
          <a:ln/>
        </p:spPr>
        <p:txBody>
          <a:bodyPr/>
          <a:lstStyle/>
          <a:p>
            <a:pPr eaLnBrk="1" hangingPunct="1"/>
            <a:endParaRPr lang="zh-CN" alt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pPr eaLnBrk="1" hangingPunct="1"/>
            <a:endParaRPr lang="zh-CN" altLang="zh-CN"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pPr eaLnBrk="1" hangingPunct="1"/>
            <a:endParaRPr lang="zh-CN" altLang="en-US" b="1"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xfrm>
            <a:off x="1174750" y="727075"/>
            <a:ext cx="4549775" cy="3413125"/>
          </a:xfrm>
          <a:ln/>
        </p:spPr>
      </p:sp>
      <p:sp>
        <p:nvSpPr>
          <p:cNvPr id="67587" name="Rectangle 3"/>
          <p:cNvSpPr>
            <a:spLocks noGrp="1" noChangeArrowheads="1"/>
          </p:cNvSpPr>
          <p:nvPr>
            <p:ph type="body" idx="1"/>
          </p:nvPr>
        </p:nvSpPr>
        <p:spPr>
          <a:xfrm>
            <a:off x="866775" y="4284663"/>
            <a:ext cx="5091113" cy="4159250"/>
          </a:xfrm>
          <a:noFill/>
          <a:ln/>
        </p:spPr>
        <p:txBody>
          <a:bodyPr/>
          <a:lstStyle/>
          <a:p>
            <a:pPr eaLnBrk="1" hangingPunct="1">
              <a:buFont typeface="Wingdings" pitchFamily="2" charset="2"/>
              <a:buNone/>
            </a:pPr>
            <a:endParaRPr lang="zh-CN" altLang="en-US" smtClean="0">
              <a:latin typeface="Arial" pitchFamily="34" charset="0"/>
            </a:endParaRPr>
          </a:p>
          <a:p>
            <a:pPr eaLnBrk="1" hangingPunct="1"/>
            <a:endParaRPr lang="zh-CN" altLang="en-US"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p:spPr>
        <p:txBody>
          <a:bodyPr/>
          <a:lstStyle/>
          <a:p>
            <a:pPr eaLnBrk="1" hangingPunct="1"/>
            <a:endParaRPr lang="zh-CN" altLang="zh-CN"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pPr eaLnBrk="1" hangingPunct="1"/>
            <a:endParaRPr lang="zh-CN" altLang="zh-CN"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8419D075-493C-4CE3-B99E-EF3DD68EEFFD}"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E0094D71-DEE5-4E83-B614-2183FB8086EA}"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1E1B266E-F55E-495C-A614-DFDFFF2AF4A0}"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27D4B681-2839-4C7D-A301-F484A610AC4E}"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6711A321-A165-435A-99DB-5C6A5BAFA329}"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34E10D39-2CF7-42E3-9CAF-6B387625C9BE}"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4A4F1766-2211-492D-91B8-B9E198E0DEEC}"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FAE6B940-8E69-4F13-846A-F150988BC539}"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BA1F111B-4F66-438F-8B30-0536C0D90E02}"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A6DC7262-75A3-49A9-8FF5-52283468AF54}"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455E25AA-E984-4850-A0F3-912576E4FB5D}" type="slidenum">
              <a:rPr lang="en-US" altLang="zh-CN"/>
              <a:pPr>
                <a:defRPr/>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sldNum" sz="quarter" idx="10"/>
          </p:nvPr>
        </p:nvSpPr>
        <p:spPr>
          <a:ln/>
        </p:spPr>
        <p:txBody>
          <a:bodyPr/>
          <a:lstStyle>
            <a:lvl1pPr>
              <a:defRPr/>
            </a:lvl1pPr>
          </a:lstStyle>
          <a:p>
            <a:pPr>
              <a:defRPr/>
            </a:pPr>
            <a:fld id="{02DBE2C0-92A9-4521-BB88-BCEFEA071ACE}" type="slidenum">
              <a:rPr lang="zh-TW" altLang="zh-TW"/>
              <a:pPr>
                <a:defRPr/>
              </a:pPr>
              <a:t>‹#›</a:t>
            </a:fld>
            <a:endParaRPr lang="zh-TW" altLang="zh-TW"/>
          </a:p>
        </p:txBody>
      </p:sp>
    </p:spTree>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sldNum" sz="quarter" idx="10"/>
          </p:nvPr>
        </p:nvSpPr>
        <p:spPr>
          <a:ln/>
        </p:spPr>
        <p:txBody>
          <a:bodyPr/>
          <a:lstStyle>
            <a:lvl1pPr>
              <a:defRPr/>
            </a:lvl1pPr>
          </a:lstStyle>
          <a:p>
            <a:pPr>
              <a:defRPr/>
            </a:pPr>
            <a:fld id="{9B7BAC98-3865-47D8-A7DE-5BE02B747583}" type="slidenum">
              <a:rPr lang="zh-TW" altLang="zh-TW"/>
              <a:pPr>
                <a:defRPr/>
              </a:pPr>
              <a:t>‹#›</a:t>
            </a:fld>
            <a:endParaRPr lang="zh-TW" altLang="zh-TW"/>
          </a:p>
        </p:txBody>
      </p:sp>
    </p:spTree>
  </p:cSld>
  <p:clrMapOvr>
    <a:masterClrMapping/>
  </p:clrMapOvr>
  <p:transition>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sldNum" sz="quarter" idx="10"/>
          </p:nvPr>
        </p:nvSpPr>
        <p:spPr>
          <a:ln/>
        </p:spPr>
        <p:txBody>
          <a:bodyPr/>
          <a:lstStyle>
            <a:lvl1pPr>
              <a:defRPr/>
            </a:lvl1pPr>
          </a:lstStyle>
          <a:p>
            <a:pPr>
              <a:defRPr/>
            </a:pPr>
            <a:fld id="{6F8755D9-D6C6-4FB7-ADA7-9D62C4D9CD62}" type="slidenum">
              <a:rPr lang="zh-TW" altLang="zh-TW"/>
              <a:pPr>
                <a:defRPr/>
              </a:pPr>
              <a:t>‹#›</a:t>
            </a:fld>
            <a:endParaRPr lang="zh-TW" altLang="zh-TW"/>
          </a:p>
        </p:txBody>
      </p:sp>
    </p:spTree>
  </p:cSld>
  <p:clrMapOvr>
    <a:masterClrMapping/>
  </p:clrMapOvr>
  <p:transition>
    <p:wipe dir="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423988"/>
            <a:ext cx="3937000" cy="4892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775200" y="1423988"/>
            <a:ext cx="3938588" cy="4892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sldNum" sz="quarter" idx="10"/>
          </p:nvPr>
        </p:nvSpPr>
        <p:spPr>
          <a:ln/>
        </p:spPr>
        <p:txBody>
          <a:bodyPr/>
          <a:lstStyle>
            <a:lvl1pPr>
              <a:defRPr/>
            </a:lvl1pPr>
          </a:lstStyle>
          <a:p>
            <a:pPr>
              <a:defRPr/>
            </a:pPr>
            <a:fld id="{F7DB9A17-2DD1-488E-9D7E-A10397341BCB}" type="slidenum">
              <a:rPr lang="zh-TW" altLang="zh-TW"/>
              <a:pPr>
                <a:defRPr/>
              </a:pPr>
              <a:t>‹#›</a:t>
            </a:fld>
            <a:endParaRPr lang="zh-TW" altLang="zh-TW"/>
          </a:p>
        </p:txBody>
      </p:sp>
    </p:spTree>
  </p:cSld>
  <p:clrMapOvr>
    <a:masterClrMapping/>
  </p:clrMapOvr>
  <p:transition>
    <p:wipe dir="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sldNum" sz="quarter" idx="10"/>
          </p:nvPr>
        </p:nvSpPr>
        <p:spPr>
          <a:ln/>
        </p:spPr>
        <p:txBody>
          <a:bodyPr/>
          <a:lstStyle>
            <a:lvl1pPr>
              <a:defRPr/>
            </a:lvl1pPr>
          </a:lstStyle>
          <a:p>
            <a:pPr>
              <a:defRPr/>
            </a:pPr>
            <a:fld id="{CCE612D1-6832-4C7A-A4CA-127C70F7DDF8}" type="slidenum">
              <a:rPr lang="zh-TW" altLang="zh-TW"/>
              <a:pPr>
                <a:defRPr/>
              </a:pPr>
              <a:t>‹#›</a:t>
            </a:fld>
            <a:endParaRPr lang="zh-TW" altLang="zh-TW"/>
          </a:p>
        </p:txBody>
      </p:sp>
    </p:spTree>
  </p:cSld>
  <p:clrMapOvr>
    <a:masterClrMapping/>
  </p:clrMapOvr>
  <p:transition>
    <p:wipe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sldNum" sz="quarter" idx="10"/>
          </p:nvPr>
        </p:nvSpPr>
        <p:spPr>
          <a:ln/>
        </p:spPr>
        <p:txBody>
          <a:bodyPr/>
          <a:lstStyle>
            <a:lvl1pPr>
              <a:defRPr/>
            </a:lvl1pPr>
          </a:lstStyle>
          <a:p>
            <a:pPr>
              <a:defRPr/>
            </a:pPr>
            <a:fld id="{7D319A7C-EE3F-438E-A403-EE42033BF403}" type="slidenum">
              <a:rPr lang="zh-TW" altLang="zh-TW"/>
              <a:pPr>
                <a:defRPr/>
              </a:pPr>
              <a:t>‹#›</a:t>
            </a:fld>
            <a:endParaRPr lang="zh-TW" altLang="zh-TW"/>
          </a:p>
        </p:txBody>
      </p:sp>
    </p:spTree>
  </p:cSld>
  <p:clrMapOvr>
    <a:masterClrMapping/>
  </p:clrMapOvr>
  <p:transition>
    <p:wipe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214990E0-A8A1-4B2D-9C0F-54CF73EB0D12}" type="slidenum">
              <a:rPr lang="zh-TW" altLang="zh-TW"/>
              <a:pPr>
                <a:defRPr/>
              </a:pPr>
              <a:t>‹#›</a:t>
            </a:fld>
            <a:endParaRPr lang="zh-TW" altLang="zh-TW"/>
          </a:p>
        </p:txBody>
      </p:sp>
    </p:spTree>
  </p:cSld>
  <p:clrMapOvr>
    <a:masterClrMapping/>
  </p:clrMapOvr>
  <p:transition>
    <p:wipe dir="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sldNum" sz="quarter" idx="10"/>
          </p:nvPr>
        </p:nvSpPr>
        <p:spPr>
          <a:ln/>
        </p:spPr>
        <p:txBody>
          <a:bodyPr/>
          <a:lstStyle>
            <a:lvl1pPr>
              <a:defRPr/>
            </a:lvl1pPr>
          </a:lstStyle>
          <a:p>
            <a:pPr>
              <a:defRPr/>
            </a:pPr>
            <a:fld id="{6A2E2844-F89D-4D15-8F91-412048AEE9CA}" type="slidenum">
              <a:rPr lang="zh-TW" altLang="zh-TW"/>
              <a:pPr>
                <a:defRPr/>
              </a:pPr>
              <a:t>‹#›</a:t>
            </a:fld>
            <a:endParaRPr lang="zh-TW" altLang="zh-TW"/>
          </a:p>
        </p:txBody>
      </p:sp>
    </p:spTree>
  </p:cSld>
  <p:clrMapOvr>
    <a:masterClrMapping/>
  </p:clrMapOvr>
  <p:transition>
    <p:wipe dir="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sldNum" sz="quarter" idx="10"/>
          </p:nvPr>
        </p:nvSpPr>
        <p:spPr>
          <a:ln/>
        </p:spPr>
        <p:txBody>
          <a:bodyPr/>
          <a:lstStyle>
            <a:lvl1pPr>
              <a:defRPr/>
            </a:lvl1pPr>
          </a:lstStyle>
          <a:p>
            <a:pPr>
              <a:defRPr/>
            </a:pPr>
            <a:fld id="{28750E7B-F38E-4040-9D97-21754B440BAB}" type="slidenum">
              <a:rPr lang="zh-TW" altLang="zh-TW"/>
              <a:pPr>
                <a:defRPr/>
              </a:pPr>
              <a:t>‹#›</a:t>
            </a:fld>
            <a:endParaRPr lang="zh-TW" altLang="zh-TW"/>
          </a:p>
        </p:txBody>
      </p:sp>
    </p:spTree>
  </p:cSld>
  <p:clrMapOvr>
    <a:masterClrMapping/>
  </p:clrMapOvr>
  <p:transition>
    <p:wipe dir="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sldNum" sz="quarter" idx="10"/>
          </p:nvPr>
        </p:nvSpPr>
        <p:spPr>
          <a:ln/>
        </p:spPr>
        <p:txBody>
          <a:bodyPr/>
          <a:lstStyle>
            <a:lvl1pPr>
              <a:defRPr/>
            </a:lvl1pPr>
          </a:lstStyle>
          <a:p>
            <a:pPr>
              <a:defRPr/>
            </a:pPr>
            <a:fld id="{61839858-6B7B-4BDF-965B-3F47288A67F2}" type="slidenum">
              <a:rPr lang="zh-TW" altLang="zh-TW"/>
              <a:pPr>
                <a:defRPr/>
              </a:pPr>
              <a:t>‹#›</a:t>
            </a:fld>
            <a:endParaRPr lang="zh-TW" altLang="zh-TW"/>
          </a:p>
        </p:txBody>
      </p:sp>
    </p:spTree>
  </p:cSld>
  <p:clrMapOvr>
    <a:masterClrMapping/>
  </p:clrMapOvr>
  <p:transition>
    <p:wipe dir="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53213" y="123825"/>
            <a:ext cx="2060575" cy="6192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6725" y="123825"/>
            <a:ext cx="6034088" cy="6192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sldNum" sz="quarter" idx="10"/>
          </p:nvPr>
        </p:nvSpPr>
        <p:spPr>
          <a:ln/>
        </p:spPr>
        <p:txBody>
          <a:bodyPr/>
          <a:lstStyle>
            <a:lvl1pPr>
              <a:defRPr/>
            </a:lvl1pPr>
          </a:lstStyle>
          <a:p>
            <a:pPr>
              <a:defRPr/>
            </a:pPr>
            <a:fld id="{298C3CB8-19F5-43E6-95EF-EF01F6BFBB52}" type="slidenum">
              <a:rPr lang="zh-TW" altLang="zh-TW"/>
              <a:pPr>
                <a:defRPr/>
              </a:pPr>
              <a:t>‹#›</a:t>
            </a:fld>
            <a:endParaRPr lang="zh-TW" altLang="zh-TW"/>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451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b="0">
                <a:solidFill>
                  <a:schemeClr val="tx1"/>
                </a:solidFill>
                <a:latin typeface="Arial" charset="0"/>
              </a:defRPr>
            </a:lvl1pPr>
          </a:lstStyle>
          <a:p>
            <a:pPr>
              <a:defRPr/>
            </a:pPr>
            <a:endParaRPr lang="en-US" altLang="zh-CN"/>
          </a:p>
        </p:txBody>
      </p:sp>
      <p:sp>
        <p:nvSpPr>
          <p:cNvPr id="6451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b="0">
                <a:solidFill>
                  <a:schemeClr val="tx1"/>
                </a:solidFill>
                <a:latin typeface="Arial" charset="0"/>
              </a:defRPr>
            </a:lvl1pPr>
          </a:lstStyle>
          <a:p>
            <a:pPr>
              <a:defRPr/>
            </a:pPr>
            <a:endParaRPr lang="en-US" altLang="zh-CN"/>
          </a:p>
        </p:txBody>
      </p:sp>
      <p:sp>
        <p:nvSpPr>
          <p:cNvPr id="6451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b="0">
                <a:solidFill>
                  <a:schemeClr val="tx1"/>
                </a:solidFill>
                <a:latin typeface="Arial" charset="0"/>
              </a:defRPr>
            </a:lvl1pPr>
          </a:lstStyle>
          <a:p>
            <a:pPr>
              <a:defRPr/>
            </a:pPr>
            <a:fld id="{34FE4C52-ED05-48E8-A33E-FA015B5F3750}"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gray">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96264" name="Rectangle 8"/>
          <p:cNvSpPr>
            <a:spLocks noChangeArrowheads="1"/>
          </p:cNvSpPr>
          <p:nvPr/>
        </p:nvSpPr>
        <p:spPr bwMode="gray">
          <a:xfrm>
            <a:off x="0" y="0"/>
            <a:ext cx="9144000" cy="6426200"/>
          </a:xfrm>
          <a:prstGeom prst="rect">
            <a:avLst/>
          </a:prstGeom>
          <a:solidFill>
            <a:schemeClr val="bg1"/>
          </a:solidFill>
          <a:ln w="12700" algn="ctr">
            <a:solidFill>
              <a:schemeClr val="hlink"/>
            </a:solidFill>
            <a:miter lim="800000"/>
            <a:headEnd/>
            <a:tailEnd/>
          </a:ln>
          <a:effectLst>
            <a:outerShdw dist="53882" dir="2700000" algn="ctr" rotWithShape="0">
              <a:schemeClr val="tx1"/>
            </a:outerShdw>
          </a:effectLst>
        </p:spPr>
        <p:txBody>
          <a:bodyPr wrap="none" lIns="0" tIns="0" rIns="0" anchor="ctr"/>
          <a:lstStyle/>
          <a:p>
            <a:pPr algn="ctr">
              <a:spcBef>
                <a:spcPct val="15000"/>
              </a:spcBef>
              <a:defRPr/>
            </a:pPr>
            <a:endParaRPr lang="zh-CN" altLang="en-US" b="1">
              <a:latin typeface="Arial" charset="0"/>
            </a:endParaRPr>
          </a:p>
        </p:txBody>
      </p:sp>
      <p:sp>
        <p:nvSpPr>
          <p:cNvPr id="4099" name="Rectangle 2"/>
          <p:cNvSpPr>
            <a:spLocks noGrp="1" noChangeArrowheads="1"/>
          </p:cNvSpPr>
          <p:nvPr>
            <p:ph type="title"/>
          </p:nvPr>
        </p:nvSpPr>
        <p:spPr bwMode="auto">
          <a:xfrm>
            <a:off x="466725" y="123825"/>
            <a:ext cx="6765925" cy="9207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ltLang="zh-CN" smtClean="0"/>
              <a:t>Click to edit Master title style</a:t>
            </a:r>
          </a:p>
        </p:txBody>
      </p:sp>
      <p:sp>
        <p:nvSpPr>
          <p:cNvPr id="4100" name="Rectangle 3"/>
          <p:cNvSpPr>
            <a:spLocks noGrp="1" noChangeArrowheads="1"/>
          </p:cNvSpPr>
          <p:nvPr>
            <p:ph type="body" idx="1"/>
          </p:nvPr>
        </p:nvSpPr>
        <p:spPr bwMode="auto">
          <a:xfrm>
            <a:off x="685800" y="1423988"/>
            <a:ext cx="8027988" cy="48926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96260" name="Rectangle 4"/>
          <p:cNvSpPr>
            <a:spLocks noGrp="1" noChangeArrowheads="1"/>
          </p:cNvSpPr>
          <p:nvPr>
            <p:ph type="sldNum" sz="quarter" idx="4"/>
          </p:nvPr>
        </p:nvSpPr>
        <p:spPr bwMode="auto">
          <a:xfrm>
            <a:off x="8858250" y="6653213"/>
            <a:ext cx="155575" cy="152400"/>
          </a:xfrm>
          <a:prstGeom prst="rect">
            <a:avLst/>
          </a:prstGeom>
          <a:noFill/>
          <a:ln w="9525">
            <a:noFill/>
            <a:miter lim="800000"/>
            <a:headEnd/>
            <a:tailEnd/>
          </a:ln>
          <a:effectLst/>
        </p:spPr>
        <p:txBody>
          <a:bodyPr vert="horz" wrap="none" lIns="0" tIns="0" rIns="0" bIns="0" numCol="1" anchor="ctr" anchorCtr="1" compatLnSpc="1">
            <a:prstTxWarp prst="textNoShape">
              <a:avLst/>
            </a:prstTxWarp>
            <a:spAutoFit/>
          </a:bodyPr>
          <a:lstStyle>
            <a:lvl1pPr algn="ctr">
              <a:defRPr sz="1000" b="0">
                <a:latin typeface="Arial" charset="0"/>
                <a:ea typeface="PMingLiU" pitchFamily="18" charset="-120"/>
              </a:defRPr>
            </a:lvl1pPr>
          </a:lstStyle>
          <a:p>
            <a:pPr>
              <a:defRPr/>
            </a:pPr>
            <a:fld id="{D8E552DB-5850-4AC5-A27E-1E9A679040D4}" type="slidenum">
              <a:rPr lang="zh-TW" altLang="zh-TW"/>
              <a:pPr>
                <a:defRPr/>
              </a:pPr>
              <a:t>‹#›</a:t>
            </a:fld>
            <a:endParaRPr lang="zh-TW" altLang="zh-TW"/>
          </a:p>
        </p:txBody>
      </p:sp>
      <p:pic>
        <p:nvPicPr>
          <p:cNvPr id="4102" name="Picture 7" descr="1321321.jpg"/>
          <p:cNvPicPr>
            <a:picLocks noChangeAspect="1"/>
          </p:cNvPicPr>
          <p:nvPr/>
        </p:nvPicPr>
        <p:blipFill>
          <a:blip r:embed="rId14" cstate="print"/>
          <a:srcRect/>
          <a:stretch>
            <a:fillRect/>
          </a:stretch>
        </p:blipFill>
        <p:spPr bwMode="auto">
          <a:xfrm>
            <a:off x="-3175" y="6443663"/>
            <a:ext cx="9144000" cy="414337"/>
          </a:xfrm>
          <a:prstGeom prst="rect">
            <a:avLst/>
          </a:prstGeom>
          <a:noFill/>
          <a:ln w="9525">
            <a:noFill/>
            <a:miter lim="800000"/>
            <a:headEnd/>
            <a:tailEnd/>
          </a:ln>
        </p:spPr>
      </p:pic>
      <p:sp>
        <p:nvSpPr>
          <p:cNvPr id="1038" name="Rectangle 14"/>
          <p:cNvSpPr>
            <a:spLocks noGrp="1" noChangeArrowheads="1"/>
          </p:cNvSpPr>
          <p:nvPr/>
        </p:nvSpPr>
        <p:spPr bwMode="auto">
          <a:xfrm>
            <a:off x="8278813" y="6502400"/>
            <a:ext cx="774700" cy="279400"/>
          </a:xfrm>
          <a:prstGeom prst="rect">
            <a:avLst/>
          </a:prstGeom>
          <a:noFill/>
          <a:ln w="9525">
            <a:noFill/>
            <a:miter lim="800000"/>
            <a:headEnd/>
            <a:tailEnd/>
          </a:ln>
        </p:spPr>
        <p:txBody>
          <a:bodyPr/>
          <a:lstStyle/>
          <a:p>
            <a:pPr eaLnBrk="0" hangingPunct="0">
              <a:defRPr/>
            </a:pPr>
            <a:fld id="{5172C491-314F-4F28-93FB-4D2DE2B76BC6}" type="slidenum">
              <a:rPr lang="en-US" altLang="zh-CN" sz="1200" b="1">
                <a:effectLst>
                  <a:outerShdw blurRad="38100" dist="38100" dir="2700000" algn="tl">
                    <a:srgbClr val="C0C0C0"/>
                  </a:outerShdw>
                </a:effectLst>
                <a:latin typeface="Arial" charset="0"/>
                <a:ea typeface="黑体" pitchFamily="2" charset="-122"/>
              </a:rPr>
              <a:pPr eaLnBrk="0" hangingPunct="0">
                <a:defRPr/>
              </a:pPr>
              <a:t>‹#›</a:t>
            </a:fld>
            <a:endParaRPr lang="en-US" altLang="zh-CN" sz="1200" b="1">
              <a:effectLst>
                <a:outerShdw blurRad="38100" dist="38100" dir="2700000" algn="tl">
                  <a:srgbClr val="C0C0C0"/>
                </a:outerShdw>
              </a:effectLst>
              <a:latin typeface="Arial" charset="0"/>
              <a:ea typeface="黑体" pitchFamily="2" charset="-122"/>
            </a:endParaRPr>
          </a:p>
        </p:txBody>
      </p:sp>
      <p:pic>
        <p:nvPicPr>
          <p:cNvPr id="4104" name="Picture 21" descr="Logo"/>
          <p:cNvPicPr>
            <a:picLocks noChangeAspect="1" noChangeArrowheads="1"/>
          </p:cNvPicPr>
          <p:nvPr/>
        </p:nvPicPr>
        <p:blipFill>
          <a:blip r:embed="rId15" cstate="print"/>
          <a:srcRect/>
          <a:stretch>
            <a:fillRect/>
          </a:stretch>
        </p:blipFill>
        <p:spPr bwMode="auto">
          <a:xfrm>
            <a:off x="495300" y="6562725"/>
            <a:ext cx="2127250" cy="1889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ransition>
    <p:wipe dir="r"/>
  </p:transition>
  <p:hf hdr="0" ftr="0" dt="0"/>
  <p:txStyles>
    <p:titleStyle>
      <a:lvl1pPr algn="l" rtl="0" eaLnBrk="0" fontAlgn="base" hangingPunct="0">
        <a:spcBef>
          <a:spcPct val="0"/>
        </a:spcBef>
        <a:spcAft>
          <a:spcPct val="0"/>
        </a:spcAft>
        <a:defRPr sz="2600" b="1">
          <a:solidFill>
            <a:schemeClr val="bg1"/>
          </a:solidFill>
          <a:latin typeface="+mj-lt"/>
          <a:ea typeface="+mj-ea"/>
          <a:cs typeface="+mj-cs"/>
        </a:defRPr>
      </a:lvl1pPr>
      <a:lvl2pPr algn="l" rtl="0" eaLnBrk="0" fontAlgn="base" hangingPunct="0">
        <a:spcBef>
          <a:spcPct val="0"/>
        </a:spcBef>
        <a:spcAft>
          <a:spcPct val="0"/>
        </a:spcAft>
        <a:defRPr sz="2600" b="1">
          <a:solidFill>
            <a:schemeClr val="bg1"/>
          </a:solidFill>
          <a:latin typeface="Arial" charset="0"/>
          <a:ea typeface="宋体" pitchFamily="2" charset="-122"/>
          <a:cs typeface="Times New Roman" pitchFamily="18" charset="0"/>
        </a:defRPr>
      </a:lvl2pPr>
      <a:lvl3pPr algn="l" rtl="0" eaLnBrk="0" fontAlgn="base" hangingPunct="0">
        <a:spcBef>
          <a:spcPct val="0"/>
        </a:spcBef>
        <a:spcAft>
          <a:spcPct val="0"/>
        </a:spcAft>
        <a:defRPr sz="2600" b="1">
          <a:solidFill>
            <a:schemeClr val="bg1"/>
          </a:solidFill>
          <a:latin typeface="Arial" charset="0"/>
          <a:ea typeface="宋体" pitchFamily="2" charset="-122"/>
          <a:cs typeface="Times New Roman" pitchFamily="18" charset="0"/>
        </a:defRPr>
      </a:lvl3pPr>
      <a:lvl4pPr algn="l" rtl="0" eaLnBrk="0" fontAlgn="base" hangingPunct="0">
        <a:spcBef>
          <a:spcPct val="0"/>
        </a:spcBef>
        <a:spcAft>
          <a:spcPct val="0"/>
        </a:spcAft>
        <a:defRPr sz="2600" b="1">
          <a:solidFill>
            <a:schemeClr val="bg1"/>
          </a:solidFill>
          <a:latin typeface="Arial" charset="0"/>
          <a:ea typeface="宋体" pitchFamily="2" charset="-122"/>
          <a:cs typeface="Times New Roman" pitchFamily="18" charset="0"/>
        </a:defRPr>
      </a:lvl4pPr>
      <a:lvl5pPr algn="l" rtl="0" eaLnBrk="0" fontAlgn="base" hangingPunct="0">
        <a:spcBef>
          <a:spcPct val="0"/>
        </a:spcBef>
        <a:spcAft>
          <a:spcPct val="0"/>
        </a:spcAft>
        <a:defRPr sz="2600" b="1">
          <a:solidFill>
            <a:schemeClr val="bg1"/>
          </a:solidFill>
          <a:latin typeface="Arial" charset="0"/>
          <a:ea typeface="宋体" pitchFamily="2" charset="-122"/>
          <a:cs typeface="Times New Roman" pitchFamily="18" charset="0"/>
        </a:defRPr>
      </a:lvl5pPr>
      <a:lvl6pPr marL="457200" algn="l" rtl="0" fontAlgn="base">
        <a:spcBef>
          <a:spcPct val="0"/>
        </a:spcBef>
        <a:spcAft>
          <a:spcPct val="0"/>
        </a:spcAft>
        <a:defRPr sz="2600" b="1">
          <a:solidFill>
            <a:schemeClr val="bg1"/>
          </a:solidFill>
          <a:latin typeface="Arial" charset="0"/>
          <a:ea typeface="宋体" pitchFamily="2" charset="-122"/>
          <a:cs typeface="Times New Roman" pitchFamily="18" charset="0"/>
        </a:defRPr>
      </a:lvl6pPr>
      <a:lvl7pPr marL="914400" algn="l" rtl="0" fontAlgn="base">
        <a:spcBef>
          <a:spcPct val="0"/>
        </a:spcBef>
        <a:spcAft>
          <a:spcPct val="0"/>
        </a:spcAft>
        <a:defRPr sz="2600" b="1">
          <a:solidFill>
            <a:schemeClr val="bg1"/>
          </a:solidFill>
          <a:latin typeface="Arial" charset="0"/>
          <a:ea typeface="宋体" pitchFamily="2" charset="-122"/>
          <a:cs typeface="Times New Roman" pitchFamily="18" charset="0"/>
        </a:defRPr>
      </a:lvl7pPr>
      <a:lvl8pPr marL="1371600" algn="l" rtl="0" fontAlgn="base">
        <a:spcBef>
          <a:spcPct val="0"/>
        </a:spcBef>
        <a:spcAft>
          <a:spcPct val="0"/>
        </a:spcAft>
        <a:defRPr sz="2600" b="1">
          <a:solidFill>
            <a:schemeClr val="bg1"/>
          </a:solidFill>
          <a:latin typeface="Arial" charset="0"/>
          <a:ea typeface="宋体" pitchFamily="2" charset="-122"/>
          <a:cs typeface="Times New Roman" pitchFamily="18" charset="0"/>
        </a:defRPr>
      </a:lvl8pPr>
      <a:lvl9pPr marL="1828800" algn="l" rtl="0" fontAlgn="base">
        <a:spcBef>
          <a:spcPct val="0"/>
        </a:spcBef>
        <a:spcAft>
          <a:spcPct val="0"/>
        </a:spcAft>
        <a:defRPr sz="2600" b="1">
          <a:solidFill>
            <a:schemeClr val="bg1"/>
          </a:solidFill>
          <a:latin typeface="Arial" charset="0"/>
          <a:ea typeface="宋体" pitchFamily="2" charset="-122"/>
          <a:cs typeface="Times New Roman" pitchFamily="18"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u"/>
        <a:defRPr sz="2000">
          <a:solidFill>
            <a:schemeClr val="tx1"/>
          </a:solidFill>
          <a:latin typeface="+mn-lt"/>
          <a:ea typeface="+mn-ea"/>
          <a:cs typeface="+mn-cs"/>
        </a:defRPr>
      </a:lvl2pPr>
      <a:lvl3pPr marL="1143000" indent="-228600" algn="l" rtl="0" eaLnBrk="0" fontAlgn="base" hangingPunct="0">
        <a:spcBef>
          <a:spcPct val="20000"/>
        </a:spcBef>
        <a:spcAft>
          <a:spcPct val="0"/>
        </a:spcAft>
        <a:buClr>
          <a:schemeClr val="hlink"/>
        </a:buClr>
        <a:buFont typeface="Wingdings" pitchFamily="2" charset="2"/>
        <a:buChar char="v"/>
        <a:defRPr sz="2400">
          <a:solidFill>
            <a:schemeClr val="tx1"/>
          </a:solidFill>
          <a:latin typeface="+mn-lt"/>
          <a:ea typeface="+mn-ea"/>
          <a:cs typeface="+mn-cs"/>
        </a:defRPr>
      </a:lvl3pPr>
      <a:lvl4pPr marL="1600200" indent="-228600" algn="l" rtl="0" eaLnBrk="0" fontAlgn="base" hangingPunct="0">
        <a:spcBef>
          <a:spcPct val="20000"/>
        </a:spcBef>
        <a:spcAft>
          <a:spcPct val="0"/>
        </a:spcAft>
        <a:buClr>
          <a:schemeClr val="folHlink"/>
        </a:buClr>
        <a:buChar char="–"/>
        <a:defRPr sz="16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1600">
          <a:solidFill>
            <a:schemeClr val="tx1"/>
          </a:solidFill>
          <a:latin typeface="+mn-lt"/>
          <a:ea typeface="+mn-ea"/>
          <a:cs typeface="+mn-cs"/>
        </a:defRPr>
      </a:lvl5pPr>
      <a:lvl6pPr marL="2514600" indent="-228600" algn="l" rtl="0" fontAlgn="base">
        <a:spcBef>
          <a:spcPct val="20000"/>
        </a:spcBef>
        <a:spcAft>
          <a:spcPct val="0"/>
        </a:spcAft>
        <a:buChar char="»"/>
        <a:defRPr sz="1600">
          <a:solidFill>
            <a:schemeClr val="tx1"/>
          </a:solidFill>
          <a:latin typeface="+mn-lt"/>
          <a:ea typeface="+mn-ea"/>
          <a:cs typeface="+mn-cs"/>
        </a:defRPr>
      </a:lvl6pPr>
      <a:lvl7pPr marL="2971800" indent="-228600" algn="l" rtl="0" fontAlgn="base">
        <a:spcBef>
          <a:spcPct val="20000"/>
        </a:spcBef>
        <a:spcAft>
          <a:spcPct val="0"/>
        </a:spcAft>
        <a:buChar char="»"/>
        <a:defRPr sz="1600">
          <a:solidFill>
            <a:schemeClr val="tx1"/>
          </a:solidFill>
          <a:latin typeface="+mn-lt"/>
          <a:ea typeface="+mn-ea"/>
          <a:cs typeface="+mn-cs"/>
        </a:defRPr>
      </a:lvl7pPr>
      <a:lvl8pPr marL="3429000" indent="-228600" algn="l" rtl="0" fontAlgn="base">
        <a:spcBef>
          <a:spcPct val="20000"/>
        </a:spcBef>
        <a:spcAft>
          <a:spcPct val="0"/>
        </a:spcAft>
        <a:buChar char="»"/>
        <a:defRPr sz="1600">
          <a:solidFill>
            <a:schemeClr val="tx1"/>
          </a:solidFill>
          <a:latin typeface="+mn-lt"/>
          <a:ea typeface="+mn-ea"/>
          <a:cs typeface="+mn-cs"/>
        </a:defRPr>
      </a:lvl8pPr>
      <a:lvl9pPr marL="3886200" indent="-228600" algn="l" rtl="0" fontAlgn="base">
        <a:spcBef>
          <a:spcPct val="20000"/>
        </a:spcBef>
        <a:spcAft>
          <a:spcPct val="0"/>
        </a:spcAft>
        <a:buChar char="»"/>
        <a:defRPr sz="16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jpeg"/><Relationship Id="rId1" Type="http://schemas.openxmlformats.org/officeDocument/2006/relationships/slideLayout" Target="../slideLayouts/slideLayout13.xml"/><Relationship Id="rId4" Type="http://schemas.openxmlformats.org/officeDocument/2006/relationships/image" Target="../media/image23.wm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39.wmf"/><Relationship Id="rId18" Type="http://schemas.openxmlformats.org/officeDocument/2006/relationships/oleObject" Target="../embeddings/oleObject11.bin"/><Relationship Id="rId3" Type="http://schemas.openxmlformats.org/officeDocument/2006/relationships/notesSlide" Target="../notesSlides/notesSlide7.xml"/><Relationship Id="rId7" Type="http://schemas.openxmlformats.org/officeDocument/2006/relationships/oleObject" Target="../embeddings/oleObject2.bin"/><Relationship Id="rId12" Type="http://schemas.openxmlformats.org/officeDocument/2006/relationships/oleObject" Target="../embeddings/oleObject6.bin"/><Relationship Id="rId17" Type="http://schemas.openxmlformats.org/officeDocument/2006/relationships/oleObject" Target="../embeddings/oleObject10.bin"/><Relationship Id="rId2" Type="http://schemas.openxmlformats.org/officeDocument/2006/relationships/slideLayout" Target="../slideLayouts/slideLayout13.xml"/><Relationship Id="rId16" Type="http://schemas.openxmlformats.org/officeDocument/2006/relationships/oleObject" Target="../embeddings/oleObject9.bin"/><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oleObject" Target="../embeddings/oleObject5.bin"/><Relationship Id="rId5" Type="http://schemas.openxmlformats.org/officeDocument/2006/relationships/image" Target="../media/image37.png"/><Relationship Id="rId15" Type="http://schemas.openxmlformats.org/officeDocument/2006/relationships/oleObject" Target="../embeddings/oleObject8.bin"/><Relationship Id="rId10" Type="http://schemas.openxmlformats.org/officeDocument/2006/relationships/oleObject" Target="../embeddings/oleObject4.bin"/><Relationship Id="rId19" Type="http://schemas.openxmlformats.org/officeDocument/2006/relationships/oleObject" Target="../embeddings/oleObject12.bin"/><Relationship Id="rId4" Type="http://schemas.openxmlformats.org/officeDocument/2006/relationships/image" Target="../media/image36.png"/><Relationship Id="rId9" Type="http://schemas.openxmlformats.org/officeDocument/2006/relationships/image" Target="../media/image38.wmf"/><Relationship Id="rId14" Type="http://schemas.openxmlformats.org/officeDocument/2006/relationships/oleObject" Target="../embeddings/oleObject7.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image" Target="../media/image53.jpeg"/><Relationship Id="rId3" Type="http://schemas.openxmlformats.org/officeDocument/2006/relationships/notesSlide" Target="../notesSlides/notesSlide15.xml"/><Relationship Id="rId7" Type="http://schemas.openxmlformats.org/officeDocument/2006/relationships/image" Target="../media/image47.png"/><Relationship Id="rId12" Type="http://schemas.openxmlformats.org/officeDocument/2006/relationships/image" Target="../media/image52.jpeg"/><Relationship Id="rId2" Type="http://schemas.openxmlformats.org/officeDocument/2006/relationships/slideLayout" Target="../slideLayouts/slideLayout13.xml"/><Relationship Id="rId16" Type="http://schemas.openxmlformats.org/officeDocument/2006/relationships/image" Target="../media/image56.jpeg"/><Relationship Id="rId1" Type="http://schemas.openxmlformats.org/officeDocument/2006/relationships/tags" Target="../tags/tag4.xml"/><Relationship Id="rId6" Type="http://schemas.openxmlformats.org/officeDocument/2006/relationships/image" Target="../media/image46.jpeg"/><Relationship Id="rId11" Type="http://schemas.openxmlformats.org/officeDocument/2006/relationships/image" Target="../media/image51.jpeg"/><Relationship Id="rId5" Type="http://schemas.openxmlformats.org/officeDocument/2006/relationships/image" Target="../media/image45.jpeg"/><Relationship Id="rId15" Type="http://schemas.openxmlformats.org/officeDocument/2006/relationships/image" Target="../media/image55.jpeg"/><Relationship Id="rId10" Type="http://schemas.openxmlformats.org/officeDocument/2006/relationships/image" Target="../media/image50.jpeg"/><Relationship Id="rId4" Type="http://schemas.openxmlformats.org/officeDocument/2006/relationships/image" Target="../media/image44.png"/><Relationship Id="rId9" Type="http://schemas.openxmlformats.org/officeDocument/2006/relationships/image" Target="../media/image49.jpeg"/><Relationship Id="rId14" Type="http://schemas.openxmlformats.org/officeDocument/2006/relationships/image" Target="../media/image54.png"/></Relationships>
</file>

<file path=ppt/slides/_rels/slide31.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7.png"/><Relationship Id="rId18" Type="http://schemas.openxmlformats.org/officeDocument/2006/relationships/image" Target="../media/image72.png"/><Relationship Id="rId3" Type="http://schemas.openxmlformats.org/officeDocument/2006/relationships/image" Target="../media/image58.jpeg"/><Relationship Id="rId21" Type="http://schemas.openxmlformats.org/officeDocument/2006/relationships/image" Target="../media/image75.png"/><Relationship Id="rId7" Type="http://schemas.openxmlformats.org/officeDocument/2006/relationships/image" Target="../media/image62.png"/><Relationship Id="rId12" Type="http://schemas.openxmlformats.org/officeDocument/2006/relationships/image" Target="../media/image66.png"/><Relationship Id="rId17" Type="http://schemas.openxmlformats.org/officeDocument/2006/relationships/image" Target="../media/image71.png"/><Relationship Id="rId2" Type="http://schemas.openxmlformats.org/officeDocument/2006/relationships/slideLayout" Target="../slideLayouts/slideLayout13.xml"/><Relationship Id="rId16" Type="http://schemas.openxmlformats.org/officeDocument/2006/relationships/image" Target="../media/image70.png"/><Relationship Id="rId20" Type="http://schemas.openxmlformats.org/officeDocument/2006/relationships/image" Target="../media/image74.png"/><Relationship Id="rId1" Type="http://schemas.openxmlformats.org/officeDocument/2006/relationships/vmlDrawing" Target="../drawings/vmlDrawing2.vml"/><Relationship Id="rId6" Type="http://schemas.openxmlformats.org/officeDocument/2006/relationships/image" Target="../media/image61.png"/><Relationship Id="rId11" Type="http://schemas.openxmlformats.org/officeDocument/2006/relationships/image" Target="../media/image65.png"/><Relationship Id="rId5" Type="http://schemas.openxmlformats.org/officeDocument/2006/relationships/image" Target="../media/image60.png"/><Relationship Id="rId15" Type="http://schemas.openxmlformats.org/officeDocument/2006/relationships/image" Target="../media/image69.png"/><Relationship Id="rId10" Type="http://schemas.openxmlformats.org/officeDocument/2006/relationships/image" Target="../media/image64.png"/><Relationship Id="rId19" Type="http://schemas.openxmlformats.org/officeDocument/2006/relationships/image" Target="../media/image73.png"/><Relationship Id="rId4" Type="http://schemas.openxmlformats.org/officeDocument/2006/relationships/image" Target="../media/image59.png"/><Relationship Id="rId9" Type="http://schemas.openxmlformats.org/officeDocument/2006/relationships/oleObject" Target="../embeddings/oleObject13.bin"/><Relationship Id="rId14" Type="http://schemas.openxmlformats.org/officeDocument/2006/relationships/image" Target="../media/image68.png"/><Relationship Id="rId22" Type="http://schemas.openxmlformats.org/officeDocument/2006/relationships/image" Target="../media/image76.png"/></Relationships>
</file>

<file path=ppt/slides/_rels/slide3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13.xml"/><Relationship Id="rId5" Type="http://schemas.openxmlformats.org/officeDocument/2006/relationships/image" Target="../media/image85.png"/><Relationship Id="rId4" Type="http://schemas.openxmlformats.org/officeDocument/2006/relationships/image" Target="../media/image84.png"/></Relationships>
</file>

<file path=ppt/slides/_rels/slide46.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43366" name="Rectangle 6"/>
          <p:cNvSpPr>
            <a:spLocks noChangeArrowheads="1"/>
          </p:cNvSpPr>
          <p:nvPr/>
        </p:nvSpPr>
        <p:spPr bwMode="auto">
          <a:xfrm>
            <a:off x="1397000" y="4438650"/>
            <a:ext cx="6627813" cy="519113"/>
          </a:xfrm>
          <a:prstGeom prst="rect">
            <a:avLst/>
          </a:prstGeom>
          <a:noFill/>
          <a:ln w="9525">
            <a:noFill/>
            <a:miter lim="800000"/>
            <a:headEnd/>
            <a:tailEnd/>
          </a:ln>
          <a:effectLst/>
        </p:spPr>
        <p:txBody>
          <a:bodyPr anchor="ctr"/>
          <a:lstStyle/>
          <a:p>
            <a:pPr algn="ctr">
              <a:defRPr/>
            </a:pPr>
            <a:r>
              <a:rPr lang="zh-CN" altLang="en-US" sz="5600">
                <a:solidFill>
                  <a:srgbClr val="20396D"/>
                </a:solidFill>
                <a:effectLst>
                  <a:outerShdw blurRad="38100" dist="38100" dir="2700000" algn="tl">
                    <a:srgbClr val="C0C0C0"/>
                  </a:outerShdw>
                </a:effectLst>
                <a:latin typeface="黑体" pitchFamily="2" charset="-122"/>
                <a:ea typeface="黑体" pitchFamily="2" charset="-122"/>
              </a:rPr>
              <a:t>公司简介</a:t>
            </a:r>
          </a:p>
        </p:txBody>
      </p:sp>
      <p:sp>
        <p:nvSpPr>
          <p:cNvPr id="143367" name="Text Box 7"/>
          <p:cNvSpPr txBox="1">
            <a:spLocks noChangeArrowheads="1"/>
          </p:cNvSpPr>
          <p:nvPr/>
        </p:nvSpPr>
        <p:spPr bwMode="auto">
          <a:xfrm>
            <a:off x="3778250" y="5434013"/>
            <a:ext cx="1784350" cy="519112"/>
          </a:xfrm>
          <a:prstGeom prst="rect">
            <a:avLst/>
          </a:prstGeom>
          <a:noFill/>
          <a:ln w="9525" algn="ctr">
            <a:noFill/>
            <a:miter lim="800000"/>
            <a:headEnd/>
            <a:tailEnd/>
          </a:ln>
          <a:effectLst/>
        </p:spPr>
        <p:txBody>
          <a:bodyPr wrap="none">
            <a:spAutoFit/>
          </a:bodyPr>
          <a:lstStyle/>
          <a:p>
            <a:pPr algn="ctr">
              <a:defRPr/>
            </a:pPr>
            <a:r>
              <a:rPr lang="en-US" altLang="zh-CN" sz="2800" b="1">
                <a:solidFill>
                  <a:srgbClr val="20396D"/>
                </a:solidFill>
                <a:effectLst>
                  <a:outerShdw blurRad="38100" dist="38100" dir="2700000" algn="tl">
                    <a:srgbClr val="C0C0C0"/>
                  </a:outerShdw>
                </a:effectLst>
                <a:latin typeface="黑体" pitchFamily="2" charset="-122"/>
                <a:ea typeface="黑体" pitchFamily="2" charset="-122"/>
                <a:cs typeface="Times New Roman" pitchFamily="18" charset="0"/>
              </a:rPr>
              <a:t>2009</a:t>
            </a:r>
            <a:r>
              <a:rPr lang="zh-CN" altLang="en-US" sz="2800" b="1">
                <a:solidFill>
                  <a:srgbClr val="20396D"/>
                </a:solidFill>
                <a:effectLst>
                  <a:outerShdw blurRad="38100" dist="38100" dir="2700000" algn="tl">
                    <a:srgbClr val="C0C0C0"/>
                  </a:outerShdw>
                </a:effectLst>
                <a:latin typeface="黑体" pitchFamily="2" charset="-122"/>
                <a:ea typeface="黑体" pitchFamily="2" charset="-122"/>
                <a:cs typeface="Times New Roman" pitchFamily="18" charset="0"/>
              </a:rPr>
              <a:t>年</a:t>
            </a:r>
            <a:r>
              <a:rPr lang="en-US" altLang="zh-CN" sz="2800" b="1">
                <a:solidFill>
                  <a:srgbClr val="20396D"/>
                </a:solidFill>
                <a:effectLst>
                  <a:outerShdw blurRad="38100" dist="38100" dir="2700000" algn="tl">
                    <a:srgbClr val="C0C0C0"/>
                  </a:outerShdw>
                </a:effectLst>
                <a:latin typeface="黑体" pitchFamily="2" charset="-122"/>
                <a:ea typeface="黑体" pitchFamily="2" charset="-122"/>
                <a:cs typeface="Times New Roman" pitchFamily="18" charset="0"/>
              </a:rPr>
              <a:t>6</a:t>
            </a:r>
            <a:r>
              <a:rPr lang="zh-CN" altLang="en-US" sz="2800" b="1">
                <a:solidFill>
                  <a:srgbClr val="20396D"/>
                </a:solidFill>
                <a:effectLst>
                  <a:outerShdw blurRad="38100" dist="38100" dir="2700000" algn="tl">
                    <a:srgbClr val="C0C0C0"/>
                  </a:outerShdw>
                </a:effectLst>
                <a:latin typeface="黑体" pitchFamily="2" charset="-122"/>
                <a:ea typeface="黑体" pitchFamily="2" charset="-122"/>
                <a:cs typeface="Times New Roman" pitchFamily="18" charset="0"/>
              </a:rPr>
              <a:t>月</a:t>
            </a:r>
          </a:p>
        </p:txBody>
      </p:sp>
      <p:sp>
        <p:nvSpPr>
          <p:cNvPr id="143370" name="Rectangle 10"/>
          <p:cNvSpPr>
            <a:spLocks noChangeArrowheads="1"/>
          </p:cNvSpPr>
          <p:nvPr/>
        </p:nvSpPr>
        <p:spPr bwMode="gray">
          <a:xfrm>
            <a:off x="0" y="0"/>
            <a:ext cx="9144000" cy="6858000"/>
          </a:xfrm>
          <a:prstGeom prst="rect">
            <a:avLst/>
          </a:prstGeom>
          <a:solidFill>
            <a:srgbClr val="FF6600"/>
          </a:solidFill>
          <a:ln w="12700" algn="ctr">
            <a:solidFill>
              <a:schemeClr val="hlink"/>
            </a:solidFill>
            <a:miter lim="800000"/>
            <a:headEnd/>
            <a:tailEnd/>
          </a:ln>
          <a:effectLst>
            <a:outerShdw dist="53882" dir="2700000" algn="ctr" rotWithShape="0">
              <a:schemeClr val="tx1"/>
            </a:outerShdw>
          </a:effectLst>
        </p:spPr>
        <p:txBody>
          <a:bodyPr wrap="none" lIns="0" tIns="0" rIns="0" anchor="ctr"/>
          <a:lstStyle/>
          <a:p>
            <a:pPr algn="ctr">
              <a:spcBef>
                <a:spcPct val="15000"/>
              </a:spcBef>
              <a:defRPr/>
            </a:pPr>
            <a:endParaRPr lang="zh-CN" altLang="en-US" b="1">
              <a:latin typeface="Arial" charset="0"/>
            </a:endParaRPr>
          </a:p>
        </p:txBody>
      </p:sp>
      <p:sp>
        <p:nvSpPr>
          <p:cNvPr id="5125" name="Text Box 12"/>
          <p:cNvSpPr txBox="1">
            <a:spLocks noChangeArrowheads="1"/>
          </p:cNvSpPr>
          <p:nvPr/>
        </p:nvSpPr>
        <p:spPr bwMode="gray">
          <a:xfrm>
            <a:off x="4064000" y="3930650"/>
            <a:ext cx="6019800" cy="1431925"/>
          </a:xfrm>
          <a:prstGeom prst="rect">
            <a:avLst/>
          </a:prstGeom>
          <a:noFill/>
          <a:ln w="12700" algn="ctr">
            <a:noFill/>
            <a:miter lim="800000"/>
            <a:headEnd/>
            <a:tailEnd/>
          </a:ln>
        </p:spPr>
        <p:txBody>
          <a:bodyPr lIns="0" tIns="0" rIns="0" anchorCtr="1">
            <a:spAutoFit/>
          </a:bodyPr>
          <a:lstStyle/>
          <a:p>
            <a:pPr>
              <a:spcBef>
                <a:spcPct val="50000"/>
              </a:spcBef>
            </a:pPr>
            <a:r>
              <a:rPr lang="zh-CN" altLang="en-US" sz="5400" b="1">
                <a:ea typeface="黑体" pitchFamily="49" charset="-122"/>
              </a:rPr>
              <a:t>公司简介</a:t>
            </a:r>
          </a:p>
          <a:p>
            <a:pPr>
              <a:spcBef>
                <a:spcPct val="50000"/>
              </a:spcBef>
            </a:pPr>
            <a:r>
              <a:rPr lang="en-US" altLang="zh-CN" sz="2400" smtClean="0">
                <a:ea typeface="黑体" pitchFamily="49" charset="-122"/>
              </a:rPr>
              <a:t>2012.3</a:t>
            </a:r>
            <a:endParaRPr lang="en-US" altLang="zh-CN" sz="2400">
              <a:ea typeface="黑体" pitchFamily="49" charset="-122"/>
            </a:endParaRPr>
          </a:p>
        </p:txBody>
      </p:sp>
      <p:pic>
        <p:nvPicPr>
          <p:cNvPr id="5126" name="Picture 14" descr="Logo2"/>
          <p:cNvPicPr>
            <a:picLocks noChangeAspect="1" noChangeArrowheads="1"/>
          </p:cNvPicPr>
          <p:nvPr/>
        </p:nvPicPr>
        <p:blipFill>
          <a:blip r:embed="rId4" cstate="print"/>
          <a:srcRect/>
          <a:stretch>
            <a:fillRect/>
          </a:stretch>
        </p:blipFill>
        <p:spPr bwMode="auto">
          <a:xfrm>
            <a:off x="488950" y="2800350"/>
            <a:ext cx="4508500" cy="744538"/>
          </a:xfrm>
          <a:prstGeom prst="rect">
            <a:avLst/>
          </a:prstGeom>
          <a:noFill/>
          <a:ln w="9525">
            <a:noFill/>
            <a:miter lim="800000"/>
            <a:headEnd/>
            <a:tailEnd/>
          </a:ln>
        </p:spPr>
      </p:pic>
      <p:cxnSp>
        <p:nvCxnSpPr>
          <p:cNvPr id="5127" name="Straight Connector 7"/>
          <p:cNvCxnSpPr>
            <a:cxnSpLocks noChangeShapeType="1"/>
          </p:cNvCxnSpPr>
          <p:nvPr/>
        </p:nvCxnSpPr>
        <p:spPr bwMode="auto">
          <a:xfrm rot="5400000">
            <a:off x="4791075" y="4638675"/>
            <a:ext cx="1352550" cy="0"/>
          </a:xfrm>
          <a:prstGeom prst="line">
            <a:avLst/>
          </a:prstGeom>
          <a:noFill/>
          <a:ln w="12700" algn="ctr">
            <a:solidFill>
              <a:schemeClr val="bg1"/>
            </a:solidFill>
            <a:round/>
            <a:headEnd/>
            <a:tailEnd/>
          </a:ln>
        </p:spPr>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147" name="Text Box 4"/>
          <p:cNvSpPr txBox="1">
            <a:spLocks noChangeArrowheads="1"/>
          </p:cNvSpPr>
          <p:nvPr/>
        </p:nvSpPr>
        <p:spPr bwMode="auto">
          <a:xfrm>
            <a:off x="0" y="1560513"/>
            <a:ext cx="6553200" cy="4333875"/>
          </a:xfrm>
          <a:prstGeom prst="snip2DiagRect">
            <a:avLst/>
          </a:prstGeom>
          <a:solidFill>
            <a:srgbClr val="FF6600">
              <a:alpha val="93000"/>
            </a:srgbClr>
          </a:solidFill>
          <a:ln w="9525">
            <a:noFill/>
            <a:miter lim="800000"/>
            <a:headEnd/>
            <a:tailEnd/>
          </a:ln>
        </p:spPr>
        <p:txBody>
          <a:bodyPr>
            <a:spAutoFit/>
          </a:bodyPr>
          <a:lstStyle/>
          <a:p>
            <a:pPr marL="449263" indent="-449263">
              <a:lnSpc>
                <a:spcPct val="150000"/>
              </a:lnSpc>
              <a:spcBef>
                <a:spcPct val="50000"/>
              </a:spcBef>
              <a:buClr>
                <a:schemeClr val="bg1"/>
              </a:buClr>
              <a:buFont typeface="Wingdings" pitchFamily="2" charset="2"/>
              <a:buChar char="n"/>
              <a:defRPr/>
            </a:pPr>
            <a:r>
              <a:rPr lang="zh-CN" altLang="en-US" sz="2000" b="1" dirty="0">
                <a:latin typeface="黑体" pitchFamily="2" charset="-122"/>
                <a:ea typeface="黑体" pitchFamily="2" charset="-122"/>
                <a:cs typeface="+mj-cs"/>
              </a:rPr>
              <a:t>本报告所涵括的信息仅供中国平安保险（集团）股份有限公司与特定机构的交流研讨，不得用于未经允许的其他任何用途。</a:t>
            </a:r>
          </a:p>
          <a:p>
            <a:pPr marL="449263" indent="-449263">
              <a:lnSpc>
                <a:spcPct val="150000"/>
              </a:lnSpc>
              <a:spcBef>
                <a:spcPct val="50000"/>
              </a:spcBef>
              <a:buClr>
                <a:schemeClr val="bg1"/>
              </a:buClr>
              <a:buFont typeface="Wingdings" pitchFamily="2" charset="2"/>
              <a:buChar char="n"/>
              <a:defRPr/>
            </a:pPr>
            <a:r>
              <a:rPr lang="zh-CN" altLang="en-US" sz="2000" b="1" dirty="0">
                <a:latin typeface="黑体" pitchFamily="2" charset="-122"/>
                <a:ea typeface="黑体" pitchFamily="2" charset="-122"/>
                <a:cs typeface="+mj-cs"/>
              </a:rPr>
              <a:t>非经本公司书面授权，任何人不得擅自使用、拷贝、分发或采取其他被禁止的行为。</a:t>
            </a:r>
          </a:p>
          <a:p>
            <a:pPr marL="449263" indent="-449263">
              <a:lnSpc>
                <a:spcPct val="150000"/>
              </a:lnSpc>
              <a:spcBef>
                <a:spcPct val="50000"/>
              </a:spcBef>
              <a:buClr>
                <a:schemeClr val="bg1"/>
              </a:buClr>
              <a:buFont typeface="Wingdings" pitchFamily="2" charset="2"/>
              <a:buChar char="n"/>
              <a:defRPr/>
            </a:pPr>
            <a:r>
              <a:rPr lang="zh-CN" altLang="en-US" sz="2000" b="1" dirty="0">
                <a:latin typeface="黑体" pitchFamily="2" charset="-122"/>
                <a:ea typeface="黑体" pitchFamily="2" charset="-122"/>
                <a:cs typeface="+mj-cs"/>
              </a:rPr>
              <a:t>本报告中可能包含的任何信息，不构成对平安集团公司业务的预测。</a:t>
            </a:r>
          </a:p>
        </p:txBody>
      </p:sp>
      <p:sp>
        <p:nvSpPr>
          <p:cNvPr id="6148" name="Text Box 5"/>
          <p:cNvSpPr txBox="1">
            <a:spLocks noChangeArrowheads="1"/>
          </p:cNvSpPr>
          <p:nvPr/>
        </p:nvSpPr>
        <p:spPr bwMode="auto">
          <a:xfrm>
            <a:off x="6807200" y="2152650"/>
            <a:ext cx="2336800" cy="830263"/>
          </a:xfrm>
          <a:prstGeom prst="rect">
            <a:avLst/>
          </a:prstGeom>
          <a:noFill/>
          <a:ln w="9525">
            <a:noFill/>
            <a:miter lim="800000"/>
            <a:headEnd/>
            <a:tailEnd/>
          </a:ln>
        </p:spPr>
        <p:txBody>
          <a:bodyPr>
            <a:spAutoFit/>
          </a:bodyPr>
          <a:lstStyle/>
          <a:p>
            <a:pPr>
              <a:spcBef>
                <a:spcPct val="50000"/>
              </a:spcBef>
              <a:defRPr/>
            </a:pPr>
            <a:r>
              <a:rPr lang="zh-CN" altLang="en-US" sz="4800" b="1" dirty="0">
                <a:solidFill>
                  <a:srgbClr val="FF6600"/>
                </a:solidFill>
                <a:latin typeface="黑体" pitchFamily="2" charset="-122"/>
                <a:ea typeface="黑体" pitchFamily="2" charset="-122"/>
                <a:cs typeface="+mj-cs"/>
              </a:rPr>
              <a:t>申明</a:t>
            </a:r>
          </a:p>
        </p:txBody>
      </p:sp>
      <p:sp>
        <p:nvSpPr>
          <p:cNvPr id="6149" name="Text Box 6"/>
          <p:cNvSpPr txBox="1">
            <a:spLocks noChangeArrowheads="1"/>
          </p:cNvSpPr>
          <p:nvPr/>
        </p:nvSpPr>
        <p:spPr bwMode="auto">
          <a:xfrm>
            <a:off x="3289300" y="5995988"/>
            <a:ext cx="5854700" cy="369887"/>
          </a:xfrm>
          <a:prstGeom prst="rect">
            <a:avLst/>
          </a:prstGeom>
          <a:noFill/>
          <a:ln w="9525">
            <a:noFill/>
            <a:miter lim="800000"/>
            <a:headEnd/>
            <a:tailEnd/>
          </a:ln>
        </p:spPr>
        <p:txBody>
          <a:bodyPr>
            <a:spAutoFit/>
          </a:bodyPr>
          <a:lstStyle/>
          <a:p>
            <a:pPr marL="449263" indent="-449263">
              <a:spcBef>
                <a:spcPct val="50000"/>
              </a:spcBef>
              <a:buClr>
                <a:srgbClr val="FB1919"/>
              </a:buClr>
              <a:defRPr/>
            </a:pPr>
            <a:r>
              <a:rPr lang="zh-CN" altLang="en-US" sz="1800" b="1" dirty="0">
                <a:latin typeface="黑体" pitchFamily="2" charset="-122"/>
                <a:ea typeface="黑体" pitchFamily="2" charset="-122"/>
                <a:cs typeface="+mj-cs"/>
              </a:rPr>
              <a:t>中国平安保险（集团）股份有限公司法律事务部</a:t>
            </a:r>
          </a:p>
        </p:txBody>
      </p:sp>
      <p:sp>
        <p:nvSpPr>
          <p:cNvPr id="6150" name="Text Box 7"/>
          <p:cNvSpPr txBox="1">
            <a:spLocks noChangeArrowheads="1"/>
          </p:cNvSpPr>
          <p:nvPr/>
        </p:nvSpPr>
        <p:spPr bwMode="auto">
          <a:xfrm>
            <a:off x="5137150" y="6237288"/>
            <a:ext cx="3175000" cy="366712"/>
          </a:xfrm>
          <a:prstGeom prst="rect">
            <a:avLst/>
          </a:prstGeom>
          <a:noFill/>
          <a:ln w="9525">
            <a:noFill/>
            <a:miter lim="800000"/>
            <a:headEnd/>
            <a:tailEnd/>
          </a:ln>
        </p:spPr>
        <p:txBody>
          <a:bodyPr>
            <a:spAutoFit/>
          </a:bodyPr>
          <a:lstStyle/>
          <a:p>
            <a:pPr algn="r">
              <a:spcBef>
                <a:spcPct val="50000"/>
              </a:spcBef>
            </a:pPr>
            <a:r>
              <a:rPr lang="en-US" altLang="zh-CN" sz="1800" b="1" smtClean="0">
                <a:ea typeface="黑体" pitchFamily="49" charset="-122"/>
                <a:cs typeface="Arial" pitchFamily="34" charset="0"/>
              </a:rPr>
              <a:t>2012</a:t>
            </a:r>
            <a:r>
              <a:rPr lang="zh-CN" altLang="en-US" sz="1800" b="1" smtClean="0">
                <a:ea typeface="黑体" pitchFamily="49" charset="-122"/>
                <a:cs typeface="Arial" pitchFamily="34" charset="0"/>
              </a:rPr>
              <a:t>年</a:t>
            </a:r>
            <a:r>
              <a:rPr lang="en-US" altLang="zh-CN" sz="1800" b="1" smtClean="0">
                <a:ea typeface="黑体" pitchFamily="49" charset="-122"/>
                <a:cs typeface="Arial" pitchFamily="34" charset="0"/>
              </a:rPr>
              <a:t>3</a:t>
            </a:r>
            <a:r>
              <a:rPr lang="zh-CN" altLang="en-US" sz="1800" b="1" smtClean="0">
                <a:ea typeface="黑体" pitchFamily="49" charset="-122"/>
                <a:cs typeface="Arial" pitchFamily="34" charset="0"/>
              </a:rPr>
              <a:t>月</a:t>
            </a:r>
            <a:endParaRPr lang="zh-CN" altLang="en-US" sz="1800" b="1">
              <a:ea typeface="黑体" pitchFamily="49"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Text Box 7"/>
          <p:cNvSpPr txBox="1">
            <a:spLocks noChangeArrowheads="1"/>
          </p:cNvSpPr>
          <p:nvPr/>
        </p:nvSpPr>
        <p:spPr bwMode="auto">
          <a:xfrm>
            <a:off x="1168400" y="476250"/>
            <a:ext cx="2336800" cy="579438"/>
          </a:xfrm>
          <a:prstGeom prst="rect">
            <a:avLst/>
          </a:prstGeom>
          <a:noFill/>
          <a:ln w="9525">
            <a:noFill/>
            <a:miter lim="800000"/>
            <a:headEnd/>
            <a:tailEnd/>
          </a:ln>
        </p:spPr>
        <p:txBody>
          <a:bodyPr>
            <a:spAutoFit/>
          </a:bodyPr>
          <a:lstStyle/>
          <a:p>
            <a:pPr>
              <a:spcBef>
                <a:spcPct val="50000"/>
              </a:spcBef>
              <a:defRPr/>
            </a:pPr>
            <a:r>
              <a:rPr lang="zh-CN" altLang="en-US" sz="3200" b="1" dirty="0">
                <a:solidFill>
                  <a:schemeClr val="tx1"/>
                </a:solidFill>
                <a:latin typeface="黑体" pitchFamily="2" charset="-122"/>
                <a:ea typeface="黑体" pitchFamily="2" charset="-122"/>
                <a:cs typeface="+mj-cs"/>
              </a:rPr>
              <a:t>目录</a:t>
            </a:r>
          </a:p>
        </p:txBody>
      </p:sp>
      <p:cxnSp>
        <p:nvCxnSpPr>
          <p:cNvPr id="2" name="Straight Connector 6"/>
          <p:cNvCxnSpPr>
            <a:cxnSpLocks noChangeShapeType="1"/>
          </p:cNvCxnSpPr>
          <p:nvPr/>
        </p:nvCxnSpPr>
        <p:spPr bwMode="auto">
          <a:xfrm rot="5400000">
            <a:off x="1781175" y="428625"/>
            <a:ext cx="857250" cy="0"/>
          </a:xfrm>
          <a:prstGeom prst="line">
            <a:avLst/>
          </a:prstGeom>
          <a:noFill/>
          <a:ln w="12700" algn="ctr">
            <a:solidFill>
              <a:schemeClr val="hlink"/>
            </a:solidFill>
            <a:round/>
            <a:headEnd/>
            <a:tailEnd/>
          </a:ln>
        </p:spPr>
      </p:cxnSp>
      <p:sp>
        <p:nvSpPr>
          <p:cNvPr id="9" name="Rectangle 8"/>
          <p:cNvSpPr/>
          <p:nvPr/>
        </p:nvSpPr>
        <p:spPr>
          <a:xfrm>
            <a:off x="0" y="1281113"/>
            <a:ext cx="9144000" cy="571500"/>
          </a:xfrm>
          <a:prstGeom prst="rect">
            <a:avLst/>
          </a:prstGeom>
          <a:gradFill>
            <a:gsLst>
              <a:gs pos="0">
                <a:schemeClr val="accent4">
                  <a:tint val="50000"/>
                  <a:satMod val="300000"/>
                  <a:alpha val="46000"/>
                </a:schemeClr>
              </a:gs>
              <a:gs pos="35000">
                <a:schemeClr val="accent4">
                  <a:tint val="37000"/>
                  <a:satMod val="300000"/>
                  <a:alpha val="31000"/>
                </a:schemeClr>
              </a:gs>
              <a:gs pos="100000">
                <a:schemeClr val="accent4">
                  <a:tint val="15000"/>
                  <a:satMod val="350000"/>
                  <a:alpha val="0"/>
                </a:schemeClr>
              </a:gs>
            </a:gsLst>
          </a:gradFill>
          <a:ln>
            <a:solidFill>
              <a:schemeClr val="bg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171" name="Rectangle 3"/>
          <p:cNvSpPr>
            <a:spLocks noGrp="1" noChangeArrowheads="1"/>
          </p:cNvSpPr>
          <p:nvPr>
            <p:ph type="body" idx="1"/>
          </p:nvPr>
        </p:nvSpPr>
        <p:spPr>
          <a:xfrm>
            <a:off x="3103563" y="1136650"/>
            <a:ext cx="3276600" cy="5181600"/>
          </a:xfrm>
        </p:spPr>
        <p:txBody>
          <a:bodyPr/>
          <a:lstStyle/>
          <a:p>
            <a:pPr eaLnBrk="1" hangingPunct="1">
              <a:lnSpc>
                <a:spcPct val="150000"/>
              </a:lnSpc>
              <a:spcBef>
                <a:spcPct val="50000"/>
              </a:spcBef>
              <a:buFont typeface="Wingdings" pitchFamily="2" charset="2"/>
              <a:buNone/>
              <a:defRPr/>
            </a:pPr>
            <a:r>
              <a:rPr lang="zh-CN" altLang="en-US" sz="3200" b="1" kern="1200" dirty="0" smtClean="0">
                <a:solidFill>
                  <a:srgbClr val="FF6600"/>
                </a:solidFill>
                <a:latin typeface="黑体" pitchFamily="2" charset="-122"/>
                <a:ea typeface="黑体" pitchFamily="2" charset="-122"/>
                <a:cs typeface="+mj-cs"/>
              </a:rPr>
              <a:t>集团概览</a:t>
            </a:r>
            <a:endParaRPr lang="en-US" altLang="zh-CN" sz="3200" b="1" kern="1200" dirty="0" smtClean="0">
              <a:solidFill>
                <a:srgbClr val="FF6600"/>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发展战略</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业务概况</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公司治理</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人才团队</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后援中心</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社会责任</a:t>
            </a:r>
          </a:p>
        </p:txBody>
      </p:sp>
      <p:pic>
        <p:nvPicPr>
          <p:cNvPr id="7175" name="Picture 14" descr="Logo2"/>
          <p:cNvPicPr>
            <a:picLocks noChangeAspect="1" noChangeArrowheads="1"/>
          </p:cNvPicPr>
          <p:nvPr/>
        </p:nvPicPr>
        <p:blipFill>
          <a:blip r:embed="rId4" cstate="print"/>
          <a:srcRect/>
          <a:stretch>
            <a:fillRect/>
          </a:stretch>
        </p:blipFill>
        <p:spPr bwMode="auto">
          <a:xfrm>
            <a:off x="711200" y="5695950"/>
            <a:ext cx="2305050" cy="384175"/>
          </a:xfrm>
          <a:prstGeom prst="rect">
            <a:avLst/>
          </a:prstGeom>
          <a:noFill/>
          <a:ln w="9525">
            <a:noFill/>
            <a:miter lim="800000"/>
            <a:headEnd/>
            <a:tailEnd/>
          </a:ln>
        </p:spPr>
      </p:pic>
      <p:sp>
        <p:nvSpPr>
          <p:cNvPr id="7176" name="Rectangle 12"/>
          <p:cNvSpPr>
            <a:spLocks noChangeArrowheads="1"/>
          </p:cNvSpPr>
          <p:nvPr/>
        </p:nvSpPr>
        <p:spPr bwMode="auto">
          <a:xfrm>
            <a:off x="2209800" y="0"/>
            <a:ext cx="247650" cy="971550"/>
          </a:xfrm>
          <a:prstGeom prst="rect">
            <a:avLst/>
          </a:prstGeom>
          <a:solidFill>
            <a:schemeClr val="bg2"/>
          </a:solidFill>
          <a:ln w="12700" algn="ctr">
            <a:solidFill>
              <a:schemeClr val="bg1"/>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2"/>
          <p:cNvPicPr>
            <a:picLocks noChangeAspect="1" noChangeArrowheads="1"/>
          </p:cNvPicPr>
          <p:nvPr/>
        </p:nvPicPr>
        <p:blipFill>
          <a:blip r:embed="rId2" cstate="print">
            <a:lum bright="30000"/>
          </a:blip>
          <a:srcRect/>
          <a:stretch>
            <a:fillRect/>
          </a:stretch>
        </p:blipFill>
        <p:spPr bwMode="auto">
          <a:xfrm>
            <a:off x="0" y="0"/>
            <a:ext cx="9144000" cy="6858000"/>
          </a:xfrm>
          <a:prstGeom prst="rect">
            <a:avLst/>
          </a:prstGeom>
          <a:noFill/>
          <a:ln w="9525">
            <a:noFill/>
            <a:miter lim="800000"/>
            <a:headEnd/>
            <a:tailEnd/>
          </a:ln>
        </p:spPr>
      </p:pic>
      <p:sp>
        <p:nvSpPr>
          <p:cNvPr id="8195" name="灯片编号占位符 3"/>
          <p:cNvSpPr>
            <a:spLocks noGrp="1"/>
          </p:cNvSpPr>
          <p:nvPr>
            <p:ph type="sldNum" sz="quarter" idx="10"/>
          </p:nvPr>
        </p:nvSpPr>
        <p:spPr>
          <a:noFill/>
        </p:spPr>
        <p:txBody>
          <a:bodyPr/>
          <a:lstStyle/>
          <a:p>
            <a:pPr defTabSz="912813"/>
            <a:fld id="{3E2C7D2C-48E8-4D89-A6D3-717413A6985C}" type="slidenum">
              <a:rPr lang="zh-TW" altLang="zh-TW" smtClean="0">
                <a:latin typeface="Arial" pitchFamily="34" charset="0"/>
              </a:rPr>
              <a:pPr defTabSz="912813"/>
              <a:t>4</a:t>
            </a:fld>
            <a:endParaRPr lang="zh-TW" altLang="zh-TW" smtClean="0">
              <a:latin typeface="Arial" pitchFamily="34" charset="0"/>
            </a:endParaRPr>
          </a:p>
        </p:txBody>
      </p:sp>
      <p:sp>
        <p:nvSpPr>
          <p:cNvPr id="8196" name="Rectangle 16"/>
          <p:cNvSpPr>
            <a:spLocks noGrp="1" noChangeArrowheads="1"/>
          </p:cNvSpPr>
          <p:nvPr>
            <p:ph type="title"/>
          </p:nvPr>
        </p:nvSpPr>
        <p:spPr>
          <a:xfrm>
            <a:off x="242888" y="361950"/>
            <a:ext cx="6765925" cy="587375"/>
          </a:xfrm>
        </p:spPr>
        <p:txBody>
          <a:bodyPr/>
          <a:lstStyle/>
          <a:p>
            <a:pPr eaLnBrk="1" hangingPunct="1"/>
            <a:r>
              <a:rPr lang="zh-CN" altLang="en-US" sz="3600" smtClean="0">
                <a:solidFill>
                  <a:srgbClr val="FF6600"/>
                </a:solidFill>
                <a:latin typeface="黑体" pitchFamily="49" charset="-122"/>
                <a:ea typeface="黑体" pitchFamily="49" charset="-122"/>
              </a:rPr>
              <a:t>集团概况</a:t>
            </a:r>
          </a:p>
        </p:txBody>
      </p:sp>
      <p:sp>
        <p:nvSpPr>
          <p:cNvPr id="8197" name="Rectangle 56"/>
          <p:cNvSpPr>
            <a:spLocks noChangeArrowheads="1"/>
          </p:cNvSpPr>
          <p:nvPr/>
        </p:nvSpPr>
        <p:spPr bwMode="auto">
          <a:xfrm>
            <a:off x="876300" y="4513263"/>
            <a:ext cx="8267700" cy="1143000"/>
          </a:xfrm>
          <a:prstGeom prst="rect">
            <a:avLst/>
          </a:prstGeom>
          <a:noFill/>
          <a:ln w="9525">
            <a:noFill/>
            <a:miter lim="800000"/>
            <a:headEnd/>
            <a:tailEnd/>
          </a:ln>
        </p:spPr>
        <p:txBody>
          <a:bodyPr/>
          <a:lstStyle/>
          <a:p>
            <a:pPr>
              <a:lnSpc>
                <a:spcPct val="150000"/>
              </a:lnSpc>
              <a:buClr>
                <a:srgbClr val="FB1919"/>
              </a:buClr>
              <a:buFont typeface="Wingdings" pitchFamily="2" charset="2"/>
              <a:buChar char="n"/>
            </a:pPr>
            <a:r>
              <a:rPr lang="en-US" altLang="zh-CN" sz="2000">
                <a:solidFill>
                  <a:schemeClr val="tx1"/>
                </a:solidFill>
                <a:ea typeface="黑体" pitchFamily="49" charset="-122"/>
                <a:cs typeface="Arial" pitchFamily="34" charset="0"/>
              </a:rPr>
              <a:t>  </a:t>
            </a:r>
            <a:r>
              <a:rPr lang="zh-CN" altLang="en-US" sz="2000">
                <a:solidFill>
                  <a:schemeClr val="tx1"/>
                </a:solidFill>
                <a:ea typeface="黑体" pitchFamily="49" charset="-122"/>
                <a:cs typeface="Arial" pitchFamily="34" charset="0"/>
              </a:rPr>
              <a:t>成立于</a:t>
            </a:r>
            <a:r>
              <a:rPr lang="en-US" altLang="zh-CN" sz="2000">
                <a:solidFill>
                  <a:schemeClr val="tx1"/>
                </a:solidFill>
                <a:ea typeface="黑体" pitchFamily="49" charset="-122"/>
                <a:cs typeface="Arial" pitchFamily="34" charset="0"/>
              </a:rPr>
              <a:t>1988</a:t>
            </a:r>
            <a:r>
              <a:rPr lang="zh-CN" altLang="en-US" sz="2000">
                <a:solidFill>
                  <a:schemeClr val="tx1"/>
                </a:solidFill>
                <a:ea typeface="黑体" pitchFamily="49" charset="-122"/>
                <a:cs typeface="Arial" pitchFamily="34" charset="0"/>
              </a:rPr>
              <a:t>年，总部位于深圳</a:t>
            </a:r>
          </a:p>
          <a:p>
            <a:pPr>
              <a:lnSpc>
                <a:spcPct val="150000"/>
              </a:lnSpc>
              <a:buClr>
                <a:srgbClr val="FB1919"/>
              </a:buClr>
              <a:buFont typeface="Wingdings" pitchFamily="2" charset="2"/>
              <a:buChar char="n"/>
            </a:pPr>
            <a:r>
              <a:rPr lang="zh-CN" altLang="en-US" sz="2000">
                <a:solidFill>
                  <a:schemeClr val="tx1"/>
                </a:solidFill>
                <a:ea typeface="黑体" pitchFamily="49" charset="-122"/>
                <a:cs typeface="Arial" pitchFamily="34" charset="0"/>
              </a:rPr>
              <a:t>  </a:t>
            </a:r>
            <a:r>
              <a:rPr lang="en-US" altLang="zh-CN" sz="2000">
                <a:solidFill>
                  <a:schemeClr val="tx1"/>
                </a:solidFill>
                <a:ea typeface="黑体" pitchFamily="49" charset="-122"/>
                <a:cs typeface="Arial" pitchFamily="34" charset="0"/>
              </a:rPr>
              <a:t>2004</a:t>
            </a:r>
            <a:r>
              <a:rPr lang="zh-CN" altLang="en-US" sz="2000">
                <a:solidFill>
                  <a:schemeClr val="tx1"/>
                </a:solidFill>
                <a:ea typeface="黑体" pitchFamily="49" charset="-122"/>
                <a:cs typeface="Arial" pitchFamily="34" charset="0"/>
              </a:rPr>
              <a:t>年</a:t>
            </a:r>
            <a:r>
              <a:rPr lang="en-US" altLang="zh-CN" sz="2000">
                <a:solidFill>
                  <a:schemeClr val="tx1"/>
                </a:solidFill>
                <a:ea typeface="黑体" pitchFamily="49" charset="-122"/>
                <a:cs typeface="Arial" pitchFamily="34" charset="0"/>
              </a:rPr>
              <a:t>6</a:t>
            </a:r>
            <a:r>
              <a:rPr lang="zh-CN" altLang="en-US" sz="2000">
                <a:solidFill>
                  <a:schemeClr val="tx1"/>
                </a:solidFill>
                <a:ea typeface="黑体" pitchFamily="49" charset="-122"/>
                <a:cs typeface="Arial" pitchFamily="34" charset="0"/>
              </a:rPr>
              <a:t>月在香港联合交易所主板</a:t>
            </a:r>
            <a:r>
              <a:rPr lang="en-US" altLang="zh-CN" sz="2000">
                <a:solidFill>
                  <a:schemeClr val="tx1"/>
                </a:solidFill>
                <a:ea typeface="黑体" pitchFamily="49" charset="-122"/>
                <a:cs typeface="Arial" pitchFamily="34" charset="0"/>
              </a:rPr>
              <a:t>(HKEx 2318 )</a:t>
            </a:r>
            <a:r>
              <a:rPr lang="zh-CN" altLang="en-US" sz="2000">
                <a:solidFill>
                  <a:schemeClr val="tx1"/>
                </a:solidFill>
                <a:ea typeface="黑体" pitchFamily="49" charset="-122"/>
                <a:cs typeface="Arial" pitchFamily="34" charset="0"/>
              </a:rPr>
              <a:t>上市</a:t>
            </a:r>
          </a:p>
          <a:p>
            <a:pPr>
              <a:lnSpc>
                <a:spcPct val="150000"/>
              </a:lnSpc>
              <a:buClr>
                <a:srgbClr val="FB1919"/>
              </a:buClr>
              <a:buFont typeface="Wingdings" pitchFamily="2" charset="2"/>
              <a:buChar char="n"/>
            </a:pPr>
            <a:r>
              <a:rPr lang="zh-CN" altLang="en-US" sz="2000">
                <a:solidFill>
                  <a:schemeClr val="tx1"/>
                </a:solidFill>
                <a:ea typeface="黑体" pitchFamily="49" charset="-122"/>
                <a:cs typeface="Arial" pitchFamily="34" charset="0"/>
              </a:rPr>
              <a:t>  </a:t>
            </a:r>
            <a:r>
              <a:rPr lang="en-US" altLang="zh-CN" sz="2000">
                <a:solidFill>
                  <a:schemeClr val="tx1"/>
                </a:solidFill>
                <a:ea typeface="黑体" pitchFamily="49" charset="-122"/>
                <a:cs typeface="Arial" pitchFamily="34" charset="0"/>
              </a:rPr>
              <a:t>2007</a:t>
            </a:r>
            <a:r>
              <a:rPr lang="zh-CN" altLang="en-US" sz="2000">
                <a:solidFill>
                  <a:schemeClr val="tx1"/>
                </a:solidFill>
                <a:ea typeface="黑体" pitchFamily="49" charset="-122"/>
                <a:cs typeface="Arial" pitchFamily="34" charset="0"/>
              </a:rPr>
              <a:t>年</a:t>
            </a:r>
            <a:r>
              <a:rPr lang="en-US" altLang="zh-CN" sz="2000">
                <a:solidFill>
                  <a:schemeClr val="tx1"/>
                </a:solidFill>
                <a:ea typeface="黑体" pitchFamily="49" charset="-122"/>
                <a:cs typeface="Arial" pitchFamily="34" charset="0"/>
              </a:rPr>
              <a:t>3</a:t>
            </a:r>
            <a:r>
              <a:rPr lang="zh-CN" altLang="en-US" sz="2000">
                <a:solidFill>
                  <a:schemeClr val="tx1"/>
                </a:solidFill>
                <a:ea typeface="黑体" pitchFamily="49" charset="-122"/>
                <a:cs typeface="Arial" pitchFamily="34" charset="0"/>
              </a:rPr>
              <a:t>月在上海证券交易所</a:t>
            </a:r>
            <a:r>
              <a:rPr lang="en-US" altLang="zh-CN" sz="2000">
                <a:solidFill>
                  <a:schemeClr val="tx1"/>
                </a:solidFill>
                <a:ea typeface="黑体" pitchFamily="49" charset="-122"/>
                <a:cs typeface="Arial" pitchFamily="34" charset="0"/>
              </a:rPr>
              <a:t>(SSE 601318 )</a:t>
            </a:r>
            <a:r>
              <a:rPr lang="zh-CN" altLang="en-US" sz="2000">
                <a:solidFill>
                  <a:schemeClr val="tx1"/>
                </a:solidFill>
                <a:ea typeface="黑体" pitchFamily="49" charset="-122"/>
                <a:cs typeface="Arial" pitchFamily="34" charset="0"/>
              </a:rPr>
              <a:t>上市</a:t>
            </a:r>
          </a:p>
        </p:txBody>
      </p:sp>
      <p:sp>
        <p:nvSpPr>
          <p:cNvPr id="8198" name="Rectangle 57"/>
          <p:cNvSpPr>
            <a:spLocks noChangeArrowheads="1"/>
          </p:cNvSpPr>
          <p:nvPr/>
        </p:nvSpPr>
        <p:spPr bwMode="auto">
          <a:xfrm>
            <a:off x="266700" y="901700"/>
            <a:ext cx="7747000" cy="584200"/>
          </a:xfrm>
          <a:prstGeom prst="rect">
            <a:avLst/>
          </a:prstGeom>
          <a:noFill/>
          <a:ln w="9525" algn="ctr">
            <a:noFill/>
            <a:miter lim="800000"/>
            <a:headEnd/>
            <a:tailEnd/>
          </a:ln>
        </p:spPr>
        <p:txBody>
          <a:bodyPr>
            <a:spAutoFit/>
          </a:bodyPr>
          <a:lstStyle/>
          <a:p>
            <a:r>
              <a:rPr lang="zh-CN" altLang="en-US" sz="3200" b="1">
                <a:solidFill>
                  <a:schemeClr val="tx1"/>
                </a:solidFill>
                <a:latin typeface="黑体" pitchFamily="49" charset="-122"/>
                <a:ea typeface="黑体" pitchFamily="49" charset="-122"/>
              </a:rPr>
              <a:t>中国平安是</a:t>
            </a:r>
            <a:r>
              <a:rPr lang="en-US" altLang="zh-CN" sz="3200" b="1">
                <a:solidFill>
                  <a:schemeClr val="tx1"/>
                </a:solidFill>
                <a:latin typeface="黑体" pitchFamily="49" charset="-122"/>
                <a:ea typeface="黑体" pitchFamily="49" charset="-122"/>
              </a:rPr>
              <a:t>……</a:t>
            </a:r>
          </a:p>
        </p:txBody>
      </p:sp>
      <p:sp>
        <p:nvSpPr>
          <p:cNvPr id="8199" name="Rectangle 58"/>
          <p:cNvSpPr>
            <a:spLocks noChangeArrowheads="1"/>
          </p:cNvSpPr>
          <p:nvPr/>
        </p:nvSpPr>
        <p:spPr bwMode="auto">
          <a:xfrm>
            <a:off x="3200400" y="3795713"/>
            <a:ext cx="5943600" cy="584200"/>
          </a:xfrm>
          <a:prstGeom prst="rect">
            <a:avLst/>
          </a:prstGeom>
          <a:noFill/>
          <a:ln w="9525" algn="ctr">
            <a:noFill/>
            <a:miter lim="800000"/>
            <a:headEnd/>
            <a:tailEnd/>
          </a:ln>
        </p:spPr>
        <p:txBody>
          <a:bodyPr>
            <a:spAutoFit/>
          </a:bodyPr>
          <a:lstStyle/>
          <a:p>
            <a:r>
              <a:rPr lang="en-US" altLang="zh-CN" sz="3200" b="1">
                <a:solidFill>
                  <a:srgbClr val="FF6600"/>
                </a:solidFill>
                <a:ea typeface="黑体" pitchFamily="49" charset="-122"/>
                <a:cs typeface="Arial" pitchFamily="34" charset="0"/>
              </a:rPr>
              <a:t>A + H </a:t>
            </a:r>
            <a:r>
              <a:rPr lang="zh-CN" altLang="en-US" sz="3200" b="1">
                <a:solidFill>
                  <a:srgbClr val="FF6600"/>
                </a:solidFill>
                <a:latin typeface="黑体" pitchFamily="49" charset="-122"/>
                <a:ea typeface="黑体" pitchFamily="49" charset="-122"/>
              </a:rPr>
              <a:t>上市公司</a:t>
            </a:r>
          </a:p>
        </p:txBody>
      </p:sp>
      <p:sp>
        <p:nvSpPr>
          <p:cNvPr id="8200" name="Rectangle 59"/>
          <p:cNvSpPr>
            <a:spLocks noChangeArrowheads="1"/>
          </p:cNvSpPr>
          <p:nvPr/>
        </p:nvSpPr>
        <p:spPr bwMode="auto">
          <a:xfrm>
            <a:off x="920750" y="2413000"/>
            <a:ext cx="8223250" cy="1015663"/>
          </a:xfrm>
          <a:prstGeom prst="rect">
            <a:avLst/>
          </a:prstGeom>
          <a:noFill/>
          <a:ln w="9525" algn="ctr">
            <a:noFill/>
            <a:miter lim="800000"/>
            <a:headEnd/>
            <a:tailEnd/>
          </a:ln>
        </p:spPr>
        <p:txBody>
          <a:bodyPr>
            <a:spAutoFit/>
          </a:bodyPr>
          <a:lstStyle/>
          <a:p>
            <a:pPr>
              <a:lnSpc>
                <a:spcPct val="150000"/>
              </a:lnSpc>
              <a:buClr>
                <a:srgbClr val="FB1919"/>
              </a:buClr>
              <a:buFont typeface="Wingdings" pitchFamily="2" charset="2"/>
              <a:buChar char="n"/>
            </a:pPr>
            <a:r>
              <a:rPr lang="en-US" altLang="zh-CN" sz="2000">
                <a:solidFill>
                  <a:schemeClr val="tx1"/>
                </a:solidFill>
                <a:latin typeface="黑体" pitchFamily="49" charset="-122"/>
                <a:ea typeface="黑体" pitchFamily="49" charset="-122"/>
              </a:rPr>
              <a:t> </a:t>
            </a:r>
            <a:r>
              <a:rPr lang="zh-CN" altLang="en-US" sz="2000">
                <a:solidFill>
                  <a:schemeClr val="tx1"/>
                </a:solidFill>
                <a:latin typeface="黑体" pitchFamily="49" charset="-122"/>
                <a:ea typeface="黑体" pitchFamily="49" charset="-122"/>
              </a:rPr>
              <a:t>中国第一家以保险为核心的综合金融服务集团</a:t>
            </a:r>
          </a:p>
          <a:p>
            <a:pPr>
              <a:lnSpc>
                <a:spcPct val="150000"/>
              </a:lnSpc>
              <a:buClr>
                <a:srgbClr val="FB1919"/>
              </a:buClr>
              <a:buFont typeface="Wingdings" pitchFamily="2" charset="2"/>
              <a:buChar char="n"/>
            </a:pPr>
            <a:r>
              <a:rPr lang="zh-CN" altLang="en-US" sz="2000" smtClean="0">
                <a:solidFill>
                  <a:schemeClr val="tx1"/>
                </a:solidFill>
              </a:rPr>
              <a:t>  </a:t>
            </a:r>
            <a:r>
              <a:rPr lang="zh-CN" altLang="en-US" sz="2000" smtClean="0">
                <a:solidFill>
                  <a:schemeClr val="tx1"/>
                </a:solidFill>
                <a:latin typeface="黑体" pitchFamily="49" charset="-122"/>
                <a:ea typeface="黑体" pitchFamily="49" charset="-122"/>
              </a:rPr>
              <a:t>通过综合金融的一体化架构，为客户提供保险、银行和投资服务</a:t>
            </a:r>
            <a:endParaRPr lang="zh-CN" altLang="en-US" sz="2000">
              <a:solidFill>
                <a:schemeClr val="tx1"/>
              </a:solidFill>
              <a:latin typeface="黑体" pitchFamily="49" charset="-122"/>
              <a:ea typeface="黑体" pitchFamily="49" charset="-122"/>
            </a:endParaRPr>
          </a:p>
        </p:txBody>
      </p:sp>
      <p:sp>
        <p:nvSpPr>
          <p:cNvPr id="8201" name="Rectangle 9"/>
          <p:cNvSpPr>
            <a:spLocks noChangeArrowheads="1"/>
          </p:cNvSpPr>
          <p:nvPr/>
        </p:nvSpPr>
        <p:spPr bwMode="auto">
          <a:xfrm>
            <a:off x="3524250" y="1827213"/>
            <a:ext cx="2655888" cy="584200"/>
          </a:xfrm>
          <a:prstGeom prst="rect">
            <a:avLst/>
          </a:prstGeom>
          <a:noFill/>
          <a:ln w="9525">
            <a:noFill/>
            <a:miter lim="800000"/>
            <a:headEnd/>
            <a:tailEnd/>
          </a:ln>
        </p:spPr>
        <p:txBody>
          <a:bodyPr wrap="none">
            <a:spAutoFit/>
          </a:bodyPr>
          <a:lstStyle/>
          <a:p>
            <a:r>
              <a:rPr lang="zh-CN" altLang="en-US" sz="3200" b="1">
                <a:solidFill>
                  <a:srgbClr val="FF6600"/>
                </a:solidFill>
                <a:latin typeface="黑体" pitchFamily="49" charset="-122"/>
                <a:ea typeface="黑体" pitchFamily="49" charset="-122"/>
              </a:rPr>
              <a:t>综合金融集团</a:t>
            </a:r>
          </a:p>
        </p:txBody>
      </p:sp>
      <p:sp>
        <p:nvSpPr>
          <p:cNvPr id="12" name="Rectangle 11"/>
          <p:cNvSpPr/>
          <p:nvPr/>
        </p:nvSpPr>
        <p:spPr bwMode="auto">
          <a:xfrm>
            <a:off x="609600" y="1543050"/>
            <a:ext cx="8534400" cy="1771650"/>
          </a:xfrm>
          <a:prstGeom prst="rect">
            <a:avLst/>
          </a:prstGeom>
          <a:solidFill>
            <a:schemeClr val="bg1">
              <a:alpha val="12000"/>
            </a:schemeClr>
          </a:solidFill>
          <a:ln w="34925">
            <a:solidFill>
              <a:srgbClr val="FFFFFF"/>
            </a:solidFill>
            <a:headEnd type="none" w="med" len="med"/>
            <a:tailEnd type="none" w="med" len="me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1">
            <a:schemeClr val="accent3"/>
          </a:lnRef>
          <a:fillRef idx="3">
            <a:schemeClr val="accent3"/>
          </a:fillRef>
          <a:effectRef idx="2">
            <a:schemeClr val="accent3"/>
          </a:effectRef>
          <a:fontRef idx="minor">
            <a:schemeClr val="lt1"/>
          </a:fontRef>
        </p:style>
        <p:txBody>
          <a:bodyPr wrap="none" lIns="0" tIns="0" rIns="0" anchor="ctr" anchorCtr="1"/>
          <a:lstStyle/>
          <a:p>
            <a:pPr algn="ctr">
              <a:spcBef>
                <a:spcPct val="15000"/>
              </a:spcBef>
              <a:defRPr/>
            </a:pPr>
            <a:endParaRPr lang="en-US" b="1">
              <a:solidFill>
                <a:schemeClr val="bg1"/>
              </a:solidFill>
            </a:endParaRPr>
          </a:p>
        </p:txBody>
      </p:sp>
      <p:sp>
        <p:nvSpPr>
          <p:cNvPr id="13" name="Rectangle 12"/>
          <p:cNvSpPr/>
          <p:nvPr/>
        </p:nvSpPr>
        <p:spPr bwMode="auto">
          <a:xfrm>
            <a:off x="1066800" y="3678237"/>
            <a:ext cx="8534400" cy="1771650"/>
          </a:xfrm>
          <a:prstGeom prst="rect">
            <a:avLst/>
          </a:prstGeom>
          <a:solidFill>
            <a:schemeClr val="bg1">
              <a:alpha val="12000"/>
            </a:schemeClr>
          </a:solidFill>
          <a:ln w="34925">
            <a:solidFill>
              <a:srgbClr val="FFFFFF"/>
            </a:solidFill>
            <a:headEnd type="none" w="med" len="med"/>
            <a:tailEnd type="none" w="med" len="me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1">
            <a:schemeClr val="accent3"/>
          </a:lnRef>
          <a:fillRef idx="3">
            <a:schemeClr val="accent3"/>
          </a:fillRef>
          <a:effectRef idx="2">
            <a:schemeClr val="accent3"/>
          </a:effectRef>
          <a:fontRef idx="minor">
            <a:schemeClr val="lt1"/>
          </a:fontRef>
        </p:style>
        <p:txBody>
          <a:bodyPr wrap="none" lIns="0" tIns="0" rIns="0" anchor="ctr" anchorCtr="1"/>
          <a:lstStyle/>
          <a:p>
            <a:pPr algn="ctr">
              <a:spcBef>
                <a:spcPct val="15000"/>
              </a:spcBef>
              <a:defRPr/>
            </a:pPr>
            <a:endParaRPr lang="en-US" b="1">
              <a:solidFill>
                <a:schemeClr val="bg1"/>
              </a:solidFill>
            </a:endParaRP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1"/>
          <p:cNvPicPr>
            <a:picLocks noChangeAspect="1" noChangeArrowheads="1"/>
          </p:cNvPicPr>
          <p:nvPr/>
        </p:nvPicPr>
        <p:blipFill>
          <a:blip r:embed="rId2" cstate="print"/>
          <a:srcRect/>
          <a:stretch>
            <a:fillRect/>
          </a:stretch>
        </p:blipFill>
        <p:spPr bwMode="auto">
          <a:xfrm>
            <a:off x="0" y="1027113"/>
            <a:ext cx="9144000" cy="5830887"/>
          </a:xfrm>
          <a:prstGeom prst="rect">
            <a:avLst/>
          </a:prstGeom>
          <a:noFill/>
          <a:ln w="9525">
            <a:noFill/>
            <a:miter lim="800000"/>
            <a:headEnd/>
            <a:tailEnd/>
          </a:ln>
        </p:spPr>
      </p:pic>
      <p:sp>
        <p:nvSpPr>
          <p:cNvPr id="9219" name="Rectangle 2"/>
          <p:cNvSpPr>
            <a:spLocks noGrp="1" noChangeArrowheads="1"/>
          </p:cNvSpPr>
          <p:nvPr>
            <p:ph type="title"/>
          </p:nvPr>
        </p:nvSpPr>
        <p:spPr>
          <a:xfrm>
            <a:off x="236538" y="325438"/>
            <a:ext cx="7056437" cy="482600"/>
          </a:xfrm>
        </p:spPr>
        <p:txBody>
          <a:bodyPr/>
          <a:lstStyle/>
          <a:p>
            <a:pPr eaLnBrk="1" hangingPunct="1"/>
            <a:r>
              <a:rPr lang="zh-CN" altLang="en-US" sz="3600" smtClean="0">
                <a:solidFill>
                  <a:srgbClr val="FF6600"/>
                </a:solidFill>
                <a:latin typeface="黑体" pitchFamily="49" charset="-122"/>
                <a:ea typeface="黑体" pitchFamily="49" charset="-122"/>
              </a:rPr>
              <a:t>集团概括</a:t>
            </a:r>
            <a:r>
              <a:rPr lang="zh-CN" altLang="en-US" smtClean="0"/>
              <a:t>数据</a:t>
            </a:r>
          </a:p>
        </p:txBody>
      </p:sp>
      <p:sp>
        <p:nvSpPr>
          <p:cNvPr id="2" name="AutoShape 3"/>
          <p:cNvSpPr>
            <a:spLocks noChangeArrowheads="1"/>
          </p:cNvSpPr>
          <p:nvPr/>
        </p:nvSpPr>
        <p:spPr bwMode="auto">
          <a:xfrm>
            <a:off x="0" y="1104900"/>
            <a:ext cx="8686800" cy="742950"/>
          </a:xfrm>
          <a:prstGeom prst="homePlate">
            <a:avLst>
              <a:gd name="adj" fmla="val 36600"/>
            </a:avLst>
          </a:prstGeom>
          <a:gradFill flip="none" rotWithShape="1">
            <a:gsLst>
              <a:gs pos="0">
                <a:srgbClr val="FF3300">
                  <a:alpha val="0"/>
                </a:srgbClr>
              </a:gs>
              <a:gs pos="50000">
                <a:srgbClr val="FFC000"/>
              </a:gs>
              <a:gs pos="100000">
                <a:srgbClr val="FF9900"/>
              </a:gs>
            </a:gsLst>
            <a:lin ang="0" scaled="1"/>
            <a:tileRect/>
          </a:gradFill>
          <a:ln w="6350">
            <a:noFill/>
            <a:miter lim="800000"/>
            <a:headEnd/>
            <a:tailEnd/>
          </a:ln>
          <a:effectLst>
            <a:outerShdw blurRad="57785" dist="33020" dir="3180000" algn="ctr">
              <a:srgbClr val="000000">
                <a:alpha val="30000"/>
              </a:srgbClr>
            </a:outerShdw>
            <a:reflection blurRad="6350" stA="52000" endA="300" endPos="35000" dir="5400000" sy="-100000" algn="bl" rotWithShape="0"/>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a:defRPr/>
            </a:pPr>
            <a:endParaRPr kumimoji="1" lang="zh-CN" altLang="en-US" sz="2000" b="1">
              <a:solidFill>
                <a:schemeClr val="tx1"/>
              </a:solidFill>
              <a:latin typeface="黑体" pitchFamily="2" charset="-122"/>
            </a:endParaRPr>
          </a:p>
        </p:txBody>
      </p:sp>
      <p:sp>
        <p:nvSpPr>
          <p:cNvPr id="9220" name="Text Box 4"/>
          <p:cNvSpPr txBox="1">
            <a:spLocks noChangeArrowheads="1"/>
          </p:cNvSpPr>
          <p:nvPr/>
        </p:nvSpPr>
        <p:spPr bwMode="auto">
          <a:xfrm>
            <a:off x="5021263" y="1257300"/>
            <a:ext cx="1987550" cy="412750"/>
          </a:xfrm>
          <a:prstGeom prst="rect">
            <a:avLst/>
          </a:prstGeom>
          <a:noFill/>
          <a:ln w="9525">
            <a:noFill/>
            <a:miter lim="800000"/>
            <a:headEnd/>
            <a:tailEnd/>
          </a:ln>
        </p:spPr>
        <p:txBody>
          <a:bodyPr>
            <a:spAutoFit/>
          </a:bodyPr>
          <a:lstStyle/>
          <a:p>
            <a:pPr>
              <a:defRPr/>
            </a:pPr>
            <a:r>
              <a:rPr kumimoji="1" lang="en-US" altLang="zh-CN" sz="21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rPr>
              <a:t>2011</a:t>
            </a:r>
            <a:r>
              <a:rPr kumimoji="1" lang="zh-CN" altLang="en-US" sz="21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rPr>
              <a:t>年</a:t>
            </a:r>
            <a:endParaRPr kumimoji="1" lang="en-US" altLang="zh-CN" sz="2100" baseline="50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endParaRPr>
          </a:p>
        </p:txBody>
      </p:sp>
      <p:sp>
        <p:nvSpPr>
          <p:cNvPr id="9221" name="Text Box 8"/>
          <p:cNvSpPr txBox="1">
            <a:spLocks noChangeArrowheads="1"/>
          </p:cNvSpPr>
          <p:nvPr/>
        </p:nvSpPr>
        <p:spPr bwMode="auto">
          <a:xfrm>
            <a:off x="2387600" y="1276350"/>
            <a:ext cx="1370013" cy="412750"/>
          </a:xfrm>
          <a:prstGeom prst="rect">
            <a:avLst/>
          </a:prstGeom>
          <a:noFill/>
          <a:ln w="9525">
            <a:noFill/>
            <a:miter lim="800000"/>
            <a:headEnd/>
            <a:tailEnd/>
          </a:ln>
        </p:spPr>
        <p:txBody>
          <a:bodyPr>
            <a:spAutoFit/>
          </a:bodyPr>
          <a:lstStyle/>
          <a:p>
            <a:pPr>
              <a:defRPr/>
            </a:pPr>
            <a:r>
              <a:rPr kumimoji="1" lang="en-US" altLang="zh-CN" sz="21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rPr>
              <a:t>1988</a:t>
            </a:r>
            <a:r>
              <a:rPr kumimoji="1" lang="zh-CN" altLang="en-US" sz="21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rPr>
              <a:t>年</a:t>
            </a:r>
          </a:p>
        </p:txBody>
      </p:sp>
      <p:sp>
        <p:nvSpPr>
          <p:cNvPr id="9223" name="Text Box 12"/>
          <p:cNvSpPr txBox="1">
            <a:spLocks noChangeArrowheads="1"/>
          </p:cNvSpPr>
          <p:nvPr/>
        </p:nvSpPr>
        <p:spPr bwMode="auto">
          <a:xfrm>
            <a:off x="2276475" y="2330450"/>
            <a:ext cx="2455863" cy="3411538"/>
          </a:xfrm>
          <a:prstGeom prst="rect">
            <a:avLst/>
          </a:prstGeom>
          <a:noFill/>
          <a:ln w="9525">
            <a:noFill/>
            <a:miter lim="800000"/>
            <a:headEnd/>
            <a:tailEnd/>
          </a:ln>
        </p:spPr>
        <p:txBody>
          <a:bodyPr>
            <a:spAutoFit/>
          </a:bodyPr>
          <a:lstStyle/>
          <a:p>
            <a:pPr marL="269875" indent="-269875">
              <a:lnSpc>
                <a:spcPct val="80000"/>
              </a:lnSpc>
              <a:buClr>
                <a:srgbClr val="FF6600"/>
              </a:buClr>
              <a:buSzPct val="85000"/>
              <a:buFont typeface="Arial" pitchFamily="34" charset="0"/>
              <a:buChar char="●"/>
            </a:pPr>
            <a:r>
              <a:rPr lang="en-US" altLang="zh-CN" sz="1600" b="1">
                <a:solidFill>
                  <a:schemeClr val="tx1"/>
                </a:solidFill>
                <a:ea typeface="黑体" pitchFamily="49" charset="-122"/>
                <a:cs typeface="Arial" pitchFamily="34" charset="0"/>
              </a:rPr>
              <a:t>13</a:t>
            </a:r>
            <a:r>
              <a:rPr kumimoji="1" lang="zh-CN" altLang="en-US" sz="1600" b="1">
                <a:solidFill>
                  <a:schemeClr val="tx1"/>
                </a:solidFill>
                <a:ea typeface="黑体" pitchFamily="49" charset="-122"/>
                <a:cs typeface="Arial" pitchFamily="34" charset="0"/>
              </a:rPr>
              <a:t>人</a:t>
            </a: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r>
              <a:rPr lang="en-US" altLang="zh-CN" sz="1600" b="1">
                <a:solidFill>
                  <a:schemeClr val="tx1"/>
                </a:solidFill>
                <a:ea typeface="黑体" pitchFamily="49" charset="-122"/>
                <a:cs typeface="Arial" pitchFamily="34" charset="0"/>
              </a:rPr>
              <a:t>1</a:t>
            </a:r>
            <a:r>
              <a:rPr kumimoji="1" lang="zh-CN" altLang="en-US" sz="1600" b="1">
                <a:solidFill>
                  <a:schemeClr val="tx1"/>
                </a:solidFill>
                <a:ea typeface="黑体" pitchFamily="49" charset="-122"/>
                <a:cs typeface="Arial" pitchFamily="34" charset="0"/>
              </a:rPr>
              <a:t>家（</a:t>
            </a:r>
            <a:r>
              <a:rPr lang="en-US" altLang="zh-CN" sz="1600" b="1">
                <a:solidFill>
                  <a:schemeClr val="tx1"/>
                </a:solidFill>
                <a:ea typeface="黑体" pitchFamily="49" charset="-122"/>
                <a:cs typeface="Arial" pitchFamily="34" charset="0"/>
              </a:rPr>
              <a:t>400</a:t>
            </a:r>
            <a:r>
              <a:rPr kumimoji="1" lang="zh-CN" altLang="en-US" sz="1600" b="1">
                <a:solidFill>
                  <a:schemeClr val="tx1"/>
                </a:solidFill>
                <a:ea typeface="黑体" pitchFamily="49" charset="-122"/>
                <a:cs typeface="Arial" pitchFamily="34" charset="0"/>
              </a:rPr>
              <a:t>平方米）</a:t>
            </a: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r>
              <a:rPr kumimoji="1" lang="zh-CN" altLang="en-US" sz="1600" b="1">
                <a:solidFill>
                  <a:schemeClr val="tx1"/>
                </a:solidFill>
                <a:ea typeface="黑体" pitchFamily="49" charset="-122"/>
                <a:cs typeface="Arial" pitchFamily="34" charset="0"/>
              </a:rPr>
              <a:t>深圳蛇口</a:t>
            </a: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r>
              <a:rPr kumimoji="1" lang="zh-CN" altLang="en-US" sz="1600" b="1">
                <a:solidFill>
                  <a:schemeClr val="tx1"/>
                </a:solidFill>
                <a:ea typeface="黑体" pitchFamily="49" charset="-122"/>
                <a:cs typeface="Arial" pitchFamily="34" charset="0"/>
              </a:rPr>
              <a:t>部分财产保险业务</a:t>
            </a: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r>
              <a:rPr lang="en-US" altLang="zh-CN" sz="1600" b="1">
                <a:solidFill>
                  <a:schemeClr val="tx1"/>
                </a:solidFill>
                <a:ea typeface="黑体" pitchFamily="49" charset="-122"/>
                <a:cs typeface="Arial" pitchFamily="34" charset="0"/>
              </a:rPr>
              <a:t>0.5</a:t>
            </a:r>
            <a:r>
              <a:rPr kumimoji="1" lang="zh-CN" altLang="en-US" sz="1600" b="1">
                <a:solidFill>
                  <a:schemeClr val="tx1"/>
                </a:solidFill>
                <a:ea typeface="黑体" pitchFamily="49" charset="-122"/>
                <a:cs typeface="Arial" pitchFamily="34" charset="0"/>
              </a:rPr>
              <a:t>亿</a:t>
            </a: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r>
              <a:rPr lang="en-US" altLang="zh-CN" sz="1600" b="1">
                <a:solidFill>
                  <a:schemeClr val="tx1"/>
                </a:solidFill>
                <a:ea typeface="黑体" pitchFamily="49" charset="-122"/>
                <a:cs typeface="Arial" pitchFamily="34" charset="0"/>
              </a:rPr>
              <a:t>482</a:t>
            </a:r>
            <a:r>
              <a:rPr kumimoji="1" lang="zh-CN" altLang="en-US" sz="1600" b="1">
                <a:solidFill>
                  <a:schemeClr val="tx1"/>
                </a:solidFill>
                <a:ea typeface="黑体" pitchFamily="49" charset="-122"/>
                <a:cs typeface="Arial" pitchFamily="34" charset="0"/>
              </a:rPr>
              <a:t>万</a:t>
            </a:r>
          </a:p>
          <a:p>
            <a:pPr marL="269875" indent="-269875">
              <a:lnSpc>
                <a:spcPct val="80000"/>
              </a:lnSpc>
              <a:buClr>
                <a:srgbClr val="FF6600"/>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6600"/>
              </a:buClr>
              <a:buSzPct val="85000"/>
              <a:buFont typeface="Arial" pitchFamily="34" charset="0"/>
              <a:buChar char="●"/>
            </a:pPr>
            <a:r>
              <a:rPr lang="en-US" altLang="zh-CN" sz="1600" b="1">
                <a:solidFill>
                  <a:schemeClr val="tx1"/>
                </a:solidFill>
                <a:ea typeface="黑体" pitchFamily="49" charset="-122"/>
                <a:cs typeface="Arial" pitchFamily="34" charset="0"/>
              </a:rPr>
              <a:t>0.5</a:t>
            </a:r>
            <a:r>
              <a:rPr kumimoji="1" lang="zh-CN" altLang="en-US" sz="1600" b="1">
                <a:solidFill>
                  <a:schemeClr val="tx1"/>
                </a:solidFill>
                <a:ea typeface="黑体" pitchFamily="49" charset="-122"/>
                <a:cs typeface="Arial" pitchFamily="34" charset="0"/>
              </a:rPr>
              <a:t>亿</a:t>
            </a:r>
          </a:p>
        </p:txBody>
      </p:sp>
      <p:sp>
        <p:nvSpPr>
          <p:cNvPr id="9224" name="Text Box 13"/>
          <p:cNvSpPr txBox="1">
            <a:spLocks noChangeArrowheads="1"/>
          </p:cNvSpPr>
          <p:nvPr/>
        </p:nvSpPr>
        <p:spPr bwMode="auto">
          <a:xfrm>
            <a:off x="4535488" y="2349500"/>
            <a:ext cx="4819650" cy="3441700"/>
          </a:xfrm>
          <a:prstGeom prst="rect">
            <a:avLst/>
          </a:prstGeom>
          <a:noFill/>
          <a:ln w="9525">
            <a:noFill/>
            <a:miter lim="800000"/>
            <a:headEnd/>
            <a:tailEnd/>
          </a:ln>
        </p:spPr>
        <p:txBody>
          <a:bodyPr>
            <a:spAutoFit/>
          </a:bodyPr>
          <a:lstStyle/>
          <a:p>
            <a:pPr marL="269875" indent="-269875">
              <a:lnSpc>
                <a:spcPct val="80000"/>
              </a:lnSpc>
              <a:buClr>
                <a:srgbClr val="FF9933"/>
              </a:buClr>
              <a:buSzPct val="85000"/>
              <a:buFont typeface="Arial" pitchFamily="34" charset="0"/>
              <a:buChar char="●"/>
            </a:pPr>
            <a:r>
              <a:rPr lang="zh-CN" altLang="en-US" sz="1600" b="1">
                <a:solidFill>
                  <a:schemeClr val="tx1"/>
                </a:solidFill>
                <a:ea typeface="黑体" pitchFamily="49" charset="-122"/>
                <a:cs typeface="Arial" pitchFamily="34" charset="0"/>
              </a:rPr>
              <a:t>超过</a:t>
            </a:r>
            <a:r>
              <a:rPr lang="en-US" altLang="zh-CN" sz="1600" b="1" smtClean="0">
                <a:solidFill>
                  <a:schemeClr val="tx1"/>
                </a:solidFill>
                <a:ea typeface="黑体" pitchFamily="49" charset="-122"/>
                <a:cs typeface="Arial" pitchFamily="34" charset="0"/>
              </a:rPr>
              <a:t>48</a:t>
            </a:r>
            <a:r>
              <a:rPr kumimoji="1" lang="zh-CN" altLang="en-US" sz="1600" b="1" smtClean="0">
                <a:solidFill>
                  <a:schemeClr val="tx1"/>
                </a:solidFill>
                <a:ea typeface="黑体" pitchFamily="49" charset="-122"/>
                <a:cs typeface="Arial" pitchFamily="34" charset="0"/>
              </a:rPr>
              <a:t>万</a:t>
            </a:r>
            <a:r>
              <a:rPr kumimoji="1" lang="zh-CN" altLang="en-US" sz="1600" b="1">
                <a:solidFill>
                  <a:schemeClr val="tx1"/>
                </a:solidFill>
                <a:ea typeface="黑体" pitchFamily="49" charset="-122"/>
                <a:cs typeface="Arial" pitchFamily="34" charset="0"/>
              </a:rPr>
              <a:t>寿险营销员和</a:t>
            </a:r>
            <a:r>
              <a:rPr kumimoji="1" lang="en-US" altLang="zh-CN" sz="1600" b="1" smtClean="0">
                <a:solidFill>
                  <a:schemeClr val="tx1"/>
                </a:solidFill>
                <a:ea typeface="黑体" pitchFamily="49" charset="-122"/>
                <a:cs typeface="Arial" pitchFamily="34" charset="0"/>
              </a:rPr>
              <a:t>17</a:t>
            </a:r>
            <a:r>
              <a:rPr kumimoji="1" lang="zh-CN" altLang="en-US" sz="1600" b="1" smtClean="0">
                <a:solidFill>
                  <a:schemeClr val="tx1"/>
                </a:solidFill>
                <a:ea typeface="黑体" pitchFamily="49" charset="-122"/>
                <a:cs typeface="Arial" pitchFamily="34" charset="0"/>
              </a:rPr>
              <a:t>万</a:t>
            </a:r>
            <a:r>
              <a:rPr kumimoji="1" lang="zh-CN" altLang="en-US" sz="1600" b="1">
                <a:solidFill>
                  <a:schemeClr val="tx1"/>
                </a:solidFill>
                <a:ea typeface="黑体" pitchFamily="49" charset="-122"/>
                <a:cs typeface="Arial" pitchFamily="34" charset="0"/>
              </a:rPr>
              <a:t>员工</a:t>
            </a: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r>
              <a:rPr kumimoji="1" lang="zh-CN" altLang="en-US" sz="1600" b="1">
                <a:solidFill>
                  <a:schemeClr val="tx1"/>
                </a:solidFill>
                <a:ea typeface="黑体" pitchFamily="49" charset="-122"/>
                <a:cs typeface="Arial" pitchFamily="34" charset="0"/>
              </a:rPr>
              <a:t>超过</a:t>
            </a:r>
            <a:r>
              <a:rPr kumimoji="1" lang="en-US" altLang="zh-CN" sz="1600" b="1">
                <a:solidFill>
                  <a:schemeClr val="tx1"/>
                </a:solidFill>
                <a:ea typeface="黑体" pitchFamily="49" charset="-122"/>
                <a:cs typeface="Arial" pitchFamily="34" charset="0"/>
              </a:rPr>
              <a:t>4400</a:t>
            </a:r>
            <a:r>
              <a:rPr kumimoji="1" lang="zh-CN" altLang="en-US" sz="1600" b="1">
                <a:solidFill>
                  <a:schemeClr val="tx1"/>
                </a:solidFill>
                <a:ea typeface="黑体" pitchFamily="49" charset="-122"/>
                <a:cs typeface="Arial" pitchFamily="34" charset="0"/>
              </a:rPr>
              <a:t>家营业机构</a:t>
            </a:r>
            <a:r>
              <a:rPr kumimoji="1" lang="zh-CN" altLang="en-US" sz="1600" b="1" smtClean="0">
                <a:solidFill>
                  <a:schemeClr val="tx1"/>
                </a:solidFill>
                <a:ea typeface="黑体" pitchFamily="49" charset="-122"/>
                <a:cs typeface="Arial" pitchFamily="34" charset="0"/>
              </a:rPr>
              <a:t>和</a:t>
            </a:r>
            <a:r>
              <a:rPr lang="en-US" altLang="zh-CN" sz="1600" b="1" smtClean="0">
                <a:solidFill>
                  <a:schemeClr val="tx1"/>
                </a:solidFill>
                <a:ea typeface="黑体" pitchFamily="49" charset="-122"/>
                <a:cs typeface="Arial" pitchFamily="34" charset="0"/>
              </a:rPr>
              <a:t>7000</a:t>
            </a:r>
            <a:r>
              <a:rPr kumimoji="1" lang="zh-CN" altLang="en-US" sz="1600" b="1">
                <a:solidFill>
                  <a:schemeClr val="tx1"/>
                </a:solidFill>
                <a:ea typeface="黑体" pitchFamily="49" charset="-122"/>
                <a:cs typeface="Arial" pitchFamily="34" charset="0"/>
              </a:rPr>
              <a:t>万客户</a:t>
            </a:r>
            <a:endParaRPr kumimoji="1" lang="en-US" altLang="zh-CN"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r>
              <a:rPr kumimoji="1" lang="zh-CN" altLang="en-US" sz="1600" b="1">
                <a:solidFill>
                  <a:schemeClr val="tx1"/>
                </a:solidFill>
                <a:ea typeface="黑体" pitchFamily="49" charset="-122"/>
                <a:cs typeface="Arial" pitchFamily="34" charset="0"/>
              </a:rPr>
              <a:t>覆盖全国约</a:t>
            </a:r>
            <a:r>
              <a:rPr kumimoji="1" lang="en-US" altLang="zh-CN" sz="1600" b="1">
                <a:solidFill>
                  <a:schemeClr val="tx1"/>
                </a:solidFill>
                <a:ea typeface="黑体" pitchFamily="49" charset="-122"/>
                <a:cs typeface="Arial" pitchFamily="34" charset="0"/>
              </a:rPr>
              <a:t>1</a:t>
            </a:r>
            <a:r>
              <a:rPr lang="en-US" altLang="zh-CN" sz="1600" b="1">
                <a:solidFill>
                  <a:schemeClr val="tx1"/>
                </a:solidFill>
                <a:ea typeface="黑体" pitchFamily="49" charset="-122"/>
                <a:cs typeface="Arial" pitchFamily="34" charset="0"/>
              </a:rPr>
              <a:t>000</a:t>
            </a:r>
            <a:r>
              <a:rPr kumimoji="1" lang="zh-CN" altLang="en-US" sz="1600" b="1">
                <a:solidFill>
                  <a:schemeClr val="tx1"/>
                </a:solidFill>
                <a:ea typeface="黑体" pitchFamily="49" charset="-122"/>
                <a:cs typeface="Arial" pitchFamily="34" charset="0"/>
              </a:rPr>
              <a:t>个城市</a:t>
            </a: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r>
              <a:rPr kumimoji="1" lang="zh-CN" altLang="en-US" sz="1600" b="1">
                <a:solidFill>
                  <a:schemeClr val="tx1"/>
                </a:solidFill>
                <a:ea typeface="黑体" pitchFamily="49" charset="-122"/>
                <a:cs typeface="Arial" pitchFamily="34" charset="0"/>
              </a:rPr>
              <a:t>覆盖全面的金融服务领域</a:t>
            </a:r>
            <a:r>
              <a:rPr kumimoji="1" lang="en-US" altLang="zh-CN" sz="1600" b="1">
                <a:solidFill>
                  <a:schemeClr val="tx1"/>
                </a:solidFill>
                <a:ea typeface="黑体" pitchFamily="49" charset="-122"/>
                <a:cs typeface="Arial" pitchFamily="34" charset="0"/>
              </a:rPr>
              <a:t>:</a:t>
            </a:r>
            <a:r>
              <a:rPr kumimoji="1" lang="zh-CN" altLang="en-US" sz="1600" b="1">
                <a:solidFill>
                  <a:schemeClr val="tx1"/>
                </a:solidFill>
                <a:ea typeface="黑体" pitchFamily="49" charset="-122"/>
                <a:cs typeface="Arial" pitchFamily="34" charset="0"/>
              </a:rPr>
              <a:t>保险、银行、投资</a:t>
            </a: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endParaRPr kumimoji="1" lang="en-US" altLang="zh-CN"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r>
              <a:rPr lang="en-US" sz="1600" b="1">
                <a:solidFill>
                  <a:schemeClr val="tx1"/>
                </a:solidFill>
              </a:rPr>
              <a:t>22,854.24</a:t>
            </a:r>
            <a:r>
              <a:rPr lang="en-US" altLang="zh-CN" sz="1600" b="1" smtClean="0">
                <a:solidFill>
                  <a:schemeClr val="tx1"/>
                </a:solidFill>
                <a:ea typeface="黑体" pitchFamily="49" charset="-122"/>
                <a:cs typeface="Arial" pitchFamily="34" charset="0"/>
              </a:rPr>
              <a:t> </a:t>
            </a:r>
            <a:r>
              <a:rPr kumimoji="1" lang="zh-CN" altLang="en-US" sz="1600" b="1">
                <a:solidFill>
                  <a:schemeClr val="tx1"/>
                </a:solidFill>
                <a:ea typeface="黑体" pitchFamily="49" charset="-122"/>
                <a:cs typeface="Arial" pitchFamily="34" charset="0"/>
              </a:rPr>
              <a:t>亿</a:t>
            </a: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r>
              <a:rPr lang="en-US" sz="1600" b="1" smtClean="0">
                <a:solidFill>
                  <a:schemeClr val="tx1"/>
                </a:solidFill>
              </a:rPr>
              <a:t>2,489.15</a:t>
            </a:r>
            <a:r>
              <a:rPr lang="en-US" altLang="zh-CN" sz="1600" b="1" smtClean="0">
                <a:solidFill>
                  <a:schemeClr val="tx1"/>
                </a:solidFill>
                <a:ea typeface="黑体" pitchFamily="49" charset="-122"/>
                <a:cs typeface="Arial" pitchFamily="34" charset="0"/>
              </a:rPr>
              <a:t> </a:t>
            </a:r>
            <a:r>
              <a:rPr kumimoji="1" lang="zh-CN" altLang="en-US" sz="1600" b="1">
                <a:solidFill>
                  <a:schemeClr val="tx1"/>
                </a:solidFill>
                <a:ea typeface="黑体" pitchFamily="49" charset="-122"/>
                <a:cs typeface="Arial" pitchFamily="34" charset="0"/>
              </a:rPr>
              <a:t>亿</a:t>
            </a:r>
          </a:p>
          <a:p>
            <a:pPr marL="269875" indent="-269875">
              <a:lnSpc>
                <a:spcPct val="80000"/>
              </a:lnSpc>
              <a:buClr>
                <a:srgbClr val="FF9933"/>
              </a:buClr>
              <a:buSzPct val="85000"/>
              <a:buFont typeface="Arial" pitchFamily="34" charset="0"/>
              <a:buChar char="●"/>
            </a:pPr>
            <a:endParaRPr kumimoji="1" lang="zh-CN" altLang="en-US" sz="1600" b="1">
              <a:solidFill>
                <a:schemeClr val="tx1"/>
              </a:solidFill>
              <a:ea typeface="黑体" pitchFamily="49" charset="-122"/>
              <a:cs typeface="Arial" pitchFamily="34" charset="0"/>
            </a:endParaRPr>
          </a:p>
          <a:p>
            <a:pPr marL="269875" indent="-269875">
              <a:lnSpc>
                <a:spcPct val="80000"/>
              </a:lnSpc>
              <a:buClr>
                <a:srgbClr val="FF9933"/>
              </a:buClr>
              <a:buSzPct val="85000"/>
              <a:buFont typeface="Arial" pitchFamily="34" charset="0"/>
              <a:buChar char="●"/>
            </a:pPr>
            <a:r>
              <a:rPr lang="en-US" sz="1600" b="1">
                <a:solidFill>
                  <a:schemeClr val="tx1"/>
                </a:solidFill>
              </a:rPr>
              <a:t>1,308.67</a:t>
            </a:r>
            <a:r>
              <a:rPr kumimoji="1" lang="en-US" altLang="zh-CN" sz="1600" b="1" smtClean="0">
                <a:solidFill>
                  <a:schemeClr val="tx1"/>
                </a:solidFill>
                <a:ea typeface="黑体" pitchFamily="49" charset="-122"/>
                <a:cs typeface="Arial" pitchFamily="34" charset="0"/>
              </a:rPr>
              <a:t> </a:t>
            </a:r>
            <a:r>
              <a:rPr kumimoji="1" lang="zh-CN" altLang="en-US" sz="1600" b="1">
                <a:solidFill>
                  <a:schemeClr val="tx1"/>
                </a:solidFill>
                <a:ea typeface="黑体" pitchFamily="49" charset="-122"/>
                <a:cs typeface="Arial" pitchFamily="34" charset="0"/>
              </a:rPr>
              <a:t>亿</a:t>
            </a:r>
          </a:p>
        </p:txBody>
      </p:sp>
      <p:sp>
        <p:nvSpPr>
          <p:cNvPr id="9225" name="Text Box 14"/>
          <p:cNvSpPr txBox="1">
            <a:spLocks noChangeArrowheads="1"/>
          </p:cNvSpPr>
          <p:nvPr/>
        </p:nvSpPr>
        <p:spPr bwMode="auto">
          <a:xfrm>
            <a:off x="446088" y="2349500"/>
            <a:ext cx="1746250" cy="3411538"/>
          </a:xfrm>
          <a:prstGeom prst="rect">
            <a:avLst/>
          </a:prstGeom>
          <a:noFill/>
          <a:ln w="9525">
            <a:noFill/>
            <a:miter lim="800000"/>
            <a:headEnd/>
            <a:tailEnd/>
          </a:ln>
        </p:spPr>
        <p:txBody>
          <a:bodyPr>
            <a:spAutoFit/>
          </a:bodyPr>
          <a:lstStyle/>
          <a:p>
            <a:pPr marL="269875" indent="-269875" algn="r">
              <a:lnSpc>
                <a:spcPct val="80000"/>
              </a:lnSpc>
            </a:pPr>
            <a:r>
              <a:rPr kumimoji="1" lang="zh-CN" altLang="en-US" sz="1600" b="1">
                <a:solidFill>
                  <a:srgbClr val="FF6600"/>
                </a:solidFill>
                <a:ea typeface="黑体" pitchFamily="49" charset="-122"/>
                <a:cs typeface="Arial" pitchFamily="34" charset="0"/>
              </a:rPr>
              <a:t>员工</a:t>
            </a:r>
            <a:r>
              <a:rPr kumimoji="1" lang="en-US" altLang="zh-CN" sz="1600" b="1">
                <a:solidFill>
                  <a:srgbClr val="FF6600"/>
                </a:solidFill>
                <a:ea typeface="黑体" pitchFamily="49" charset="-122"/>
                <a:cs typeface="Arial" pitchFamily="34" charset="0"/>
              </a:rPr>
              <a:t>/</a:t>
            </a:r>
            <a:r>
              <a:rPr kumimoji="1" lang="zh-CN" altLang="en-US" sz="1600" b="1">
                <a:solidFill>
                  <a:srgbClr val="FF6600"/>
                </a:solidFill>
                <a:ea typeface="黑体" pitchFamily="49" charset="-122"/>
                <a:cs typeface="Arial" pitchFamily="34" charset="0"/>
              </a:rPr>
              <a:t>业务员</a:t>
            </a: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r>
              <a:rPr kumimoji="1" lang="zh-CN" altLang="en-US" sz="1600" b="1">
                <a:solidFill>
                  <a:srgbClr val="FF6600"/>
                </a:solidFill>
                <a:ea typeface="黑体" pitchFamily="49" charset="-122"/>
                <a:cs typeface="Arial" pitchFamily="34" charset="0"/>
              </a:rPr>
              <a:t>机构</a:t>
            </a: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r>
              <a:rPr kumimoji="1" lang="zh-CN" altLang="en-US" sz="1600" b="1">
                <a:solidFill>
                  <a:srgbClr val="FF6600"/>
                </a:solidFill>
                <a:ea typeface="黑体" pitchFamily="49" charset="-122"/>
                <a:cs typeface="Arial" pitchFamily="34" charset="0"/>
              </a:rPr>
              <a:t>业务区域</a:t>
            </a: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r>
              <a:rPr kumimoji="1" lang="zh-CN" altLang="en-US" sz="1600" b="1">
                <a:solidFill>
                  <a:srgbClr val="FF6600"/>
                </a:solidFill>
                <a:ea typeface="黑体" pitchFamily="49" charset="-122"/>
                <a:cs typeface="Arial" pitchFamily="34" charset="0"/>
              </a:rPr>
              <a:t>业务种类</a:t>
            </a: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r>
              <a:rPr kumimoji="1" lang="zh-CN" altLang="en-US" sz="1600" b="1">
                <a:solidFill>
                  <a:srgbClr val="FF6600"/>
                </a:solidFill>
                <a:ea typeface="黑体" pitchFamily="49" charset="-122"/>
                <a:cs typeface="Arial" pitchFamily="34" charset="0"/>
              </a:rPr>
              <a:t>资产</a:t>
            </a: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r>
              <a:rPr kumimoji="1" lang="zh-CN" altLang="en-US" sz="1600" b="1">
                <a:solidFill>
                  <a:srgbClr val="FF6600"/>
                </a:solidFill>
                <a:ea typeface="黑体" pitchFamily="49" charset="-122"/>
                <a:cs typeface="Arial" pitchFamily="34" charset="0"/>
              </a:rPr>
              <a:t>收入</a:t>
            </a:r>
          </a:p>
          <a:p>
            <a:pPr marL="269875" indent="-269875" algn="r">
              <a:lnSpc>
                <a:spcPct val="80000"/>
              </a:lnSpc>
            </a:pPr>
            <a:endParaRPr kumimoji="1" lang="zh-CN" altLang="en-US" sz="1600" b="1">
              <a:solidFill>
                <a:srgbClr val="FF6600"/>
              </a:solidFill>
              <a:ea typeface="黑体" pitchFamily="49" charset="-122"/>
              <a:cs typeface="Arial" pitchFamily="34" charset="0"/>
            </a:endParaRPr>
          </a:p>
          <a:p>
            <a:pPr marL="269875" indent="-269875" algn="r">
              <a:lnSpc>
                <a:spcPct val="80000"/>
              </a:lnSpc>
            </a:pPr>
            <a:r>
              <a:rPr kumimoji="1" lang="zh-CN" altLang="en-US" sz="1600" b="1">
                <a:solidFill>
                  <a:srgbClr val="FF6600"/>
                </a:solidFill>
                <a:ea typeface="黑体" pitchFamily="49" charset="-122"/>
                <a:cs typeface="Arial" pitchFamily="34" charset="0"/>
              </a:rPr>
              <a:t>权益总额</a:t>
            </a:r>
          </a:p>
        </p:txBody>
      </p:sp>
      <p:cxnSp>
        <p:nvCxnSpPr>
          <p:cNvPr id="10" name="Straight Connector 9"/>
          <p:cNvCxnSpPr/>
          <p:nvPr/>
        </p:nvCxnSpPr>
        <p:spPr bwMode="auto">
          <a:xfrm>
            <a:off x="857250" y="3143250"/>
            <a:ext cx="7524750" cy="0"/>
          </a:xfrm>
          <a:prstGeom prst="line">
            <a:avLst/>
          </a:prstGeom>
          <a:solidFill>
            <a:srgbClr val="003399"/>
          </a:solidFill>
          <a:ln w="12700" cap="flat" cmpd="sng" algn="ctr">
            <a:solidFill>
              <a:schemeClr val="bg1">
                <a:lumMod val="75000"/>
              </a:schemeClr>
            </a:solidFill>
            <a:prstDash val="solid"/>
            <a:round/>
            <a:headEnd type="none" w="med" len="med"/>
            <a:tailEnd type="none" w="med" len="med"/>
          </a:ln>
          <a:effectLst/>
        </p:spPr>
      </p:cxnSp>
      <p:cxnSp>
        <p:nvCxnSpPr>
          <p:cNvPr id="11" name="Straight Connector 10"/>
          <p:cNvCxnSpPr/>
          <p:nvPr/>
        </p:nvCxnSpPr>
        <p:spPr bwMode="auto">
          <a:xfrm>
            <a:off x="819150" y="4381500"/>
            <a:ext cx="7524750" cy="0"/>
          </a:xfrm>
          <a:prstGeom prst="line">
            <a:avLst/>
          </a:prstGeom>
          <a:solidFill>
            <a:srgbClr val="003399"/>
          </a:solidFill>
          <a:ln w="12700" cap="flat" cmpd="sng" algn="ctr">
            <a:solidFill>
              <a:schemeClr val="bg1">
                <a:lumMod val="75000"/>
              </a:schemeClr>
            </a:solidFill>
            <a:prstDash val="solid"/>
            <a:round/>
            <a:headEnd type="none" w="med" len="med"/>
            <a:tailEnd type="none" w="med" len="med"/>
          </a:ln>
          <a:effectLst/>
        </p:spPr>
      </p:cxn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2" name="Picture 52"/>
          <p:cNvPicPr>
            <a:picLocks noChangeAspect="1" noChangeArrowheads="1"/>
          </p:cNvPicPr>
          <p:nvPr/>
        </p:nvPicPr>
        <p:blipFill>
          <a:blip r:embed="rId3" cstate="email">
            <a:duotone>
              <a:schemeClr val="bg2">
                <a:shade val="45000"/>
                <a:satMod val="135000"/>
              </a:schemeClr>
              <a:prstClr val="white"/>
            </a:duotone>
          </a:blip>
          <a:srcRect/>
          <a:stretch>
            <a:fillRect/>
          </a:stretch>
        </p:blipFill>
        <p:spPr bwMode="auto">
          <a:xfrm>
            <a:off x="-416560" y="0"/>
            <a:ext cx="9144000" cy="6858000"/>
          </a:xfrm>
          <a:prstGeom prst="rect">
            <a:avLst/>
          </a:prstGeom>
          <a:noFill/>
          <a:ln w="9525">
            <a:noFill/>
            <a:miter lim="800000"/>
            <a:headEnd/>
            <a:tailEnd/>
          </a:ln>
        </p:spPr>
      </p:pic>
      <p:sp>
        <p:nvSpPr>
          <p:cNvPr id="10243" name="Text Box 58"/>
          <p:cNvSpPr txBox="1">
            <a:spLocks noChangeArrowheads="1"/>
          </p:cNvSpPr>
          <p:nvPr/>
        </p:nvSpPr>
        <p:spPr bwMode="blackWhite">
          <a:xfrm>
            <a:off x="2022475" y="2166938"/>
            <a:ext cx="455613" cy="246062"/>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2007</a:t>
            </a:r>
          </a:p>
        </p:txBody>
      </p:sp>
      <p:sp>
        <p:nvSpPr>
          <p:cNvPr id="10244" name="Text Box 61"/>
          <p:cNvSpPr txBox="1">
            <a:spLocks noChangeArrowheads="1"/>
          </p:cNvSpPr>
          <p:nvPr/>
        </p:nvSpPr>
        <p:spPr bwMode="blackWhite">
          <a:xfrm>
            <a:off x="1946275" y="2559050"/>
            <a:ext cx="455613" cy="246063"/>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2006</a:t>
            </a:r>
          </a:p>
        </p:txBody>
      </p:sp>
      <p:sp>
        <p:nvSpPr>
          <p:cNvPr id="10245" name="Text Box 64"/>
          <p:cNvSpPr txBox="1">
            <a:spLocks noChangeArrowheads="1"/>
          </p:cNvSpPr>
          <p:nvPr/>
        </p:nvSpPr>
        <p:spPr bwMode="blackWhite">
          <a:xfrm>
            <a:off x="1584325" y="3740150"/>
            <a:ext cx="455613" cy="246063"/>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2003</a:t>
            </a:r>
          </a:p>
        </p:txBody>
      </p:sp>
      <p:sp>
        <p:nvSpPr>
          <p:cNvPr id="10246" name="Text Box 66"/>
          <p:cNvSpPr txBox="1">
            <a:spLocks noChangeArrowheads="1"/>
          </p:cNvSpPr>
          <p:nvPr/>
        </p:nvSpPr>
        <p:spPr bwMode="blackWhite">
          <a:xfrm>
            <a:off x="822325" y="6100763"/>
            <a:ext cx="455613" cy="246062"/>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1988</a:t>
            </a:r>
          </a:p>
        </p:txBody>
      </p:sp>
      <p:sp>
        <p:nvSpPr>
          <p:cNvPr id="10247" name="Text Box 68"/>
          <p:cNvSpPr txBox="1">
            <a:spLocks noChangeArrowheads="1"/>
          </p:cNvSpPr>
          <p:nvPr/>
        </p:nvSpPr>
        <p:spPr bwMode="blackWhite">
          <a:xfrm>
            <a:off x="1679575" y="3346450"/>
            <a:ext cx="455613" cy="246063"/>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2004</a:t>
            </a:r>
          </a:p>
        </p:txBody>
      </p:sp>
      <p:sp>
        <p:nvSpPr>
          <p:cNvPr id="10248" name="Text Box 71"/>
          <p:cNvSpPr txBox="1">
            <a:spLocks noChangeArrowheads="1"/>
          </p:cNvSpPr>
          <p:nvPr/>
        </p:nvSpPr>
        <p:spPr bwMode="blackWhite">
          <a:xfrm>
            <a:off x="1489075" y="4133850"/>
            <a:ext cx="455613" cy="246063"/>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2002</a:t>
            </a:r>
          </a:p>
        </p:txBody>
      </p:sp>
      <p:sp>
        <p:nvSpPr>
          <p:cNvPr id="10249" name="Text Box 74"/>
          <p:cNvSpPr txBox="1">
            <a:spLocks noChangeArrowheads="1"/>
          </p:cNvSpPr>
          <p:nvPr/>
        </p:nvSpPr>
        <p:spPr bwMode="blackWhite">
          <a:xfrm>
            <a:off x="1793875" y="2952750"/>
            <a:ext cx="455613" cy="246063"/>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2005</a:t>
            </a:r>
          </a:p>
        </p:txBody>
      </p:sp>
      <p:sp>
        <p:nvSpPr>
          <p:cNvPr id="10250" name="Text Box 77"/>
          <p:cNvSpPr txBox="1">
            <a:spLocks noChangeArrowheads="1"/>
          </p:cNvSpPr>
          <p:nvPr/>
        </p:nvSpPr>
        <p:spPr bwMode="blackWhite">
          <a:xfrm>
            <a:off x="1355725" y="4527550"/>
            <a:ext cx="455613" cy="246063"/>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1996</a:t>
            </a:r>
          </a:p>
        </p:txBody>
      </p:sp>
      <p:sp>
        <p:nvSpPr>
          <p:cNvPr id="10251" name="Text Box 80"/>
          <p:cNvSpPr txBox="1">
            <a:spLocks noChangeArrowheads="1"/>
          </p:cNvSpPr>
          <p:nvPr/>
        </p:nvSpPr>
        <p:spPr bwMode="blackWhite">
          <a:xfrm>
            <a:off x="1069975" y="5313363"/>
            <a:ext cx="455613" cy="246062"/>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1994</a:t>
            </a:r>
          </a:p>
        </p:txBody>
      </p:sp>
      <p:sp>
        <p:nvSpPr>
          <p:cNvPr id="10252" name="Text Box 84"/>
          <p:cNvSpPr txBox="1">
            <a:spLocks noChangeArrowheads="1"/>
          </p:cNvSpPr>
          <p:nvPr/>
        </p:nvSpPr>
        <p:spPr bwMode="blackWhite">
          <a:xfrm>
            <a:off x="955675" y="5707063"/>
            <a:ext cx="455613" cy="246062"/>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1992</a:t>
            </a:r>
          </a:p>
        </p:txBody>
      </p:sp>
      <p:sp>
        <p:nvSpPr>
          <p:cNvPr id="10253" name="Text Box 87"/>
          <p:cNvSpPr txBox="1">
            <a:spLocks noChangeArrowheads="1"/>
          </p:cNvSpPr>
          <p:nvPr/>
        </p:nvSpPr>
        <p:spPr bwMode="blackWhite">
          <a:xfrm>
            <a:off x="1184275" y="4919663"/>
            <a:ext cx="455613" cy="247650"/>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1995</a:t>
            </a:r>
          </a:p>
        </p:txBody>
      </p:sp>
      <p:sp>
        <p:nvSpPr>
          <p:cNvPr id="10254" name="Text Box 93"/>
          <p:cNvSpPr txBox="1">
            <a:spLocks noChangeArrowheads="1"/>
          </p:cNvSpPr>
          <p:nvPr/>
        </p:nvSpPr>
        <p:spPr bwMode="blackWhite">
          <a:xfrm>
            <a:off x="2098675" y="1773238"/>
            <a:ext cx="455613" cy="246062"/>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2008</a:t>
            </a:r>
          </a:p>
        </p:txBody>
      </p:sp>
      <p:sp>
        <p:nvSpPr>
          <p:cNvPr id="10255" name="Rectangle 95"/>
          <p:cNvSpPr>
            <a:spLocks noChangeArrowheads="1"/>
          </p:cNvSpPr>
          <p:nvPr/>
        </p:nvSpPr>
        <p:spPr bwMode="auto">
          <a:xfrm>
            <a:off x="2647950" y="1762125"/>
            <a:ext cx="7353300" cy="307975"/>
          </a:xfrm>
          <a:prstGeom prst="rect">
            <a:avLst/>
          </a:prstGeom>
          <a:noFill/>
          <a:ln w="9525" algn="ctr">
            <a:noFill/>
            <a:miter lim="800000"/>
            <a:headEnd/>
            <a:tailEnd/>
          </a:ln>
        </p:spPr>
        <p:txBody>
          <a:bodyPr>
            <a:spAutoFit/>
          </a:bodyPr>
          <a:lstStyle/>
          <a:p>
            <a:pPr eaLnBrk="0" hangingPunct="0">
              <a:spcBef>
                <a:spcPct val="50000"/>
              </a:spcBef>
              <a:spcAft>
                <a:spcPct val="50000"/>
              </a:spcAft>
              <a:buClr>
                <a:srgbClr val="FF0000"/>
              </a:buClr>
              <a:buSzPct val="85000"/>
            </a:pPr>
            <a:r>
              <a:rPr lang="zh-CN" altLang="en-US">
                <a:solidFill>
                  <a:schemeClr val="tx1"/>
                </a:solidFill>
                <a:ea typeface="黑体" pitchFamily="49" charset="-122"/>
                <a:cs typeface="Arial" pitchFamily="34" charset="0"/>
              </a:rPr>
              <a:t>中国平安入选财富</a:t>
            </a:r>
            <a:r>
              <a:rPr lang="en-US" altLang="zh-CN">
                <a:solidFill>
                  <a:schemeClr val="tx1"/>
                </a:solidFill>
                <a:ea typeface="黑体" pitchFamily="49" charset="-122"/>
                <a:cs typeface="Arial" pitchFamily="34" charset="0"/>
              </a:rPr>
              <a:t>500</a:t>
            </a:r>
            <a:r>
              <a:rPr lang="zh-CN" altLang="en-US">
                <a:solidFill>
                  <a:schemeClr val="tx1"/>
                </a:solidFill>
                <a:ea typeface="黑体" pitchFamily="49" charset="-122"/>
                <a:cs typeface="Arial" pitchFamily="34" charset="0"/>
              </a:rPr>
              <a:t>强 </a:t>
            </a:r>
            <a:r>
              <a:rPr lang="en-US" altLang="zh-CN">
                <a:solidFill>
                  <a:schemeClr val="tx1"/>
                </a:solidFill>
                <a:ea typeface="黑体" pitchFamily="49" charset="-122"/>
                <a:cs typeface="Arial" pitchFamily="34" charset="0"/>
              </a:rPr>
              <a:t>/ </a:t>
            </a:r>
            <a:r>
              <a:rPr lang="zh-CN" altLang="en-US">
                <a:solidFill>
                  <a:schemeClr val="tx1"/>
                </a:solidFill>
                <a:ea typeface="黑体" pitchFamily="49" charset="-122"/>
                <a:cs typeface="Arial" pitchFamily="34" charset="0"/>
              </a:rPr>
              <a:t>寿险保费收入首次突破</a:t>
            </a:r>
            <a:r>
              <a:rPr lang="en-US" altLang="zh-CN">
                <a:solidFill>
                  <a:schemeClr val="tx1"/>
                </a:solidFill>
                <a:ea typeface="黑体" pitchFamily="49" charset="-122"/>
                <a:cs typeface="Arial" pitchFamily="34" charset="0"/>
              </a:rPr>
              <a:t>1000</a:t>
            </a:r>
            <a:r>
              <a:rPr lang="zh-CN" altLang="en-US">
                <a:solidFill>
                  <a:schemeClr val="tx1"/>
                </a:solidFill>
                <a:ea typeface="黑体" pitchFamily="49" charset="-122"/>
                <a:cs typeface="Arial" pitchFamily="34" charset="0"/>
              </a:rPr>
              <a:t>亿</a:t>
            </a:r>
          </a:p>
        </p:txBody>
      </p:sp>
      <p:sp>
        <p:nvSpPr>
          <p:cNvPr id="10256" name="Text Box 97"/>
          <p:cNvSpPr txBox="1">
            <a:spLocks noChangeArrowheads="1"/>
          </p:cNvSpPr>
          <p:nvPr/>
        </p:nvSpPr>
        <p:spPr bwMode="blackWhite">
          <a:xfrm>
            <a:off x="2143125" y="1392238"/>
            <a:ext cx="455613" cy="246062"/>
          </a:xfrm>
          <a:prstGeom prst="rect">
            <a:avLst/>
          </a:prstGeom>
          <a:noFill/>
          <a:ln w="12700">
            <a:noFill/>
            <a:miter lim="800000"/>
            <a:headEnd/>
            <a:tailEnd/>
          </a:ln>
        </p:spPr>
        <p:txBody>
          <a:bodyPr wrap="none" lIns="0" tIns="0" rIns="0" bIns="0">
            <a:spAutoFit/>
          </a:bodyPr>
          <a:lstStyle/>
          <a:p>
            <a:pPr defTabSz="873125" eaLnBrk="0" hangingPunct="0">
              <a:spcBef>
                <a:spcPct val="50000"/>
              </a:spcBef>
              <a:buClr>
                <a:srgbClr val="FFCC00"/>
              </a:buClr>
              <a:buSzPct val="75000"/>
              <a:buFont typeface="Wingdings" pitchFamily="2" charset="2"/>
              <a:buNone/>
            </a:pPr>
            <a:r>
              <a:rPr lang="en-US" altLang="zh-CN" sz="1600" b="1">
                <a:solidFill>
                  <a:srgbClr val="FF6600"/>
                </a:solidFill>
                <a:ea typeface="黑体" pitchFamily="49" charset="-122"/>
                <a:cs typeface="Arial" pitchFamily="34" charset="0"/>
              </a:rPr>
              <a:t>2009</a:t>
            </a:r>
          </a:p>
        </p:txBody>
      </p:sp>
      <p:sp>
        <p:nvSpPr>
          <p:cNvPr id="10257" name="Rectangle 99"/>
          <p:cNvSpPr>
            <a:spLocks noChangeArrowheads="1"/>
          </p:cNvSpPr>
          <p:nvPr/>
        </p:nvSpPr>
        <p:spPr bwMode="auto">
          <a:xfrm>
            <a:off x="2667000" y="1374775"/>
            <a:ext cx="7353300" cy="307975"/>
          </a:xfrm>
          <a:prstGeom prst="rect">
            <a:avLst/>
          </a:prstGeom>
          <a:noFill/>
          <a:ln w="9525" algn="ctr">
            <a:noFill/>
            <a:miter lim="800000"/>
            <a:headEnd/>
            <a:tailEnd/>
          </a:ln>
        </p:spPr>
        <p:txBody>
          <a:bodyPr>
            <a:spAutoFit/>
          </a:bodyPr>
          <a:lstStyle/>
          <a:p>
            <a:pPr eaLnBrk="0" hangingPunct="0">
              <a:spcBef>
                <a:spcPct val="50000"/>
              </a:spcBef>
              <a:spcAft>
                <a:spcPct val="50000"/>
              </a:spcAft>
              <a:buClr>
                <a:srgbClr val="FF0000"/>
              </a:buClr>
              <a:buSzPct val="85000"/>
            </a:pPr>
            <a:r>
              <a:rPr lang="en-US" altLang="zh-CN">
                <a:solidFill>
                  <a:schemeClr val="tx1"/>
                </a:solidFill>
                <a:latin typeface="黑体" pitchFamily="49" charset="-122"/>
                <a:ea typeface="黑体" pitchFamily="49" charset="-122"/>
              </a:rPr>
              <a:t> </a:t>
            </a:r>
            <a:r>
              <a:rPr lang="zh-CN" altLang="en-US">
                <a:solidFill>
                  <a:schemeClr val="tx1"/>
                </a:solidFill>
                <a:latin typeface="黑体" pitchFamily="49" charset="-122"/>
                <a:ea typeface="黑体" pitchFamily="49" charset="-122"/>
              </a:rPr>
              <a:t>中国平安宣布拟成为深发展战略投资者</a:t>
            </a:r>
          </a:p>
        </p:txBody>
      </p:sp>
      <p:sp>
        <p:nvSpPr>
          <p:cNvPr id="10258" name="Text Box 44"/>
          <p:cNvSpPr txBox="1">
            <a:spLocks noChangeArrowheads="1"/>
          </p:cNvSpPr>
          <p:nvPr/>
        </p:nvSpPr>
        <p:spPr bwMode="blackWhite">
          <a:xfrm>
            <a:off x="2225675" y="996950"/>
            <a:ext cx="508000" cy="246063"/>
          </a:xfrm>
          <a:prstGeom prst="rect">
            <a:avLst/>
          </a:prstGeom>
          <a:noFill/>
          <a:ln w="12700">
            <a:noFill/>
            <a:miter lim="800000"/>
            <a:headEnd/>
            <a:tailEnd/>
          </a:ln>
        </p:spPr>
        <p:txBody>
          <a:bodyPr lIns="0" tIns="0" rIns="0" bIns="0">
            <a:spAutoFit/>
          </a:bodyPr>
          <a:lstStyle/>
          <a:p>
            <a:pPr algn="ctr" defTabSz="873125">
              <a:spcBef>
                <a:spcPct val="15000"/>
              </a:spcBef>
            </a:pPr>
            <a:r>
              <a:rPr lang="en-US" altLang="zh-CN" sz="1600" b="1">
                <a:solidFill>
                  <a:srgbClr val="FF6600"/>
                </a:solidFill>
                <a:ea typeface="黑体" pitchFamily="49" charset="-122"/>
                <a:cs typeface="Arial" pitchFamily="34" charset="0"/>
              </a:rPr>
              <a:t>2010</a:t>
            </a:r>
          </a:p>
        </p:txBody>
      </p:sp>
      <p:sp>
        <p:nvSpPr>
          <p:cNvPr id="10259" name="矩形 64"/>
          <p:cNvSpPr>
            <a:spLocks noChangeArrowheads="1"/>
          </p:cNvSpPr>
          <p:nvPr/>
        </p:nvSpPr>
        <p:spPr bwMode="auto">
          <a:xfrm>
            <a:off x="2889250" y="869950"/>
            <a:ext cx="5702300" cy="523875"/>
          </a:xfrm>
          <a:prstGeom prst="rect">
            <a:avLst/>
          </a:prstGeom>
          <a:noFill/>
          <a:ln w="9525">
            <a:noFill/>
            <a:miter lim="800000"/>
            <a:headEnd/>
            <a:tailEnd/>
          </a:ln>
        </p:spPr>
        <p:txBody>
          <a:bodyPr>
            <a:spAutoFit/>
          </a:bodyPr>
          <a:lstStyle/>
          <a:p>
            <a:pPr eaLnBrk="0" hangingPunct="0">
              <a:spcBef>
                <a:spcPct val="50000"/>
              </a:spcBef>
              <a:spcAft>
                <a:spcPct val="50000"/>
              </a:spcAft>
              <a:buClr>
                <a:srgbClr val="FF0000"/>
              </a:buClr>
              <a:buSzPct val="85000"/>
            </a:pPr>
            <a:r>
              <a:rPr lang="zh-CN" altLang="en-US">
                <a:solidFill>
                  <a:schemeClr val="tx1"/>
                </a:solidFill>
                <a:ea typeface="黑体" pitchFamily="49" charset="-122"/>
                <a:cs typeface="Arial" pitchFamily="34" charset="0"/>
              </a:rPr>
              <a:t>战略投资深发展取得重大进展</a:t>
            </a:r>
            <a:r>
              <a:rPr lang="en-US" altLang="zh-CN">
                <a:solidFill>
                  <a:schemeClr val="tx1"/>
                </a:solidFill>
                <a:ea typeface="黑体" pitchFamily="49" charset="-122"/>
                <a:cs typeface="Arial" pitchFamily="34" charset="0"/>
              </a:rPr>
              <a:t>/</a:t>
            </a:r>
            <a:r>
              <a:rPr lang="zh-CN" altLang="en-US">
                <a:solidFill>
                  <a:schemeClr val="tx1"/>
                </a:solidFill>
                <a:ea typeface="黑体" pitchFamily="49" charset="-122"/>
                <a:cs typeface="Arial" pitchFamily="34" charset="0"/>
              </a:rPr>
              <a:t>平安大华基金管理有限公司成立</a:t>
            </a:r>
            <a:r>
              <a:rPr lang="en-US" altLang="zh-CN">
                <a:solidFill>
                  <a:schemeClr val="tx1"/>
                </a:solidFill>
                <a:ea typeface="黑体" pitchFamily="49" charset="-122"/>
                <a:cs typeface="Arial" pitchFamily="34" charset="0"/>
              </a:rPr>
              <a:t>/</a:t>
            </a:r>
            <a:r>
              <a:rPr lang="zh-CN" altLang="en-US">
                <a:solidFill>
                  <a:schemeClr val="tx1"/>
                </a:solidFill>
                <a:ea typeface="黑体" pitchFamily="49" charset="-122"/>
                <a:cs typeface="Arial" pitchFamily="34" charset="0"/>
              </a:rPr>
              <a:t>健康险引进战略投资者</a:t>
            </a:r>
            <a:r>
              <a:rPr lang="en-US" altLang="zh-CN">
                <a:solidFill>
                  <a:schemeClr val="tx1"/>
                </a:solidFill>
                <a:ea typeface="黑体" pitchFamily="49" charset="-122"/>
                <a:cs typeface="Arial" pitchFamily="34" charset="0"/>
              </a:rPr>
              <a:t>Discovery</a:t>
            </a:r>
            <a:endParaRPr lang="zh-CN" altLang="en-US">
              <a:solidFill>
                <a:schemeClr val="tx1"/>
              </a:solidFill>
              <a:ea typeface="黑体" pitchFamily="49" charset="-122"/>
              <a:cs typeface="Arial" pitchFamily="34" charset="0"/>
            </a:endParaRPr>
          </a:p>
        </p:txBody>
      </p:sp>
      <p:cxnSp>
        <p:nvCxnSpPr>
          <p:cNvPr id="50" name="Straight Connector 49"/>
          <p:cNvCxnSpPr/>
          <p:nvPr/>
        </p:nvCxnSpPr>
        <p:spPr>
          <a:xfrm rot="16200000" flipH="1">
            <a:off x="-2305049" y="3741737"/>
            <a:ext cx="5357812" cy="74613"/>
          </a:xfrm>
          <a:prstGeom prst="line">
            <a:avLst/>
          </a:prstGeom>
          <a:ln>
            <a:solidFill>
              <a:schemeClr val="bg1">
                <a:lumMod val="95000"/>
              </a:schemeClr>
            </a:solidFill>
            <a:prstDash val="sysDash"/>
          </a:ln>
        </p:spPr>
        <p:style>
          <a:lnRef idx="2">
            <a:schemeClr val="accent5"/>
          </a:lnRef>
          <a:fillRef idx="0">
            <a:schemeClr val="accent5"/>
          </a:fillRef>
          <a:effectRef idx="1">
            <a:schemeClr val="accent5"/>
          </a:effectRef>
          <a:fontRef idx="minor">
            <a:schemeClr val="tx1"/>
          </a:fontRef>
        </p:style>
      </p:cxnSp>
      <p:cxnSp>
        <p:nvCxnSpPr>
          <p:cNvPr id="51" name="Straight Connector 50"/>
          <p:cNvCxnSpPr/>
          <p:nvPr/>
        </p:nvCxnSpPr>
        <p:spPr>
          <a:xfrm rot="16200000" flipH="1">
            <a:off x="-2505074" y="3541712"/>
            <a:ext cx="5753100" cy="79375"/>
          </a:xfrm>
          <a:prstGeom prst="line">
            <a:avLst/>
          </a:prstGeom>
          <a:ln>
            <a:solidFill>
              <a:schemeClr val="bg1">
                <a:lumMod val="95000"/>
              </a:schemeClr>
            </a:solidFill>
            <a:prstDash val="sysDash"/>
          </a:ln>
        </p:spPr>
        <p:style>
          <a:lnRef idx="2">
            <a:schemeClr val="accent5"/>
          </a:lnRef>
          <a:fillRef idx="0">
            <a:schemeClr val="accent5"/>
          </a:fillRef>
          <a:effectRef idx="1">
            <a:schemeClr val="accent5"/>
          </a:effectRef>
          <a:fontRef idx="minor">
            <a:schemeClr val="tx1"/>
          </a:fontRef>
        </p:style>
      </p:cxnSp>
      <p:sp>
        <p:nvSpPr>
          <p:cNvPr id="52" name="Oval 51"/>
          <p:cNvSpPr/>
          <p:nvPr/>
        </p:nvSpPr>
        <p:spPr>
          <a:xfrm>
            <a:off x="271463" y="6110288"/>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53" name="Oval 52"/>
          <p:cNvSpPr/>
          <p:nvPr/>
        </p:nvSpPr>
        <p:spPr>
          <a:xfrm>
            <a:off x="271463" y="5718175"/>
            <a:ext cx="204787" cy="204788"/>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54" name="Oval 53"/>
          <p:cNvSpPr/>
          <p:nvPr/>
        </p:nvSpPr>
        <p:spPr>
          <a:xfrm>
            <a:off x="271463" y="5324475"/>
            <a:ext cx="204787" cy="204788"/>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59" name="Oval 58"/>
          <p:cNvSpPr/>
          <p:nvPr/>
        </p:nvSpPr>
        <p:spPr>
          <a:xfrm>
            <a:off x="271463" y="4932363"/>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0" name="Oval 59"/>
          <p:cNvSpPr/>
          <p:nvPr/>
        </p:nvSpPr>
        <p:spPr>
          <a:xfrm>
            <a:off x="271463" y="4538663"/>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1" name="Oval 60"/>
          <p:cNvSpPr/>
          <p:nvPr/>
        </p:nvSpPr>
        <p:spPr>
          <a:xfrm>
            <a:off x="271463" y="4146550"/>
            <a:ext cx="204787" cy="204788"/>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2" name="Oval 61"/>
          <p:cNvSpPr/>
          <p:nvPr/>
        </p:nvSpPr>
        <p:spPr>
          <a:xfrm>
            <a:off x="271463" y="3754438"/>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3" name="Oval 62"/>
          <p:cNvSpPr/>
          <p:nvPr/>
        </p:nvSpPr>
        <p:spPr>
          <a:xfrm>
            <a:off x="271463" y="3360738"/>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4" name="Oval 63"/>
          <p:cNvSpPr/>
          <p:nvPr/>
        </p:nvSpPr>
        <p:spPr>
          <a:xfrm>
            <a:off x="271463" y="2968625"/>
            <a:ext cx="204787" cy="204788"/>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5" name="Oval 64"/>
          <p:cNvSpPr/>
          <p:nvPr/>
        </p:nvSpPr>
        <p:spPr>
          <a:xfrm>
            <a:off x="271463" y="2576513"/>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6" name="Oval 65"/>
          <p:cNvSpPr/>
          <p:nvPr/>
        </p:nvSpPr>
        <p:spPr>
          <a:xfrm>
            <a:off x="271463" y="2182813"/>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7" name="Oval 66"/>
          <p:cNvSpPr/>
          <p:nvPr/>
        </p:nvSpPr>
        <p:spPr>
          <a:xfrm>
            <a:off x="271463" y="1790700"/>
            <a:ext cx="204787" cy="204788"/>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8" name="Oval 67"/>
          <p:cNvSpPr/>
          <p:nvPr/>
        </p:nvSpPr>
        <p:spPr>
          <a:xfrm>
            <a:off x="271463" y="1397000"/>
            <a:ext cx="204787" cy="204788"/>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69" name="Oval 68"/>
          <p:cNvSpPr/>
          <p:nvPr/>
        </p:nvSpPr>
        <p:spPr>
          <a:xfrm>
            <a:off x="271463" y="1004888"/>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cxnSp>
        <p:nvCxnSpPr>
          <p:cNvPr id="73" name="Straight Connector 72"/>
          <p:cNvCxnSpPr/>
          <p:nvPr/>
        </p:nvCxnSpPr>
        <p:spPr>
          <a:xfrm>
            <a:off x="476250" y="6229350"/>
            <a:ext cx="2667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p:nvCxnSpPr>
        <p:spPr>
          <a:xfrm>
            <a:off x="476250" y="5848350"/>
            <a:ext cx="2667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a:off x="476250" y="5448300"/>
            <a:ext cx="47625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85" name="Straight Connector 84"/>
          <p:cNvCxnSpPr/>
          <p:nvPr/>
        </p:nvCxnSpPr>
        <p:spPr>
          <a:xfrm>
            <a:off x="476250" y="5086350"/>
            <a:ext cx="47625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476250" y="4686300"/>
            <a:ext cx="6858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87" name="Straight Connector 86"/>
          <p:cNvCxnSpPr/>
          <p:nvPr/>
        </p:nvCxnSpPr>
        <p:spPr>
          <a:xfrm>
            <a:off x="476250" y="4267200"/>
            <a:ext cx="8001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88" name="Straight Connector 87"/>
          <p:cNvCxnSpPr/>
          <p:nvPr/>
        </p:nvCxnSpPr>
        <p:spPr>
          <a:xfrm>
            <a:off x="476250" y="3867150"/>
            <a:ext cx="89535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89" name="Straight Connector 88"/>
          <p:cNvCxnSpPr/>
          <p:nvPr/>
        </p:nvCxnSpPr>
        <p:spPr>
          <a:xfrm>
            <a:off x="476250" y="3486150"/>
            <a:ext cx="93345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90" name="Straight Connector 89"/>
          <p:cNvCxnSpPr/>
          <p:nvPr/>
        </p:nvCxnSpPr>
        <p:spPr>
          <a:xfrm>
            <a:off x="476250" y="3086100"/>
            <a:ext cx="116205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91" name="Straight Connector 90"/>
          <p:cNvCxnSpPr/>
          <p:nvPr/>
        </p:nvCxnSpPr>
        <p:spPr>
          <a:xfrm>
            <a:off x="476250" y="2705100"/>
            <a:ext cx="13335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92" name="Straight Connector 91"/>
          <p:cNvCxnSpPr/>
          <p:nvPr/>
        </p:nvCxnSpPr>
        <p:spPr>
          <a:xfrm>
            <a:off x="476250" y="2286000"/>
            <a:ext cx="135255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93" name="Straight Connector 92"/>
          <p:cNvCxnSpPr/>
          <p:nvPr/>
        </p:nvCxnSpPr>
        <p:spPr>
          <a:xfrm>
            <a:off x="476250" y="1943100"/>
            <a:ext cx="14478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94" name="Straight Connector 93"/>
          <p:cNvCxnSpPr/>
          <p:nvPr/>
        </p:nvCxnSpPr>
        <p:spPr>
          <a:xfrm>
            <a:off x="476250" y="1504950"/>
            <a:ext cx="16764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cxnSp>
        <p:nvCxnSpPr>
          <p:cNvPr id="95" name="Straight Connector 94"/>
          <p:cNvCxnSpPr/>
          <p:nvPr/>
        </p:nvCxnSpPr>
        <p:spPr>
          <a:xfrm>
            <a:off x="476250" y="1123950"/>
            <a:ext cx="1638300" cy="0"/>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sp>
        <p:nvSpPr>
          <p:cNvPr id="10290" name="Rectangle 107"/>
          <p:cNvSpPr>
            <a:spLocks noChangeArrowheads="1"/>
          </p:cNvSpPr>
          <p:nvPr/>
        </p:nvSpPr>
        <p:spPr bwMode="auto">
          <a:xfrm>
            <a:off x="1346200" y="6059488"/>
            <a:ext cx="3595688"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于深圳蛇口成立，初期只开办财产保险业务</a:t>
            </a:r>
          </a:p>
        </p:txBody>
      </p:sp>
      <p:sp>
        <p:nvSpPr>
          <p:cNvPr id="10291" name="Rectangle 108"/>
          <p:cNvSpPr>
            <a:spLocks noChangeArrowheads="1"/>
          </p:cNvSpPr>
          <p:nvPr/>
        </p:nvSpPr>
        <p:spPr bwMode="auto">
          <a:xfrm>
            <a:off x="1522413" y="5678488"/>
            <a:ext cx="2517775"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更名为“中国平安保险公司”</a:t>
            </a:r>
          </a:p>
        </p:txBody>
      </p:sp>
      <p:sp>
        <p:nvSpPr>
          <p:cNvPr id="2" name="Rectangle 109"/>
          <p:cNvSpPr>
            <a:spLocks noChangeArrowheads="1"/>
          </p:cNvSpPr>
          <p:nvPr/>
        </p:nvSpPr>
        <p:spPr bwMode="auto">
          <a:xfrm>
            <a:off x="1630363" y="5297488"/>
            <a:ext cx="3865562"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引入高盛、摩根为战略投资者 </a:t>
            </a:r>
            <a:r>
              <a:rPr lang="en-US" altLang="zh-CN">
                <a:solidFill>
                  <a:schemeClr val="tx1"/>
                </a:solidFill>
                <a:ea typeface="黑体" pitchFamily="49" charset="-122"/>
                <a:cs typeface="Arial" pitchFamily="34" charset="0"/>
              </a:rPr>
              <a:t>/ </a:t>
            </a:r>
            <a:r>
              <a:rPr lang="zh-CN" altLang="en-US">
                <a:solidFill>
                  <a:schemeClr val="tx1"/>
                </a:solidFill>
                <a:ea typeface="黑体" pitchFamily="49" charset="-122"/>
                <a:cs typeface="Arial" pitchFamily="34" charset="0"/>
              </a:rPr>
              <a:t>开展寿险业务</a:t>
            </a:r>
          </a:p>
        </p:txBody>
      </p:sp>
      <p:sp>
        <p:nvSpPr>
          <p:cNvPr id="10293" name="Rectangle 110"/>
          <p:cNvSpPr>
            <a:spLocks noChangeArrowheads="1"/>
          </p:cNvSpPr>
          <p:nvPr/>
        </p:nvSpPr>
        <p:spPr bwMode="auto">
          <a:xfrm>
            <a:off x="1751013" y="4916488"/>
            <a:ext cx="1262062"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平安信托成立</a:t>
            </a:r>
          </a:p>
        </p:txBody>
      </p:sp>
      <p:sp>
        <p:nvSpPr>
          <p:cNvPr id="10294" name="Rectangle 111"/>
          <p:cNvSpPr>
            <a:spLocks noChangeArrowheads="1"/>
          </p:cNvSpPr>
          <p:nvPr/>
        </p:nvSpPr>
        <p:spPr bwMode="auto">
          <a:xfrm>
            <a:off x="1895475" y="4535488"/>
            <a:ext cx="2878138"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平安证券成立 </a:t>
            </a:r>
            <a:r>
              <a:rPr lang="en-US" altLang="zh-CN">
                <a:solidFill>
                  <a:schemeClr val="tx1"/>
                </a:solidFill>
                <a:ea typeface="黑体" pitchFamily="49" charset="-122"/>
                <a:cs typeface="Arial" pitchFamily="34" charset="0"/>
              </a:rPr>
              <a:t>/ </a:t>
            </a:r>
            <a:r>
              <a:rPr lang="zh-CN" altLang="en-US">
                <a:solidFill>
                  <a:schemeClr val="tx1"/>
                </a:solidFill>
                <a:ea typeface="黑体" pitchFamily="49" charset="-122"/>
                <a:cs typeface="Arial" pitchFamily="34" charset="0"/>
              </a:rPr>
              <a:t>保费突破</a:t>
            </a:r>
            <a:r>
              <a:rPr lang="en-US" altLang="zh-CN">
                <a:solidFill>
                  <a:schemeClr val="tx1"/>
                </a:solidFill>
                <a:ea typeface="黑体" pitchFamily="49" charset="-122"/>
                <a:cs typeface="Arial" pitchFamily="34" charset="0"/>
              </a:rPr>
              <a:t>100</a:t>
            </a:r>
            <a:r>
              <a:rPr lang="zh-CN" altLang="en-US">
                <a:solidFill>
                  <a:schemeClr val="tx1"/>
                </a:solidFill>
                <a:ea typeface="黑体" pitchFamily="49" charset="-122"/>
                <a:cs typeface="Arial" pitchFamily="34" charset="0"/>
              </a:rPr>
              <a:t>亿元</a:t>
            </a:r>
          </a:p>
        </p:txBody>
      </p:sp>
      <p:sp>
        <p:nvSpPr>
          <p:cNvPr id="10295" name="Rectangle 112"/>
          <p:cNvSpPr>
            <a:spLocks noChangeArrowheads="1"/>
          </p:cNvSpPr>
          <p:nvPr/>
        </p:nvSpPr>
        <p:spPr bwMode="auto">
          <a:xfrm>
            <a:off x="2019300" y="4105275"/>
            <a:ext cx="5619750" cy="307975"/>
          </a:xfrm>
          <a:prstGeom prst="rect">
            <a:avLst/>
          </a:prstGeom>
          <a:noFill/>
          <a:ln w="9525">
            <a:noFill/>
            <a:miter lim="800000"/>
            <a:headEnd/>
            <a:tailEnd/>
          </a:ln>
        </p:spPr>
        <p:txBody>
          <a:bodyPr>
            <a:spAutoFit/>
          </a:bodyPr>
          <a:lstStyle/>
          <a:p>
            <a:r>
              <a:rPr lang="zh-CN" altLang="en-US">
                <a:solidFill>
                  <a:schemeClr val="tx1"/>
                </a:solidFill>
                <a:ea typeface="黑体" pitchFamily="49" charset="-122"/>
                <a:cs typeface="Arial" pitchFamily="34" charset="0"/>
              </a:rPr>
              <a:t>汇丰集团（</a:t>
            </a:r>
            <a:r>
              <a:rPr lang="en-US" altLang="zh-CN">
                <a:solidFill>
                  <a:schemeClr val="tx1"/>
                </a:solidFill>
                <a:ea typeface="黑体" pitchFamily="49" charset="-122"/>
                <a:cs typeface="Arial" pitchFamily="34" charset="0"/>
              </a:rPr>
              <a:t>HSBC</a:t>
            </a:r>
            <a:r>
              <a:rPr lang="zh-CN" altLang="en-US">
                <a:solidFill>
                  <a:schemeClr val="tx1"/>
                </a:solidFill>
                <a:ea typeface="黑体" pitchFamily="49" charset="-122"/>
                <a:cs typeface="Arial" pitchFamily="34" charset="0"/>
              </a:rPr>
              <a:t>）参股 </a:t>
            </a:r>
            <a:r>
              <a:rPr lang="en-US" altLang="zh-CN">
                <a:solidFill>
                  <a:schemeClr val="tx1"/>
                </a:solidFill>
                <a:ea typeface="黑体" pitchFamily="49" charset="-122"/>
                <a:cs typeface="Arial" pitchFamily="34" charset="0"/>
              </a:rPr>
              <a:t>/ </a:t>
            </a:r>
            <a:r>
              <a:rPr lang="zh-CN" altLang="en-US">
                <a:solidFill>
                  <a:schemeClr val="tx1"/>
                </a:solidFill>
                <a:ea typeface="黑体" pitchFamily="49" charset="-122"/>
                <a:cs typeface="Arial" pitchFamily="34" charset="0"/>
              </a:rPr>
              <a:t>保费突破</a:t>
            </a:r>
            <a:r>
              <a:rPr lang="en-US" altLang="zh-CN">
                <a:solidFill>
                  <a:schemeClr val="tx1"/>
                </a:solidFill>
                <a:ea typeface="黑体" pitchFamily="49" charset="-122"/>
                <a:cs typeface="Arial" pitchFamily="34" charset="0"/>
              </a:rPr>
              <a:t>500</a:t>
            </a:r>
            <a:r>
              <a:rPr lang="zh-CN" altLang="en-US">
                <a:solidFill>
                  <a:schemeClr val="tx1"/>
                </a:solidFill>
                <a:ea typeface="黑体" pitchFamily="49" charset="-122"/>
                <a:cs typeface="Arial" pitchFamily="34" charset="0"/>
              </a:rPr>
              <a:t>亿，总资产突破</a:t>
            </a:r>
            <a:r>
              <a:rPr lang="en-US" altLang="zh-CN">
                <a:solidFill>
                  <a:schemeClr val="tx1"/>
                </a:solidFill>
                <a:ea typeface="黑体" pitchFamily="49" charset="-122"/>
                <a:cs typeface="Arial" pitchFamily="34" charset="0"/>
              </a:rPr>
              <a:t>1000</a:t>
            </a:r>
            <a:r>
              <a:rPr lang="zh-CN" altLang="en-US">
                <a:solidFill>
                  <a:schemeClr val="tx1"/>
                </a:solidFill>
                <a:ea typeface="黑体" pitchFamily="49" charset="-122"/>
                <a:cs typeface="Arial" pitchFamily="34" charset="0"/>
              </a:rPr>
              <a:t>亿</a:t>
            </a:r>
          </a:p>
        </p:txBody>
      </p:sp>
      <p:sp>
        <p:nvSpPr>
          <p:cNvPr id="10296" name="Rectangle 113"/>
          <p:cNvSpPr>
            <a:spLocks noChangeArrowheads="1"/>
          </p:cNvSpPr>
          <p:nvPr/>
        </p:nvSpPr>
        <p:spPr bwMode="auto">
          <a:xfrm>
            <a:off x="2112963" y="3716338"/>
            <a:ext cx="3775075"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成立“中国平安保险（集团）股份有限公司”</a:t>
            </a:r>
          </a:p>
        </p:txBody>
      </p:sp>
      <p:sp>
        <p:nvSpPr>
          <p:cNvPr id="10297" name="Rectangle 114"/>
          <p:cNvSpPr>
            <a:spLocks noChangeArrowheads="1"/>
          </p:cNvSpPr>
          <p:nvPr/>
        </p:nvSpPr>
        <p:spPr bwMode="auto">
          <a:xfrm>
            <a:off x="2243138" y="3335338"/>
            <a:ext cx="4314825"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中国平安</a:t>
            </a:r>
            <a:r>
              <a:rPr lang="en-US" altLang="zh-CN">
                <a:solidFill>
                  <a:schemeClr val="tx1"/>
                </a:solidFill>
                <a:ea typeface="黑体" pitchFamily="49" charset="-122"/>
                <a:cs typeface="Arial" pitchFamily="34" charset="0"/>
              </a:rPr>
              <a:t>H</a:t>
            </a:r>
            <a:r>
              <a:rPr lang="zh-CN" altLang="en-US">
                <a:solidFill>
                  <a:schemeClr val="tx1"/>
                </a:solidFill>
                <a:ea typeface="黑体" pitchFamily="49" charset="-122"/>
                <a:cs typeface="Arial" pitchFamily="34" charset="0"/>
              </a:rPr>
              <a:t>股成功上市 </a:t>
            </a:r>
            <a:r>
              <a:rPr lang="en-US" altLang="zh-CN">
                <a:solidFill>
                  <a:schemeClr val="tx1"/>
                </a:solidFill>
                <a:ea typeface="黑体" pitchFamily="49" charset="-122"/>
                <a:cs typeface="Arial" pitchFamily="34" charset="0"/>
              </a:rPr>
              <a:t>/ </a:t>
            </a:r>
            <a:r>
              <a:rPr lang="zh-CN" altLang="en-US">
                <a:solidFill>
                  <a:schemeClr val="tx1"/>
                </a:solidFill>
                <a:ea typeface="黑体" pitchFamily="49" charset="-122"/>
                <a:cs typeface="Arial" pitchFamily="34" charset="0"/>
              </a:rPr>
              <a:t>平安银行、平安养老险成立</a:t>
            </a:r>
          </a:p>
        </p:txBody>
      </p:sp>
      <p:sp>
        <p:nvSpPr>
          <p:cNvPr id="10298" name="Rectangle 115"/>
          <p:cNvSpPr>
            <a:spLocks noChangeArrowheads="1"/>
          </p:cNvSpPr>
          <p:nvPr/>
        </p:nvSpPr>
        <p:spPr bwMode="auto">
          <a:xfrm>
            <a:off x="2319338" y="2973388"/>
            <a:ext cx="3057525"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平安健康险公司、资产管理公司成立</a:t>
            </a:r>
          </a:p>
        </p:txBody>
      </p:sp>
      <p:sp>
        <p:nvSpPr>
          <p:cNvPr id="10299" name="Rectangle 116"/>
          <p:cNvSpPr>
            <a:spLocks noChangeArrowheads="1"/>
          </p:cNvSpPr>
          <p:nvPr/>
        </p:nvSpPr>
        <p:spPr bwMode="auto">
          <a:xfrm>
            <a:off x="2459038" y="2581275"/>
            <a:ext cx="5581650" cy="307975"/>
          </a:xfrm>
          <a:prstGeom prst="rect">
            <a:avLst/>
          </a:prstGeom>
          <a:noFill/>
          <a:ln w="9525">
            <a:noFill/>
            <a:miter lim="800000"/>
            <a:headEnd/>
            <a:tailEnd/>
          </a:ln>
        </p:spPr>
        <p:txBody>
          <a:bodyPr>
            <a:spAutoFit/>
          </a:bodyPr>
          <a:lstStyle/>
          <a:p>
            <a:r>
              <a:rPr lang="zh-CN" altLang="en-US">
                <a:solidFill>
                  <a:schemeClr val="tx1"/>
                </a:solidFill>
                <a:ea typeface="黑体" pitchFamily="49" charset="-122"/>
                <a:cs typeface="Arial" pitchFamily="34" charset="0"/>
              </a:rPr>
              <a:t>收购深圳市商业银行 </a:t>
            </a:r>
            <a:r>
              <a:rPr lang="en-US" altLang="zh-CN">
                <a:solidFill>
                  <a:schemeClr val="tx1"/>
                </a:solidFill>
                <a:ea typeface="黑体" pitchFamily="49" charset="-122"/>
                <a:cs typeface="Arial" pitchFamily="34" charset="0"/>
              </a:rPr>
              <a:t>/ </a:t>
            </a:r>
            <a:r>
              <a:rPr lang="zh-CN" altLang="en-US">
                <a:solidFill>
                  <a:schemeClr val="tx1"/>
                </a:solidFill>
                <a:ea typeface="黑体" pitchFamily="49" charset="-122"/>
                <a:cs typeface="Arial" pitchFamily="34" charset="0"/>
              </a:rPr>
              <a:t>设立平安资产管理（香港）有限公司</a:t>
            </a:r>
          </a:p>
        </p:txBody>
      </p:sp>
      <p:sp>
        <p:nvSpPr>
          <p:cNvPr id="10300" name="Rectangle 117"/>
          <p:cNvSpPr>
            <a:spLocks noChangeArrowheads="1"/>
          </p:cNvSpPr>
          <p:nvPr/>
        </p:nvSpPr>
        <p:spPr bwMode="auto">
          <a:xfrm>
            <a:off x="2535238" y="2170113"/>
            <a:ext cx="1970087" cy="307975"/>
          </a:xfrm>
          <a:prstGeom prst="rect">
            <a:avLst/>
          </a:prstGeom>
          <a:noFill/>
          <a:ln w="9525">
            <a:noFill/>
            <a:miter lim="800000"/>
            <a:headEnd/>
            <a:tailEnd/>
          </a:ln>
        </p:spPr>
        <p:txBody>
          <a:bodyPr wrap="none">
            <a:spAutoFit/>
          </a:bodyPr>
          <a:lstStyle/>
          <a:p>
            <a:r>
              <a:rPr lang="zh-CN" altLang="en-US">
                <a:solidFill>
                  <a:schemeClr val="tx1"/>
                </a:solidFill>
                <a:ea typeface="黑体" pitchFamily="49" charset="-122"/>
                <a:cs typeface="Arial" pitchFamily="34" charset="0"/>
              </a:rPr>
              <a:t> 中国平安</a:t>
            </a:r>
            <a:r>
              <a:rPr lang="en-US" altLang="zh-CN">
                <a:solidFill>
                  <a:schemeClr val="tx1"/>
                </a:solidFill>
                <a:ea typeface="黑体" pitchFamily="49" charset="-122"/>
                <a:cs typeface="Arial" pitchFamily="34" charset="0"/>
              </a:rPr>
              <a:t>A</a:t>
            </a:r>
            <a:r>
              <a:rPr lang="zh-CN" altLang="en-US">
                <a:solidFill>
                  <a:schemeClr val="tx1"/>
                </a:solidFill>
                <a:ea typeface="黑体" pitchFamily="49" charset="-122"/>
                <a:cs typeface="Arial" pitchFamily="34" charset="0"/>
              </a:rPr>
              <a:t>股成功上市</a:t>
            </a:r>
          </a:p>
        </p:txBody>
      </p:sp>
      <p:sp>
        <p:nvSpPr>
          <p:cNvPr id="10301" name="Text Box 47"/>
          <p:cNvSpPr txBox="1">
            <a:spLocks noChangeArrowheads="1"/>
          </p:cNvSpPr>
          <p:nvPr/>
        </p:nvSpPr>
        <p:spPr bwMode="auto">
          <a:xfrm>
            <a:off x="38100" y="-76199"/>
            <a:ext cx="8039100" cy="584775"/>
          </a:xfrm>
          <a:prstGeom prst="rect">
            <a:avLst/>
          </a:prstGeom>
          <a:noFill/>
          <a:ln w="9525" algn="ctr">
            <a:noFill/>
            <a:miter lim="800000"/>
            <a:headEnd/>
            <a:tailEnd/>
          </a:ln>
        </p:spPr>
        <p:txBody>
          <a:bodyPr wrap="square">
            <a:spAutoFit/>
          </a:bodyPr>
          <a:lstStyle/>
          <a:p>
            <a:r>
              <a:rPr lang="zh-CN" altLang="en-US" sz="3200" b="1">
                <a:solidFill>
                  <a:srgbClr val="FF6600"/>
                </a:solidFill>
                <a:latin typeface="黑体" pitchFamily="49" charset="-122"/>
                <a:ea typeface="黑体" pitchFamily="49" charset="-122"/>
              </a:rPr>
              <a:t>集团概</a:t>
            </a:r>
            <a:r>
              <a:rPr lang="zh-CN" altLang="en-US" sz="3200" b="1" smtClean="0">
                <a:solidFill>
                  <a:srgbClr val="FF6600"/>
                </a:solidFill>
                <a:latin typeface="黑体" pitchFamily="49" charset="-122"/>
                <a:ea typeface="黑体" pitchFamily="49" charset="-122"/>
              </a:rPr>
              <a:t>括</a:t>
            </a:r>
            <a:r>
              <a:rPr lang="en-US" altLang="zh-CN" sz="3200" b="1" smtClean="0">
                <a:solidFill>
                  <a:srgbClr val="FF6600"/>
                </a:solidFill>
                <a:latin typeface="黑体" pitchFamily="49" charset="-122"/>
                <a:ea typeface="黑体" pitchFamily="49" charset="-122"/>
              </a:rPr>
              <a:t>  </a:t>
            </a:r>
            <a:r>
              <a:rPr lang="zh-CN" altLang="en-US" sz="3200" b="1" smtClean="0">
                <a:solidFill>
                  <a:schemeClr val="tx1"/>
                </a:solidFill>
                <a:latin typeface="黑体" pitchFamily="49" charset="-122"/>
                <a:ea typeface="黑体" pitchFamily="49" charset="-122"/>
              </a:rPr>
              <a:t>发</a:t>
            </a:r>
            <a:r>
              <a:rPr lang="zh-CN" altLang="en-US" sz="3200" b="1">
                <a:solidFill>
                  <a:schemeClr val="tx1"/>
                </a:solidFill>
                <a:latin typeface="黑体" pitchFamily="49" charset="-122"/>
                <a:ea typeface="黑体" pitchFamily="49" charset="-122"/>
              </a:rPr>
              <a:t>展历程</a:t>
            </a:r>
          </a:p>
        </p:txBody>
      </p:sp>
      <p:cxnSp>
        <p:nvCxnSpPr>
          <p:cNvPr id="70" name="Straight Connector 69"/>
          <p:cNvCxnSpPr>
            <a:endCxn id="72" idx="1"/>
          </p:cNvCxnSpPr>
          <p:nvPr/>
        </p:nvCxnSpPr>
        <p:spPr>
          <a:xfrm flipV="1">
            <a:off x="408940" y="726282"/>
            <a:ext cx="1870075" cy="10318"/>
          </a:xfrm>
          <a:prstGeom prst="line">
            <a:avLst/>
          </a:prstGeom>
          <a:ln w="3175">
            <a:solidFill>
              <a:srgbClr val="FFC000"/>
            </a:solidFill>
            <a:prstDash val="sysDash"/>
          </a:ln>
        </p:spPr>
        <p:style>
          <a:lnRef idx="2">
            <a:schemeClr val="accent1"/>
          </a:lnRef>
          <a:fillRef idx="0">
            <a:schemeClr val="accent1"/>
          </a:fillRef>
          <a:effectRef idx="1">
            <a:schemeClr val="accent1"/>
          </a:effectRef>
          <a:fontRef idx="minor">
            <a:schemeClr val="tx1"/>
          </a:fontRef>
        </p:style>
      </p:cxnSp>
      <p:sp>
        <p:nvSpPr>
          <p:cNvPr id="71" name="Oval 70"/>
          <p:cNvSpPr/>
          <p:nvPr/>
        </p:nvSpPr>
        <p:spPr>
          <a:xfrm>
            <a:off x="220663" y="573088"/>
            <a:ext cx="204787" cy="204787"/>
          </a:xfrm>
          <a:prstGeom prst="ellipse">
            <a:avLst/>
          </a:prstGeom>
          <a:solidFill>
            <a:srgbClr val="FF9900"/>
          </a:solidFill>
        </p:spPr>
        <p:style>
          <a:lnRef idx="3">
            <a:schemeClr val="lt1"/>
          </a:lnRef>
          <a:fillRef idx="1">
            <a:schemeClr val="accent5"/>
          </a:fillRef>
          <a:effectRef idx="1">
            <a:schemeClr val="accent5"/>
          </a:effectRef>
          <a:fontRef idx="minor">
            <a:schemeClr val="lt1"/>
          </a:fontRef>
        </p:style>
        <p:txBody>
          <a:bodyPr anchor="ctr"/>
          <a:lstStyle/>
          <a:p>
            <a:pPr algn="ctr">
              <a:defRPr/>
            </a:pPr>
            <a:endParaRPr lang="en-US">
              <a:ea typeface="黑体" pitchFamily="2" charset="-122"/>
              <a:cs typeface="Arial" pitchFamily="34" charset="0"/>
            </a:endParaRPr>
          </a:p>
        </p:txBody>
      </p:sp>
      <p:sp>
        <p:nvSpPr>
          <p:cNvPr id="72" name="Text Box 44"/>
          <p:cNvSpPr txBox="1">
            <a:spLocks noChangeArrowheads="1"/>
          </p:cNvSpPr>
          <p:nvPr/>
        </p:nvSpPr>
        <p:spPr bwMode="blackWhite">
          <a:xfrm>
            <a:off x="2279015" y="603250"/>
            <a:ext cx="508000" cy="246063"/>
          </a:xfrm>
          <a:prstGeom prst="rect">
            <a:avLst/>
          </a:prstGeom>
          <a:noFill/>
          <a:ln w="12700">
            <a:noFill/>
            <a:miter lim="800000"/>
            <a:headEnd/>
            <a:tailEnd/>
          </a:ln>
        </p:spPr>
        <p:txBody>
          <a:bodyPr lIns="0" tIns="0" rIns="0" bIns="0">
            <a:spAutoFit/>
          </a:bodyPr>
          <a:lstStyle/>
          <a:p>
            <a:pPr algn="ctr" defTabSz="873125">
              <a:spcBef>
                <a:spcPct val="15000"/>
              </a:spcBef>
            </a:pPr>
            <a:r>
              <a:rPr lang="en-US" altLang="zh-CN" sz="1600" b="1" smtClean="0">
                <a:solidFill>
                  <a:srgbClr val="FF6600"/>
                </a:solidFill>
                <a:ea typeface="黑体" pitchFamily="49" charset="-122"/>
                <a:cs typeface="Arial" pitchFamily="34" charset="0"/>
              </a:rPr>
              <a:t>2011</a:t>
            </a:r>
            <a:endParaRPr lang="en-US" altLang="zh-CN" sz="1600" b="1">
              <a:solidFill>
                <a:srgbClr val="FF6600"/>
              </a:solidFill>
              <a:ea typeface="黑体" pitchFamily="49" charset="-122"/>
              <a:cs typeface="Arial" pitchFamily="34" charset="0"/>
            </a:endParaRPr>
          </a:p>
        </p:txBody>
      </p:sp>
      <p:sp>
        <p:nvSpPr>
          <p:cNvPr id="82" name="矩形 64"/>
          <p:cNvSpPr>
            <a:spLocks noChangeArrowheads="1"/>
          </p:cNvSpPr>
          <p:nvPr/>
        </p:nvSpPr>
        <p:spPr bwMode="auto">
          <a:xfrm>
            <a:off x="2914650" y="514350"/>
            <a:ext cx="5702300" cy="307777"/>
          </a:xfrm>
          <a:prstGeom prst="rect">
            <a:avLst/>
          </a:prstGeom>
          <a:noFill/>
          <a:ln w="9525">
            <a:noFill/>
            <a:miter lim="800000"/>
            <a:headEnd/>
            <a:tailEnd/>
          </a:ln>
        </p:spPr>
        <p:txBody>
          <a:bodyPr>
            <a:spAutoFit/>
          </a:bodyPr>
          <a:lstStyle/>
          <a:p>
            <a:r>
              <a:rPr lang="zh-CN" altLang="en-US" smtClean="0">
                <a:solidFill>
                  <a:schemeClr val="tx1"/>
                </a:solidFill>
                <a:ea typeface="黑体" pitchFamily="49" charset="-122"/>
                <a:cs typeface="Arial" pitchFamily="34" charset="0"/>
              </a:rPr>
              <a:t>深发展与平安银行重大资产重组交易顺利完成，整合平稳推进</a:t>
            </a:r>
            <a:endParaRPr lang="en-US" altLang="en-US">
              <a:solidFill>
                <a:schemeClr val="tx1"/>
              </a:solidFill>
              <a:ea typeface="黑体" pitchFamily="49"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nip Diagonal Corner Rectangle 11"/>
          <p:cNvSpPr/>
          <p:nvPr/>
        </p:nvSpPr>
        <p:spPr bwMode="auto">
          <a:xfrm>
            <a:off x="5956300" y="0"/>
            <a:ext cx="3187700" cy="6286500"/>
          </a:xfrm>
          <a:prstGeom prst="snip2DiagRect">
            <a:avLst/>
          </a:prstGeom>
          <a:gradFill flip="none" rotWithShape="1">
            <a:gsLst>
              <a:gs pos="0">
                <a:schemeClr val="bg1">
                  <a:lumMod val="95000"/>
                  <a:shade val="30000"/>
                  <a:satMod val="115000"/>
                  <a:alpha val="8000"/>
                </a:schemeClr>
              </a:gs>
              <a:gs pos="50000">
                <a:schemeClr val="bg1">
                  <a:lumMod val="95000"/>
                  <a:shade val="67500"/>
                  <a:satMod val="115000"/>
                </a:schemeClr>
              </a:gs>
              <a:gs pos="100000">
                <a:schemeClr val="bg1">
                  <a:lumMod val="95000"/>
                  <a:shade val="100000"/>
                  <a:satMod val="115000"/>
                  <a:alpha val="77000"/>
                </a:schemeClr>
              </a:gs>
            </a:gsLst>
            <a:path path="circle">
              <a:fillToRect r="100000" b="100000"/>
            </a:path>
            <a:tileRect l="-100000" t="-100000"/>
          </a:gradFill>
          <a:ln w="12700" cap="flat" cmpd="sng" algn="ctr">
            <a:noFill/>
            <a:prstDash val="solid"/>
            <a:round/>
            <a:headEnd type="none" w="med" len="med"/>
            <a:tailEnd type="none" w="med" len="med"/>
          </a:ln>
          <a:effectLst/>
        </p:spPr>
        <p:txBody>
          <a:bodyPr wrap="none" lIns="0" tIns="0" rIns="0" anchor="ctr" anchorCtr="1"/>
          <a:lstStyle/>
          <a:p>
            <a:pPr algn="ctr">
              <a:spcBef>
                <a:spcPct val="15000"/>
              </a:spcBef>
              <a:defRPr/>
            </a:pPr>
            <a:endParaRPr lang="en-US" b="1">
              <a:latin typeface="Arial" charset="0"/>
            </a:endParaRPr>
          </a:p>
        </p:txBody>
      </p:sp>
      <p:sp>
        <p:nvSpPr>
          <p:cNvPr id="27650" name="Rectangle 2"/>
          <p:cNvSpPr>
            <a:spLocks noChangeArrowheads="1"/>
          </p:cNvSpPr>
          <p:nvPr/>
        </p:nvSpPr>
        <p:spPr bwMode="auto">
          <a:xfrm>
            <a:off x="266700" y="19050"/>
            <a:ext cx="8361363" cy="914400"/>
          </a:xfrm>
          <a:prstGeom prst="rect">
            <a:avLst/>
          </a:prstGeom>
          <a:noFill/>
          <a:ln w="9525">
            <a:noFill/>
            <a:miter lim="800000"/>
            <a:headEnd/>
            <a:tailEnd/>
          </a:ln>
        </p:spPr>
        <p:txBody>
          <a:bodyPr lIns="0" tIns="0" rIns="0"/>
          <a:lstStyle/>
          <a:p>
            <a:pPr>
              <a:defRPr/>
            </a:pPr>
            <a:r>
              <a:rPr lang="zh-CN" altLang="en-US" sz="3200" b="1" dirty="0">
                <a:solidFill>
                  <a:srgbClr val="FF6600"/>
                </a:solidFill>
                <a:latin typeface="黑体" pitchFamily="2" charset="-122"/>
                <a:ea typeface="黑体" pitchFamily="2" charset="-122"/>
                <a:cs typeface="+mj-cs"/>
              </a:rPr>
              <a:t>集团概括</a:t>
            </a:r>
            <a:endParaRPr lang="en-US" altLang="zh-CN" sz="3200" b="1" dirty="0">
              <a:solidFill>
                <a:srgbClr val="FF6600"/>
              </a:solidFill>
              <a:latin typeface="黑体" pitchFamily="2" charset="-122"/>
              <a:ea typeface="黑体" pitchFamily="2" charset="-122"/>
              <a:cs typeface="+mj-cs"/>
            </a:endParaRPr>
          </a:p>
          <a:p>
            <a:pPr>
              <a:defRPr/>
            </a:pPr>
            <a:r>
              <a:rPr lang="zh-CN" altLang="en-US" sz="3200" b="1" dirty="0">
                <a:solidFill>
                  <a:schemeClr val="tx1"/>
                </a:solidFill>
                <a:latin typeface="黑体" pitchFamily="2" charset="-122"/>
                <a:ea typeface="黑体" pitchFamily="2" charset="-122"/>
                <a:cs typeface="+mj-cs"/>
              </a:rPr>
              <a:t>综合金融集团架构</a:t>
            </a:r>
          </a:p>
        </p:txBody>
      </p:sp>
      <p:sp>
        <p:nvSpPr>
          <p:cNvPr id="11271" name="Text Box 29"/>
          <p:cNvSpPr txBox="1">
            <a:spLocks noChangeArrowheads="1"/>
          </p:cNvSpPr>
          <p:nvPr/>
        </p:nvSpPr>
        <p:spPr bwMode="auto">
          <a:xfrm>
            <a:off x="5948363" y="190500"/>
            <a:ext cx="2967037" cy="3586163"/>
          </a:xfrm>
          <a:prstGeom prst="rect">
            <a:avLst/>
          </a:prstGeom>
          <a:noFill/>
          <a:ln w="28575">
            <a:noFill/>
            <a:miter lim="800000"/>
            <a:headEnd/>
            <a:tailEnd/>
          </a:ln>
        </p:spPr>
        <p:txBody>
          <a:bodyPr>
            <a:spAutoFit/>
          </a:bodyPr>
          <a:lstStyle/>
          <a:p>
            <a:pPr marL="360363" indent="-360363">
              <a:lnSpc>
                <a:spcPct val="150000"/>
              </a:lnSpc>
              <a:spcAft>
                <a:spcPct val="25000"/>
              </a:spcAft>
              <a:buClr>
                <a:srgbClr val="FF0000"/>
              </a:buClr>
              <a:buFont typeface="Wingdings" pitchFamily="2" charset="2"/>
              <a:buChar char="n"/>
            </a:pPr>
            <a:r>
              <a:rPr lang="zh-CN" altLang="en-US" sz="1600">
                <a:solidFill>
                  <a:schemeClr val="tx1"/>
                </a:solidFill>
                <a:ea typeface="黑体" pitchFamily="49" charset="-122"/>
                <a:cs typeface="Arial" pitchFamily="34" charset="0"/>
              </a:rPr>
              <a:t>集团作为投资控股公司，不经营具体业务，主要负责制定公司发展战略，代表股东管理和分配资本，并行使监督职责</a:t>
            </a:r>
          </a:p>
          <a:p>
            <a:pPr marL="360363" indent="-360363">
              <a:lnSpc>
                <a:spcPct val="150000"/>
              </a:lnSpc>
              <a:spcAft>
                <a:spcPct val="25000"/>
              </a:spcAft>
              <a:buClr>
                <a:srgbClr val="FF0000"/>
              </a:buClr>
              <a:buFont typeface="Wingdings" pitchFamily="2" charset="2"/>
              <a:buChar char="n"/>
            </a:pPr>
            <a:r>
              <a:rPr lang="zh-CN" altLang="en-US" sz="1600">
                <a:solidFill>
                  <a:schemeClr val="tx1"/>
                </a:solidFill>
                <a:ea typeface="黑体" pitchFamily="49" charset="-122"/>
                <a:cs typeface="Arial" pitchFamily="34" charset="0"/>
              </a:rPr>
              <a:t>集团对子公司高比例控股，有利于共享客户等经营资源，充分发挥协同效应</a:t>
            </a:r>
          </a:p>
          <a:p>
            <a:pPr marL="360363" indent="-360363">
              <a:lnSpc>
                <a:spcPct val="150000"/>
              </a:lnSpc>
              <a:spcAft>
                <a:spcPct val="25000"/>
              </a:spcAft>
              <a:buClr>
                <a:srgbClr val="FF0000"/>
              </a:buClr>
              <a:buFont typeface="Wingdings" pitchFamily="2" charset="2"/>
              <a:buChar char="n"/>
            </a:pPr>
            <a:endParaRPr lang="zh-CN" altLang="en-US" sz="1800">
              <a:solidFill>
                <a:schemeClr val="tx1"/>
              </a:solidFill>
              <a:ea typeface="黑体" pitchFamily="49" charset="-122"/>
              <a:cs typeface="Arial" pitchFamily="34" charset="0"/>
            </a:endParaRPr>
          </a:p>
        </p:txBody>
      </p:sp>
      <p:sp>
        <p:nvSpPr>
          <p:cNvPr id="11272" name="Text Box 40"/>
          <p:cNvSpPr txBox="1">
            <a:spLocks noChangeArrowheads="1"/>
          </p:cNvSpPr>
          <p:nvPr/>
        </p:nvSpPr>
        <p:spPr bwMode="auto">
          <a:xfrm>
            <a:off x="5962650" y="3209925"/>
            <a:ext cx="3181350" cy="3108325"/>
          </a:xfrm>
          <a:prstGeom prst="rect">
            <a:avLst/>
          </a:prstGeom>
          <a:noFill/>
          <a:ln w="28575">
            <a:noFill/>
            <a:miter lim="800000"/>
            <a:headEnd/>
            <a:tailEnd/>
          </a:ln>
        </p:spPr>
        <p:txBody>
          <a:bodyPr>
            <a:spAutoFit/>
          </a:bodyPr>
          <a:lstStyle/>
          <a:p>
            <a:pPr marL="360363" indent="-360363">
              <a:lnSpc>
                <a:spcPct val="150000"/>
              </a:lnSpc>
              <a:spcAft>
                <a:spcPct val="25000"/>
              </a:spcAft>
              <a:buClr>
                <a:srgbClr val="FF0000"/>
              </a:buClr>
              <a:buFont typeface="Wingdings" pitchFamily="2" charset="2"/>
              <a:buChar char="n"/>
            </a:pPr>
            <a:r>
              <a:rPr lang="zh-CN" altLang="en-US" sz="1600">
                <a:solidFill>
                  <a:schemeClr val="tx1"/>
                </a:solidFill>
                <a:ea typeface="黑体" pitchFamily="49" charset="-122"/>
                <a:cs typeface="Arial" pitchFamily="34" charset="0"/>
              </a:rPr>
              <a:t>集团下属多家子公司实行“分业经营、分业监管”，相互之间设有严格的防火墙</a:t>
            </a:r>
          </a:p>
          <a:p>
            <a:pPr marL="360363" indent="-360363">
              <a:lnSpc>
                <a:spcPct val="150000"/>
              </a:lnSpc>
              <a:spcAft>
                <a:spcPct val="25000"/>
              </a:spcAft>
              <a:buClr>
                <a:srgbClr val="FF0000"/>
              </a:buClr>
              <a:buFont typeface="Wingdings" pitchFamily="2" charset="2"/>
              <a:buChar char="n"/>
            </a:pPr>
            <a:r>
              <a:rPr lang="zh-CN" altLang="en-US" sz="1600">
                <a:solidFill>
                  <a:schemeClr val="tx1"/>
                </a:solidFill>
                <a:ea typeface="黑体" pitchFamily="49" charset="-122"/>
                <a:cs typeface="Arial" pitchFamily="34" charset="0"/>
              </a:rPr>
              <a:t>集团整体上市，有利于保持整体的较高透明度，而且可以根据各子公司发展需求分配集团资本金，平衡各业务发展，降低风险</a:t>
            </a:r>
          </a:p>
        </p:txBody>
      </p:sp>
      <p:pic>
        <p:nvPicPr>
          <p:cNvPr id="11278" name="Picture 14"/>
          <p:cNvPicPr>
            <a:picLocks noChangeAspect="1" noChangeArrowheads="1"/>
          </p:cNvPicPr>
          <p:nvPr/>
        </p:nvPicPr>
        <p:blipFill>
          <a:blip r:embed="rId2" cstate="print"/>
          <a:srcRect l="22553" t="15539" r="22869" b="22852"/>
          <a:stretch>
            <a:fillRect/>
          </a:stretch>
        </p:blipFill>
        <p:spPr bwMode="auto">
          <a:xfrm>
            <a:off x="177800" y="1841500"/>
            <a:ext cx="5723140" cy="3632200"/>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43"/>
          <p:cNvPicPr>
            <a:picLocks noChangeAspect="1" noChangeArrowheads="1"/>
          </p:cNvPicPr>
          <p:nvPr/>
        </p:nvPicPr>
        <p:blipFill>
          <a:blip r:embed="rId2" cstate="print"/>
          <a:srcRect/>
          <a:stretch>
            <a:fillRect/>
          </a:stretch>
        </p:blipFill>
        <p:spPr bwMode="auto">
          <a:xfrm>
            <a:off x="0" y="266700"/>
            <a:ext cx="9144000" cy="6591300"/>
          </a:xfrm>
          <a:prstGeom prst="rect">
            <a:avLst/>
          </a:prstGeom>
          <a:noFill/>
          <a:ln w="9525">
            <a:noFill/>
            <a:miter lim="800000"/>
            <a:headEnd/>
            <a:tailEnd/>
          </a:ln>
        </p:spPr>
      </p:pic>
      <p:sp>
        <p:nvSpPr>
          <p:cNvPr id="12291" name="Freeform 3"/>
          <p:cNvSpPr>
            <a:spLocks noChangeAspect="1"/>
          </p:cNvSpPr>
          <p:nvPr/>
        </p:nvSpPr>
        <p:spPr bwMode="blackWhite">
          <a:xfrm>
            <a:off x="38100" y="1765300"/>
            <a:ext cx="2476500" cy="1846263"/>
          </a:xfrm>
          <a:custGeom>
            <a:avLst/>
            <a:gdLst>
              <a:gd name="T0" fmla="*/ 2147483647 w 1303"/>
              <a:gd name="T1" fmla="*/ 2147483647 h 994"/>
              <a:gd name="T2" fmla="*/ 2147483647 w 1303"/>
              <a:gd name="T3" fmla="*/ 2147483647 h 994"/>
              <a:gd name="T4" fmla="*/ 2147483647 w 1303"/>
              <a:gd name="T5" fmla="*/ 2147483647 h 994"/>
              <a:gd name="T6" fmla="*/ 2147483647 w 1303"/>
              <a:gd name="T7" fmla="*/ 2147483647 h 994"/>
              <a:gd name="T8" fmla="*/ 2147483647 w 1303"/>
              <a:gd name="T9" fmla="*/ 2147483647 h 994"/>
              <a:gd name="T10" fmla="*/ 2147483647 w 1303"/>
              <a:gd name="T11" fmla="*/ 2147483647 h 994"/>
              <a:gd name="T12" fmla="*/ 2147483647 w 1303"/>
              <a:gd name="T13" fmla="*/ 2147483647 h 994"/>
              <a:gd name="T14" fmla="*/ 2147483647 w 1303"/>
              <a:gd name="T15" fmla="*/ 2147483647 h 994"/>
              <a:gd name="T16" fmla="*/ 2147483647 w 1303"/>
              <a:gd name="T17" fmla="*/ 2147483647 h 994"/>
              <a:gd name="T18" fmla="*/ 2147483647 w 1303"/>
              <a:gd name="T19" fmla="*/ 2147483647 h 994"/>
              <a:gd name="T20" fmla="*/ 2147483647 w 1303"/>
              <a:gd name="T21" fmla="*/ 2147483647 h 994"/>
              <a:gd name="T22" fmla="*/ 2147483647 w 1303"/>
              <a:gd name="T23" fmla="*/ 2147483647 h 994"/>
              <a:gd name="T24" fmla="*/ 2147483647 w 1303"/>
              <a:gd name="T25" fmla="*/ 2147483647 h 994"/>
              <a:gd name="T26" fmla="*/ 2147483647 w 1303"/>
              <a:gd name="T27" fmla="*/ 2147483647 h 994"/>
              <a:gd name="T28" fmla="*/ 2147483647 w 1303"/>
              <a:gd name="T29" fmla="*/ 2147483647 h 994"/>
              <a:gd name="T30" fmla="*/ 2147483647 w 1303"/>
              <a:gd name="T31" fmla="*/ 2147483647 h 994"/>
              <a:gd name="T32" fmla="*/ 2147483647 w 1303"/>
              <a:gd name="T33" fmla="*/ 2147483647 h 994"/>
              <a:gd name="T34" fmla="*/ 2147483647 w 1303"/>
              <a:gd name="T35" fmla="*/ 2147483647 h 994"/>
              <a:gd name="T36" fmla="*/ 2147483647 w 1303"/>
              <a:gd name="T37" fmla="*/ 2147483647 h 994"/>
              <a:gd name="T38" fmla="*/ 2147483647 w 1303"/>
              <a:gd name="T39" fmla="*/ 2147483647 h 994"/>
              <a:gd name="T40" fmla="*/ 2147483647 w 1303"/>
              <a:gd name="T41" fmla="*/ 2147483647 h 994"/>
              <a:gd name="T42" fmla="*/ 2147483647 w 1303"/>
              <a:gd name="T43" fmla="*/ 2147483647 h 994"/>
              <a:gd name="T44" fmla="*/ 2147483647 w 1303"/>
              <a:gd name="T45" fmla="*/ 2147483647 h 994"/>
              <a:gd name="T46" fmla="*/ 2147483647 w 1303"/>
              <a:gd name="T47" fmla="*/ 2147483647 h 994"/>
              <a:gd name="T48" fmla="*/ 2147483647 w 1303"/>
              <a:gd name="T49" fmla="*/ 2147483647 h 994"/>
              <a:gd name="T50" fmla="*/ 2147483647 w 1303"/>
              <a:gd name="T51" fmla="*/ 2147483647 h 994"/>
              <a:gd name="T52" fmla="*/ 2147483647 w 1303"/>
              <a:gd name="T53" fmla="*/ 2147483647 h 994"/>
              <a:gd name="T54" fmla="*/ 2147483647 w 1303"/>
              <a:gd name="T55" fmla="*/ 2147483647 h 994"/>
              <a:gd name="T56" fmla="*/ 2147483647 w 1303"/>
              <a:gd name="T57" fmla="*/ 2147483647 h 994"/>
              <a:gd name="T58" fmla="*/ 2147483647 w 1303"/>
              <a:gd name="T59" fmla="*/ 2147483647 h 994"/>
              <a:gd name="T60" fmla="*/ 2147483647 w 1303"/>
              <a:gd name="T61" fmla="*/ 2147483647 h 994"/>
              <a:gd name="T62" fmla="*/ 2147483647 w 1303"/>
              <a:gd name="T63" fmla="*/ 2147483647 h 994"/>
              <a:gd name="T64" fmla="*/ 2147483647 w 1303"/>
              <a:gd name="T65" fmla="*/ 2147483647 h 994"/>
              <a:gd name="T66" fmla="*/ 2147483647 w 1303"/>
              <a:gd name="T67" fmla="*/ 2147483647 h 994"/>
              <a:gd name="T68" fmla="*/ 2147483647 w 1303"/>
              <a:gd name="T69" fmla="*/ 2147483647 h 994"/>
              <a:gd name="T70" fmla="*/ 2147483647 w 1303"/>
              <a:gd name="T71" fmla="*/ 2147483647 h 994"/>
              <a:gd name="T72" fmla="*/ 2147483647 w 1303"/>
              <a:gd name="T73" fmla="*/ 2147483647 h 994"/>
              <a:gd name="T74" fmla="*/ 2147483647 w 1303"/>
              <a:gd name="T75" fmla="*/ 2147483647 h 994"/>
              <a:gd name="T76" fmla="*/ 2147483647 w 1303"/>
              <a:gd name="T77" fmla="*/ 2147483647 h 994"/>
              <a:gd name="T78" fmla="*/ 2147483647 w 1303"/>
              <a:gd name="T79" fmla="*/ 2147483647 h 994"/>
              <a:gd name="T80" fmla="*/ 2147483647 w 1303"/>
              <a:gd name="T81" fmla="*/ 2147483647 h 994"/>
              <a:gd name="T82" fmla="*/ 2147483647 w 1303"/>
              <a:gd name="T83" fmla="*/ 2147483647 h 994"/>
              <a:gd name="T84" fmla="*/ 2147483647 w 1303"/>
              <a:gd name="T85" fmla="*/ 2147483647 h 994"/>
              <a:gd name="T86" fmla="*/ 2147483647 w 1303"/>
              <a:gd name="T87" fmla="*/ 2147483647 h 9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03"/>
              <a:gd name="T133" fmla="*/ 0 h 994"/>
              <a:gd name="T134" fmla="*/ 1303 w 1303"/>
              <a:gd name="T135" fmla="*/ 994 h 99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03" h="994">
                <a:moveTo>
                  <a:pt x="1148" y="645"/>
                </a:moveTo>
                <a:lnTo>
                  <a:pt x="1164" y="637"/>
                </a:lnTo>
                <a:lnTo>
                  <a:pt x="1205" y="605"/>
                </a:lnTo>
                <a:lnTo>
                  <a:pt x="1267" y="579"/>
                </a:lnTo>
                <a:lnTo>
                  <a:pt x="1292" y="567"/>
                </a:lnTo>
                <a:lnTo>
                  <a:pt x="1292" y="544"/>
                </a:lnTo>
                <a:lnTo>
                  <a:pt x="1303" y="531"/>
                </a:lnTo>
                <a:lnTo>
                  <a:pt x="1284" y="496"/>
                </a:lnTo>
                <a:lnTo>
                  <a:pt x="1268" y="454"/>
                </a:lnTo>
                <a:lnTo>
                  <a:pt x="1253" y="422"/>
                </a:lnTo>
                <a:lnTo>
                  <a:pt x="1251" y="409"/>
                </a:lnTo>
                <a:lnTo>
                  <a:pt x="1227" y="401"/>
                </a:lnTo>
                <a:lnTo>
                  <a:pt x="1154" y="352"/>
                </a:lnTo>
                <a:lnTo>
                  <a:pt x="1084" y="342"/>
                </a:lnTo>
                <a:lnTo>
                  <a:pt x="1018" y="315"/>
                </a:lnTo>
                <a:lnTo>
                  <a:pt x="1012" y="288"/>
                </a:lnTo>
                <a:lnTo>
                  <a:pt x="1032" y="256"/>
                </a:lnTo>
                <a:lnTo>
                  <a:pt x="1029" y="245"/>
                </a:lnTo>
                <a:lnTo>
                  <a:pt x="1040" y="215"/>
                </a:lnTo>
                <a:lnTo>
                  <a:pt x="1020" y="161"/>
                </a:lnTo>
                <a:lnTo>
                  <a:pt x="999" y="120"/>
                </a:lnTo>
                <a:lnTo>
                  <a:pt x="991" y="120"/>
                </a:lnTo>
                <a:lnTo>
                  <a:pt x="977" y="107"/>
                </a:lnTo>
                <a:lnTo>
                  <a:pt x="941" y="103"/>
                </a:lnTo>
                <a:lnTo>
                  <a:pt x="935" y="83"/>
                </a:lnTo>
                <a:lnTo>
                  <a:pt x="907" y="58"/>
                </a:lnTo>
                <a:lnTo>
                  <a:pt x="907" y="48"/>
                </a:lnTo>
                <a:lnTo>
                  <a:pt x="893" y="34"/>
                </a:lnTo>
                <a:lnTo>
                  <a:pt x="903" y="9"/>
                </a:lnTo>
                <a:lnTo>
                  <a:pt x="889" y="9"/>
                </a:lnTo>
                <a:lnTo>
                  <a:pt x="858" y="0"/>
                </a:lnTo>
                <a:lnTo>
                  <a:pt x="846" y="9"/>
                </a:lnTo>
                <a:lnTo>
                  <a:pt x="840" y="28"/>
                </a:lnTo>
                <a:lnTo>
                  <a:pt x="823" y="48"/>
                </a:lnTo>
                <a:lnTo>
                  <a:pt x="798" y="51"/>
                </a:lnTo>
                <a:lnTo>
                  <a:pt x="778" y="62"/>
                </a:lnTo>
                <a:lnTo>
                  <a:pt x="767" y="140"/>
                </a:lnTo>
                <a:lnTo>
                  <a:pt x="721" y="154"/>
                </a:lnTo>
                <a:lnTo>
                  <a:pt x="711" y="140"/>
                </a:lnTo>
                <a:lnTo>
                  <a:pt x="688" y="140"/>
                </a:lnTo>
                <a:lnTo>
                  <a:pt x="640" y="117"/>
                </a:lnTo>
                <a:lnTo>
                  <a:pt x="632" y="124"/>
                </a:lnTo>
                <a:lnTo>
                  <a:pt x="578" y="232"/>
                </a:lnTo>
                <a:lnTo>
                  <a:pt x="592" y="243"/>
                </a:lnTo>
                <a:lnTo>
                  <a:pt x="581" y="256"/>
                </a:lnTo>
                <a:lnTo>
                  <a:pt x="575" y="256"/>
                </a:lnTo>
                <a:lnTo>
                  <a:pt x="549" y="250"/>
                </a:lnTo>
                <a:lnTo>
                  <a:pt x="538" y="234"/>
                </a:lnTo>
                <a:lnTo>
                  <a:pt x="465" y="241"/>
                </a:lnTo>
                <a:lnTo>
                  <a:pt x="438" y="250"/>
                </a:lnTo>
                <a:lnTo>
                  <a:pt x="439" y="256"/>
                </a:lnTo>
                <a:lnTo>
                  <a:pt x="465" y="267"/>
                </a:lnTo>
                <a:lnTo>
                  <a:pt x="461" y="284"/>
                </a:lnTo>
                <a:lnTo>
                  <a:pt x="460" y="378"/>
                </a:lnTo>
                <a:lnTo>
                  <a:pt x="460" y="387"/>
                </a:lnTo>
                <a:lnTo>
                  <a:pt x="451" y="387"/>
                </a:lnTo>
                <a:lnTo>
                  <a:pt x="424" y="409"/>
                </a:lnTo>
                <a:lnTo>
                  <a:pt x="416" y="446"/>
                </a:lnTo>
                <a:lnTo>
                  <a:pt x="409" y="459"/>
                </a:lnTo>
                <a:lnTo>
                  <a:pt x="312" y="481"/>
                </a:lnTo>
                <a:lnTo>
                  <a:pt x="278" y="504"/>
                </a:lnTo>
                <a:lnTo>
                  <a:pt x="212" y="492"/>
                </a:lnTo>
                <a:lnTo>
                  <a:pt x="180" y="526"/>
                </a:lnTo>
                <a:lnTo>
                  <a:pt x="152" y="528"/>
                </a:lnTo>
                <a:lnTo>
                  <a:pt x="140" y="522"/>
                </a:lnTo>
                <a:lnTo>
                  <a:pt x="139" y="505"/>
                </a:lnTo>
                <a:lnTo>
                  <a:pt x="133" y="503"/>
                </a:lnTo>
                <a:lnTo>
                  <a:pt x="119" y="509"/>
                </a:lnTo>
                <a:lnTo>
                  <a:pt x="102" y="503"/>
                </a:lnTo>
                <a:lnTo>
                  <a:pt x="80" y="511"/>
                </a:lnTo>
                <a:lnTo>
                  <a:pt x="55" y="515"/>
                </a:lnTo>
                <a:lnTo>
                  <a:pt x="29" y="528"/>
                </a:lnTo>
                <a:lnTo>
                  <a:pt x="29" y="544"/>
                </a:lnTo>
                <a:lnTo>
                  <a:pt x="22" y="550"/>
                </a:lnTo>
                <a:lnTo>
                  <a:pt x="4" y="566"/>
                </a:lnTo>
                <a:lnTo>
                  <a:pt x="10" y="584"/>
                </a:lnTo>
                <a:lnTo>
                  <a:pt x="0" y="605"/>
                </a:lnTo>
                <a:lnTo>
                  <a:pt x="6" y="625"/>
                </a:lnTo>
                <a:lnTo>
                  <a:pt x="25" y="619"/>
                </a:lnTo>
                <a:lnTo>
                  <a:pt x="52" y="646"/>
                </a:lnTo>
                <a:lnTo>
                  <a:pt x="48" y="679"/>
                </a:lnTo>
                <a:lnTo>
                  <a:pt x="52" y="719"/>
                </a:lnTo>
                <a:lnTo>
                  <a:pt x="39" y="731"/>
                </a:lnTo>
                <a:lnTo>
                  <a:pt x="28" y="725"/>
                </a:lnTo>
                <a:lnTo>
                  <a:pt x="8" y="732"/>
                </a:lnTo>
                <a:lnTo>
                  <a:pt x="8" y="739"/>
                </a:lnTo>
                <a:lnTo>
                  <a:pt x="49" y="763"/>
                </a:lnTo>
                <a:lnTo>
                  <a:pt x="56" y="775"/>
                </a:lnTo>
                <a:lnTo>
                  <a:pt x="76" y="788"/>
                </a:lnTo>
                <a:lnTo>
                  <a:pt x="80" y="802"/>
                </a:lnTo>
                <a:lnTo>
                  <a:pt x="72" y="829"/>
                </a:lnTo>
                <a:lnTo>
                  <a:pt x="83" y="856"/>
                </a:lnTo>
                <a:lnTo>
                  <a:pt x="98" y="857"/>
                </a:lnTo>
                <a:lnTo>
                  <a:pt x="153" y="897"/>
                </a:lnTo>
                <a:lnTo>
                  <a:pt x="180" y="904"/>
                </a:lnTo>
                <a:lnTo>
                  <a:pt x="191" y="958"/>
                </a:lnTo>
                <a:lnTo>
                  <a:pt x="215" y="982"/>
                </a:lnTo>
                <a:lnTo>
                  <a:pt x="263" y="994"/>
                </a:lnTo>
                <a:lnTo>
                  <a:pt x="303" y="966"/>
                </a:lnTo>
                <a:lnTo>
                  <a:pt x="318" y="937"/>
                </a:lnTo>
                <a:lnTo>
                  <a:pt x="357" y="947"/>
                </a:lnTo>
                <a:lnTo>
                  <a:pt x="376" y="960"/>
                </a:lnTo>
                <a:lnTo>
                  <a:pt x="396" y="969"/>
                </a:lnTo>
                <a:lnTo>
                  <a:pt x="432" y="943"/>
                </a:lnTo>
                <a:lnTo>
                  <a:pt x="488" y="952"/>
                </a:lnTo>
                <a:lnTo>
                  <a:pt x="510" y="970"/>
                </a:lnTo>
                <a:lnTo>
                  <a:pt x="545" y="980"/>
                </a:lnTo>
                <a:lnTo>
                  <a:pt x="587" y="967"/>
                </a:lnTo>
                <a:lnTo>
                  <a:pt x="629" y="972"/>
                </a:lnTo>
                <a:lnTo>
                  <a:pt x="681" y="943"/>
                </a:lnTo>
                <a:lnTo>
                  <a:pt x="714" y="943"/>
                </a:lnTo>
                <a:lnTo>
                  <a:pt x="744" y="936"/>
                </a:lnTo>
                <a:lnTo>
                  <a:pt x="781" y="936"/>
                </a:lnTo>
                <a:lnTo>
                  <a:pt x="841" y="962"/>
                </a:lnTo>
                <a:lnTo>
                  <a:pt x="876" y="962"/>
                </a:lnTo>
                <a:lnTo>
                  <a:pt x="889" y="970"/>
                </a:lnTo>
                <a:lnTo>
                  <a:pt x="916" y="980"/>
                </a:lnTo>
                <a:lnTo>
                  <a:pt x="961" y="963"/>
                </a:lnTo>
                <a:lnTo>
                  <a:pt x="954" y="956"/>
                </a:lnTo>
                <a:lnTo>
                  <a:pt x="943" y="956"/>
                </a:lnTo>
                <a:lnTo>
                  <a:pt x="938" y="943"/>
                </a:lnTo>
                <a:lnTo>
                  <a:pt x="941" y="932"/>
                </a:lnTo>
                <a:lnTo>
                  <a:pt x="963" y="922"/>
                </a:lnTo>
                <a:lnTo>
                  <a:pt x="978" y="897"/>
                </a:lnTo>
                <a:lnTo>
                  <a:pt x="933" y="859"/>
                </a:lnTo>
                <a:lnTo>
                  <a:pt x="929" y="819"/>
                </a:lnTo>
                <a:lnTo>
                  <a:pt x="951" y="802"/>
                </a:lnTo>
                <a:lnTo>
                  <a:pt x="1105" y="772"/>
                </a:lnTo>
                <a:lnTo>
                  <a:pt x="1116" y="764"/>
                </a:lnTo>
                <a:lnTo>
                  <a:pt x="1139" y="767"/>
                </a:lnTo>
                <a:lnTo>
                  <a:pt x="1130" y="671"/>
                </a:lnTo>
                <a:lnTo>
                  <a:pt x="1136" y="651"/>
                </a:lnTo>
                <a:lnTo>
                  <a:pt x="1148" y="645"/>
                </a:lnTo>
                <a:close/>
              </a:path>
            </a:pathLst>
          </a:custGeom>
          <a:solidFill>
            <a:srgbClr val="EAEAEA"/>
          </a:solidFill>
          <a:ln w="12700">
            <a:solidFill>
              <a:schemeClr val="bg2"/>
            </a:solidFill>
            <a:round/>
            <a:headEnd/>
            <a:tailEnd/>
          </a:ln>
        </p:spPr>
        <p:txBody>
          <a:bodyPr/>
          <a:lstStyle/>
          <a:p>
            <a:endParaRPr lang="zh-CN" altLang="en-US"/>
          </a:p>
        </p:txBody>
      </p:sp>
      <p:sp>
        <p:nvSpPr>
          <p:cNvPr id="12292" name="Freeform 4"/>
          <p:cNvSpPr>
            <a:spLocks noChangeAspect="1"/>
          </p:cNvSpPr>
          <p:nvPr/>
        </p:nvSpPr>
        <p:spPr bwMode="blackWhite">
          <a:xfrm>
            <a:off x="5470525" y="4897438"/>
            <a:ext cx="192088" cy="473075"/>
          </a:xfrm>
          <a:custGeom>
            <a:avLst/>
            <a:gdLst>
              <a:gd name="T0" fmla="*/ 2147483647 w 169"/>
              <a:gd name="T1" fmla="*/ 2147483647 h 436"/>
              <a:gd name="T2" fmla="*/ 2147483647 w 169"/>
              <a:gd name="T3" fmla="*/ 2147483647 h 436"/>
              <a:gd name="T4" fmla="*/ 2147483647 w 169"/>
              <a:gd name="T5" fmla="*/ 2147483647 h 436"/>
              <a:gd name="T6" fmla="*/ 2147483647 w 169"/>
              <a:gd name="T7" fmla="*/ 2147483647 h 436"/>
              <a:gd name="T8" fmla="*/ 2147483647 w 169"/>
              <a:gd name="T9" fmla="*/ 2147483647 h 436"/>
              <a:gd name="T10" fmla="*/ 2147483647 w 169"/>
              <a:gd name="T11" fmla="*/ 2147483647 h 436"/>
              <a:gd name="T12" fmla="*/ 2147483647 w 169"/>
              <a:gd name="T13" fmla="*/ 2147483647 h 436"/>
              <a:gd name="T14" fmla="*/ 0 w 169"/>
              <a:gd name="T15" fmla="*/ 2147483647 h 436"/>
              <a:gd name="T16" fmla="*/ 2147483647 w 169"/>
              <a:gd name="T17" fmla="*/ 2147483647 h 436"/>
              <a:gd name="T18" fmla="*/ 2147483647 w 169"/>
              <a:gd name="T19" fmla="*/ 2147483647 h 436"/>
              <a:gd name="T20" fmla="*/ 2147483647 w 169"/>
              <a:gd name="T21" fmla="*/ 0 h 436"/>
              <a:gd name="T22" fmla="*/ 2147483647 w 169"/>
              <a:gd name="T23" fmla="*/ 2147483647 h 436"/>
              <a:gd name="T24" fmla="*/ 2147483647 w 169"/>
              <a:gd name="T25" fmla="*/ 2147483647 h 4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9"/>
              <a:gd name="T40" fmla="*/ 0 h 436"/>
              <a:gd name="T41" fmla="*/ 169 w 169"/>
              <a:gd name="T42" fmla="*/ 436 h 4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9" h="436">
                <a:moveTo>
                  <a:pt x="169" y="117"/>
                </a:moveTo>
                <a:lnTo>
                  <a:pt x="134" y="311"/>
                </a:lnTo>
                <a:lnTo>
                  <a:pt x="117" y="371"/>
                </a:lnTo>
                <a:lnTo>
                  <a:pt x="117" y="421"/>
                </a:lnTo>
                <a:lnTo>
                  <a:pt x="106" y="436"/>
                </a:lnTo>
                <a:lnTo>
                  <a:pt x="71" y="384"/>
                </a:lnTo>
                <a:lnTo>
                  <a:pt x="33" y="355"/>
                </a:lnTo>
                <a:lnTo>
                  <a:pt x="0" y="271"/>
                </a:lnTo>
                <a:lnTo>
                  <a:pt x="6" y="194"/>
                </a:lnTo>
                <a:lnTo>
                  <a:pt x="56" y="53"/>
                </a:lnTo>
                <a:lnTo>
                  <a:pt x="119" y="0"/>
                </a:lnTo>
                <a:lnTo>
                  <a:pt x="159" y="19"/>
                </a:lnTo>
                <a:lnTo>
                  <a:pt x="169" y="117"/>
                </a:lnTo>
                <a:close/>
              </a:path>
            </a:pathLst>
          </a:custGeom>
          <a:solidFill>
            <a:srgbClr val="EAEAEA"/>
          </a:solidFill>
          <a:ln w="12700">
            <a:solidFill>
              <a:schemeClr val="bg2"/>
            </a:solidFill>
            <a:round/>
            <a:headEnd/>
            <a:tailEnd/>
          </a:ln>
        </p:spPr>
        <p:txBody>
          <a:bodyPr/>
          <a:lstStyle/>
          <a:p>
            <a:endParaRPr lang="zh-CN" altLang="en-US"/>
          </a:p>
        </p:txBody>
      </p:sp>
      <p:sp>
        <p:nvSpPr>
          <p:cNvPr id="12293" name="Freeform 5"/>
          <p:cNvSpPr>
            <a:spLocks noChangeAspect="1"/>
          </p:cNvSpPr>
          <p:nvPr/>
        </p:nvSpPr>
        <p:spPr bwMode="blackWhite">
          <a:xfrm>
            <a:off x="579438" y="3494088"/>
            <a:ext cx="77787" cy="92075"/>
          </a:xfrm>
          <a:custGeom>
            <a:avLst/>
            <a:gdLst>
              <a:gd name="T0" fmla="*/ 0 w 69"/>
              <a:gd name="T1" fmla="*/ 2147483647 h 85"/>
              <a:gd name="T2" fmla="*/ 2147483647 w 69"/>
              <a:gd name="T3" fmla="*/ 2147483647 h 85"/>
              <a:gd name="T4" fmla="*/ 2147483647 w 69"/>
              <a:gd name="T5" fmla="*/ 0 h 85"/>
              <a:gd name="T6" fmla="*/ 0 w 69"/>
              <a:gd name="T7" fmla="*/ 2147483647 h 85"/>
              <a:gd name="T8" fmla="*/ 0 60000 65536"/>
              <a:gd name="T9" fmla="*/ 0 60000 65536"/>
              <a:gd name="T10" fmla="*/ 0 60000 65536"/>
              <a:gd name="T11" fmla="*/ 0 60000 65536"/>
              <a:gd name="T12" fmla="*/ 0 w 69"/>
              <a:gd name="T13" fmla="*/ 0 h 85"/>
              <a:gd name="T14" fmla="*/ 69 w 69"/>
              <a:gd name="T15" fmla="*/ 85 h 85"/>
            </a:gdLst>
            <a:ahLst/>
            <a:cxnLst>
              <a:cxn ang="T8">
                <a:pos x="T0" y="T1"/>
              </a:cxn>
              <a:cxn ang="T9">
                <a:pos x="T2" y="T3"/>
              </a:cxn>
              <a:cxn ang="T10">
                <a:pos x="T4" y="T5"/>
              </a:cxn>
              <a:cxn ang="T11">
                <a:pos x="T6" y="T7"/>
              </a:cxn>
            </a:cxnLst>
            <a:rect l="T12" t="T13" r="T14" b="T15"/>
            <a:pathLst>
              <a:path w="69" h="85">
                <a:moveTo>
                  <a:pt x="0" y="85"/>
                </a:moveTo>
                <a:lnTo>
                  <a:pt x="19" y="31"/>
                </a:lnTo>
                <a:lnTo>
                  <a:pt x="69" y="0"/>
                </a:lnTo>
                <a:lnTo>
                  <a:pt x="0" y="85"/>
                </a:lnTo>
                <a:close/>
              </a:path>
            </a:pathLst>
          </a:custGeom>
          <a:solidFill>
            <a:srgbClr val="006699"/>
          </a:solidFill>
          <a:ln w="9525">
            <a:solidFill>
              <a:schemeClr val="hlink"/>
            </a:solidFill>
            <a:round/>
            <a:headEnd/>
            <a:tailEnd/>
          </a:ln>
        </p:spPr>
        <p:txBody>
          <a:bodyPr/>
          <a:lstStyle/>
          <a:p>
            <a:endParaRPr lang="zh-CN" altLang="en-US"/>
          </a:p>
        </p:txBody>
      </p:sp>
      <p:sp>
        <p:nvSpPr>
          <p:cNvPr id="12294" name="Freeform 6"/>
          <p:cNvSpPr>
            <a:spLocks noChangeAspect="1"/>
          </p:cNvSpPr>
          <p:nvPr/>
        </p:nvSpPr>
        <p:spPr bwMode="blackWhite">
          <a:xfrm>
            <a:off x="579438" y="3494088"/>
            <a:ext cx="77787" cy="92075"/>
          </a:xfrm>
          <a:custGeom>
            <a:avLst/>
            <a:gdLst>
              <a:gd name="T0" fmla="*/ 0 w 69"/>
              <a:gd name="T1" fmla="*/ 2147483647 h 85"/>
              <a:gd name="T2" fmla="*/ 2147483647 w 69"/>
              <a:gd name="T3" fmla="*/ 2147483647 h 85"/>
              <a:gd name="T4" fmla="*/ 2147483647 w 69"/>
              <a:gd name="T5" fmla="*/ 0 h 85"/>
              <a:gd name="T6" fmla="*/ 0 60000 65536"/>
              <a:gd name="T7" fmla="*/ 0 60000 65536"/>
              <a:gd name="T8" fmla="*/ 0 60000 65536"/>
              <a:gd name="T9" fmla="*/ 0 w 69"/>
              <a:gd name="T10" fmla="*/ 0 h 85"/>
              <a:gd name="T11" fmla="*/ 69 w 69"/>
              <a:gd name="T12" fmla="*/ 85 h 85"/>
            </a:gdLst>
            <a:ahLst/>
            <a:cxnLst>
              <a:cxn ang="T6">
                <a:pos x="T0" y="T1"/>
              </a:cxn>
              <a:cxn ang="T7">
                <a:pos x="T2" y="T3"/>
              </a:cxn>
              <a:cxn ang="T8">
                <a:pos x="T4" y="T5"/>
              </a:cxn>
            </a:cxnLst>
            <a:rect l="T9" t="T10" r="T11" b="T12"/>
            <a:pathLst>
              <a:path w="69" h="85">
                <a:moveTo>
                  <a:pt x="0" y="85"/>
                </a:moveTo>
                <a:lnTo>
                  <a:pt x="19" y="31"/>
                </a:lnTo>
                <a:lnTo>
                  <a:pt x="69" y="0"/>
                </a:lnTo>
              </a:path>
            </a:pathLst>
          </a:custGeom>
          <a:solidFill>
            <a:srgbClr val="006699"/>
          </a:solidFill>
          <a:ln w="9525">
            <a:solidFill>
              <a:schemeClr val="hlink"/>
            </a:solidFill>
            <a:round/>
            <a:headEnd/>
            <a:tailEnd/>
          </a:ln>
        </p:spPr>
        <p:txBody>
          <a:bodyPr/>
          <a:lstStyle/>
          <a:p>
            <a:endParaRPr lang="zh-CN" altLang="en-US"/>
          </a:p>
        </p:txBody>
      </p:sp>
      <p:sp>
        <p:nvSpPr>
          <p:cNvPr id="12295" name="Freeform 7"/>
          <p:cNvSpPr>
            <a:spLocks noChangeAspect="1"/>
          </p:cNvSpPr>
          <p:nvPr/>
        </p:nvSpPr>
        <p:spPr bwMode="blackWhite">
          <a:xfrm>
            <a:off x="4137025" y="5019675"/>
            <a:ext cx="944563" cy="758825"/>
          </a:xfrm>
          <a:custGeom>
            <a:avLst/>
            <a:gdLst>
              <a:gd name="T0" fmla="*/ 2147483647 w 847"/>
              <a:gd name="T1" fmla="*/ 2147483647 h 702"/>
              <a:gd name="T2" fmla="*/ 2147483647 w 847"/>
              <a:gd name="T3" fmla="*/ 2147483647 h 702"/>
              <a:gd name="T4" fmla="*/ 2147483647 w 847"/>
              <a:gd name="T5" fmla="*/ 2147483647 h 702"/>
              <a:gd name="T6" fmla="*/ 2147483647 w 847"/>
              <a:gd name="T7" fmla="*/ 2147483647 h 702"/>
              <a:gd name="T8" fmla="*/ 2147483647 w 847"/>
              <a:gd name="T9" fmla="*/ 2147483647 h 702"/>
              <a:gd name="T10" fmla="*/ 2147483647 w 847"/>
              <a:gd name="T11" fmla="*/ 0 h 702"/>
              <a:gd name="T12" fmla="*/ 2147483647 w 847"/>
              <a:gd name="T13" fmla="*/ 2147483647 h 702"/>
              <a:gd name="T14" fmla="*/ 2147483647 w 847"/>
              <a:gd name="T15" fmla="*/ 2147483647 h 702"/>
              <a:gd name="T16" fmla="*/ 2147483647 w 847"/>
              <a:gd name="T17" fmla="*/ 2147483647 h 702"/>
              <a:gd name="T18" fmla="*/ 2147483647 w 847"/>
              <a:gd name="T19" fmla="*/ 2147483647 h 702"/>
              <a:gd name="T20" fmla="*/ 2147483647 w 847"/>
              <a:gd name="T21" fmla="*/ 2147483647 h 702"/>
              <a:gd name="T22" fmla="*/ 2147483647 w 847"/>
              <a:gd name="T23" fmla="*/ 2147483647 h 702"/>
              <a:gd name="T24" fmla="*/ 2147483647 w 847"/>
              <a:gd name="T25" fmla="*/ 2147483647 h 702"/>
              <a:gd name="T26" fmla="*/ 2147483647 w 847"/>
              <a:gd name="T27" fmla="*/ 2147483647 h 702"/>
              <a:gd name="T28" fmla="*/ 2147483647 w 847"/>
              <a:gd name="T29" fmla="*/ 2147483647 h 702"/>
              <a:gd name="T30" fmla="*/ 2147483647 w 847"/>
              <a:gd name="T31" fmla="*/ 2147483647 h 702"/>
              <a:gd name="T32" fmla="*/ 2147483647 w 847"/>
              <a:gd name="T33" fmla="*/ 2147483647 h 702"/>
              <a:gd name="T34" fmla="*/ 2147483647 w 847"/>
              <a:gd name="T35" fmla="*/ 2147483647 h 702"/>
              <a:gd name="T36" fmla="*/ 2147483647 w 847"/>
              <a:gd name="T37" fmla="*/ 2147483647 h 702"/>
              <a:gd name="T38" fmla="*/ 2147483647 w 847"/>
              <a:gd name="T39" fmla="*/ 2147483647 h 702"/>
              <a:gd name="T40" fmla="*/ 2147483647 w 847"/>
              <a:gd name="T41" fmla="*/ 2147483647 h 702"/>
              <a:gd name="T42" fmla="*/ 2147483647 w 847"/>
              <a:gd name="T43" fmla="*/ 2147483647 h 702"/>
              <a:gd name="T44" fmla="*/ 2147483647 w 847"/>
              <a:gd name="T45" fmla="*/ 2147483647 h 702"/>
              <a:gd name="T46" fmla="*/ 2147483647 w 847"/>
              <a:gd name="T47" fmla="*/ 2147483647 h 702"/>
              <a:gd name="T48" fmla="*/ 2147483647 w 847"/>
              <a:gd name="T49" fmla="*/ 2147483647 h 702"/>
              <a:gd name="T50" fmla="*/ 2147483647 w 847"/>
              <a:gd name="T51" fmla="*/ 2147483647 h 702"/>
              <a:gd name="T52" fmla="*/ 2147483647 w 847"/>
              <a:gd name="T53" fmla="*/ 2147483647 h 702"/>
              <a:gd name="T54" fmla="*/ 2147483647 w 847"/>
              <a:gd name="T55" fmla="*/ 2147483647 h 702"/>
              <a:gd name="T56" fmla="*/ 0 w 847"/>
              <a:gd name="T57" fmla="*/ 2147483647 h 702"/>
              <a:gd name="T58" fmla="*/ 2147483647 w 847"/>
              <a:gd name="T59" fmla="*/ 2147483647 h 702"/>
              <a:gd name="T60" fmla="*/ 2147483647 w 847"/>
              <a:gd name="T61" fmla="*/ 2147483647 h 702"/>
              <a:gd name="T62" fmla="*/ 2147483647 w 847"/>
              <a:gd name="T63" fmla="*/ 2147483647 h 702"/>
              <a:gd name="T64" fmla="*/ 2147483647 w 847"/>
              <a:gd name="T65" fmla="*/ 2147483647 h 702"/>
              <a:gd name="T66" fmla="*/ 2147483647 w 847"/>
              <a:gd name="T67" fmla="*/ 2147483647 h 702"/>
              <a:gd name="T68" fmla="*/ 2147483647 w 847"/>
              <a:gd name="T69" fmla="*/ 2147483647 h 70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47"/>
              <a:gd name="T106" fmla="*/ 0 h 702"/>
              <a:gd name="T107" fmla="*/ 847 w 847"/>
              <a:gd name="T108" fmla="*/ 702 h 70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47" h="702">
                <a:moveTo>
                  <a:pt x="225" y="119"/>
                </a:moveTo>
                <a:lnTo>
                  <a:pt x="250" y="102"/>
                </a:lnTo>
                <a:lnTo>
                  <a:pt x="250" y="69"/>
                </a:lnTo>
                <a:lnTo>
                  <a:pt x="262" y="58"/>
                </a:lnTo>
                <a:lnTo>
                  <a:pt x="289" y="60"/>
                </a:lnTo>
                <a:lnTo>
                  <a:pt x="339" y="83"/>
                </a:lnTo>
                <a:lnTo>
                  <a:pt x="346" y="65"/>
                </a:lnTo>
                <a:lnTo>
                  <a:pt x="335" y="44"/>
                </a:lnTo>
                <a:lnTo>
                  <a:pt x="339" y="31"/>
                </a:lnTo>
                <a:lnTo>
                  <a:pt x="370" y="4"/>
                </a:lnTo>
                <a:lnTo>
                  <a:pt x="423" y="19"/>
                </a:lnTo>
                <a:lnTo>
                  <a:pt x="456" y="0"/>
                </a:lnTo>
                <a:lnTo>
                  <a:pt x="477" y="21"/>
                </a:lnTo>
                <a:lnTo>
                  <a:pt x="533" y="8"/>
                </a:lnTo>
                <a:lnTo>
                  <a:pt x="545" y="27"/>
                </a:lnTo>
                <a:lnTo>
                  <a:pt x="527" y="52"/>
                </a:lnTo>
                <a:lnTo>
                  <a:pt x="498" y="94"/>
                </a:lnTo>
                <a:lnTo>
                  <a:pt x="498" y="106"/>
                </a:lnTo>
                <a:lnTo>
                  <a:pt x="516" y="115"/>
                </a:lnTo>
                <a:lnTo>
                  <a:pt x="629" y="71"/>
                </a:lnTo>
                <a:lnTo>
                  <a:pt x="670" y="94"/>
                </a:lnTo>
                <a:lnTo>
                  <a:pt x="681" y="83"/>
                </a:lnTo>
                <a:lnTo>
                  <a:pt x="670" y="58"/>
                </a:lnTo>
                <a:lnTo>
                  <a:pt x="672" y="38"/>
                </a:lnTo>
                <a:lnTo>
                  <a:pt x="747" y="58"/>
                </a:lnTo>
                <a:lnTo>
                  <a:pt x="760" y="69"/>
                </a:lnTo>
                <a:lnTo>
                  <a:pt x="781" y="65"/>
                </a:lnTo>
                <a:lnTo>
                  <a:pt x="812" y="106"/>
                </a:lnTo>
                <a:lnTo>
                  <a:pt x="847" y="181"/>
                </a:lnTo>
                <a:lnTo>
                  <a:pt x="824" y="198"/>
                </a:lnTo>
                <a:lnTo>
                  <a:pt x="804" y="235"/>
                </a:lnTo>
                <a:lnTo>
                  <a:pt x="787" y="240"/>
                </a:lnTo>
                <a:lnTo>
                  <a:pt x="770" y="273"/>
                </a:lnTo>
                <a:lnTo>
                  <a:pt x="712" y="304"/>
                </a:lnTo>
                <a:lnTo>
                  <a:pt x="689" y="288"/>
                </a:lnTo>
                <a:lnTo>
                  <a:pt x="675" y="313"/>
                </a:lnTo>
                <a:lnTo>
                  <a:pt x="675" y="323"/>
                </a:lnTo>
                <a:lnTo>
                  <a:pt x="627" y="323"/>
                </a:lnTo>
                <a:lnTo>
                  <a:pt x="598" y="342"/>
                </a:lnTo>
                <a:lnTo>
                  <a:pt x="577" y="331"/>
                </a:lnTo>
                <a:lnTo>
                  <a:pt x="552" y="346"/>
                </a:lnTo>
                <a:lnTo>
                  <a:pt x="489" y="375"/>
                </a:lnTo>
                <a:lnTo>
                  <a:pt x="439" y="334"/>
                </a:lnTo>
                <a:lnTo>
                  <a:pt x="435" y="365"/>
                </a:lnTo>
                <a:lnTo>
                  <a:pt x="452" y="413"/>
                </a:lnTo>
                <a:lnTo>
                  <a:pt x="406" y="431"/>
                </a:lnTo>
                <a:lnTo>
                  <a:pt x="381" y="465"/>
                </a:lnTo>
                <a:lnTo>
                  <a:pt x="333" y="479"/>
                </a:lnTo>
                <a:lnTo>
                  <a:pt x="306" y="488"/>
                </a:lnTo>
                <a:lnTo>
                  <a:pt x="254" y="488"/>
                </a:lnTo>
                <a:lnTo>
                  <a:pt x="219" y="525"/>
                </a:lnTo>
                <a:lnTo>
                  <a:pt x="129" y="557"/>
                </a:lnTo>
                <a:lnTo>
                  <a:pt x="85" y="584"/>
                </a:lnTo>
                <a:lnTo>
                  <a:pt x="60" y="607"/>
                </a:lnTo>
                <a:lnTo>
                  <a:pt x="104" y="679"/>
                </a:lnTo>
                <a:lnTo>
                  <a:pt x="75" y="702"/>
                </a:lnTo>
                <a:lnTo>
                  <a:pt x="40" y="700"/>
                </a:lnTo>
                <a:lnTo>
                  <a:pt x="0" y="629"/>
                </a:lnTo>
                <a:lnTo>
                  <a:pt x="10" y="573"/>
                </a:lnTo>
                <a:lnTo>
                  <a:pt x="10" y="552"/>
                </a:lnTo>
                <a:lnTo>
                  <a:pt x="37" y="502"/>
                </a:lnTo>
                <a:lnTo>
                  <a:pt x="75" y="494"/>
                </a:lnTo>
                <a:lnTo>
                  <a:pt x="71" y="471"/>
                </a:lnTo>
                <a:lnTo>
                  <a:pt x="110" y="454"/>
                </a:lnTo>
                <a:lnTo>
                  <a:pt x="114" y="411"/>
                </a:lnTo>
                <a:lnTo>
                  <a:pt x="181" y="359"/>
                </a:lnTo>
                <a:lnTo>
                  <a:pt x="179" y="288"/>
                </a:lnTo>
                <a:lnTo>
                  <a:pt x="229" y="225"/>
                </a:lnTo>
                <a:lnTo>
                  <a:pt x="225" y="200"/>
                </a:lnTo>
                <a:lnTo>
                  <a:pt x="244" y="177"/>
                </a:lnTo>
                <a:lnTo>
                  <a:pt x="225" y="119"/>
                </a:lnTo>
                <a:close/>
              </a:path>
            </a:pathLst>
          </a:custGeom>
          <a:solidFill>
            <a:srgbClr val="EAEAEA"/>
          </a:solidFill>
          <a:ln w="12700">
            <a:solidFill>
              <a:schemeClr val="bg2"/>
            </a:solidFill>
            <a:round/>
            <a:headEnd/>
            <a:tailEnd/>
          </a:ln>
        </p:spPr>
        <p:txBody>
          <a:bodyPr/>
          <a:lstStyle/>
          <a:p>
            <a:endParaRPr lang="zh-CN" altLang="en-US"/>
          </a:p>
        </p:txBody>
      </p:sp>
      <p:sp>
        <p:nvSpPr>
          <p:cNvPr id="12296" name="Freeform 8"/>
          <p:cNvSpPr>
            <a:spLocks noChangeAspect="1"/>
          </p:cNvSpPr>
          <p:nvPr/>
        </p:nvSpPr>
        <p:spPr bwMode="blackWhite">
          <a:xfrm>
            <a:off x="3433763" y="4941888"/>
            <a:ext cx="976312" cy="682625"/>
          </a:xfrm>
          <a:custGeom>
            <a:avLst/>
            <a:gdLst>
              <a:gd name="T0" fmla="*/ 2147483647 w 877"/>
              <a:gd name="T1" fmla="*/ 2147483647 h 632"/>
              <a:gd name="T2" fmla="*/ 2147483647 w 877"/>
              <a:gd name="T3" fmla="*/ 2147483647 h 632"/>
              <a:gd name="T4" fmla="*/ 2147483647 w 877"/>
              <a:gd name="T5" fmla="*/ 2147483647 h 632"/>
              <a:gd name="T6" fmla="*/ 2147483647 w 877"/>
              <a:gd name="T7" fmla="*/ 2147483647 h 632"/>
              <a:gd name="T8" fmla="*/ 2147483647 w 877"/>
              <a:gd name="T9" fmla="*/ 2147483647 h 632"/>
              <a:gd name="T10" fmla="*/ 2147483647 w 877"/>
              <a:gd name="T11" fmla="*/ 2147483647 h 632"/>
              <a:gd name="T12" fmla="*/ 2147483647 w 877"/>
              <a:gd name="T13" fmla="*/ 2147483647 h 632"/>
              <a:gd name="T14" fmla="*/ 2147483647 w 877"/>
              <a:gd name="T15" fmla="*/ 2147483647 h 632"/>
              <a:gd name="T16" fmla="*/ 2147483647 w 877"/>
              <a:gd name="T17" fmla="*/ 2147483647 h 632"/>
              <a:gd name="T18" fmla="*/ 2147483647 w 877"/>
              <a:gd name="T19" fmla="*/ 2147483647 h 632"/>
              <a:gd name="T20" fmla="*/ 2147483647 w 877"/>
              <a:gd name="T21" fmla="*/ 2147483647 h 632"/>
              <a:gd name="T22" fmla="*/ 2147483647 w 877"/>
              <a:gd name="T23" fmla="*/ 2147483647 h 632"/>
              <a:gd name="T24" fmla="*/ 2147483647 w 877"/>
              <a:gd name="T25" fmla="*/ 2147483647 h 632"/>
              <a:gd name="T26" fmla="*/ 2147483647 w 877"/>
              <a:gd name="T27" fmla="*/ 2147483647 h 632"/>
              <a:gd name="T28" fmla="*/ 2147483647 w 877"/>
              <a:gd name="T29" fmla="*/ 2147483647 h 632"/>
              <a:gd name="T30" fmla="*/ 2147483647 w 877"/>
              <a:gd name="T31" fmla="*/ 2147483647 h 632"/>
              <a:gd name="T32" fmla="*/ 2147483647 w 877"/>
              <a:gd name="T33" fmla="*/ 2147483647 h 632"/>
              <a:gd name="T34" fmla="*/ 2147483647 w 877"/>
              <a:gd name="T35" fmla="*/ 2147483647 h 632"/>
              <a:gd name="T36" fmla="*/ 2147483647 w 877"/>
              <a:gd name="T37" fmla="*/ 2147483647 h 632"/>
              <a:gd name="T38" fmla="*/ 2147483647 w 877"/>
              <a:gd name="T39" fmla="*/ 2147483647 h 632"/>
              <a:gd name="T40" fmla="*/ 2147483647 w 877"/>
              <a:gd name="T41" fmla="*/ 2147483647 h 632"/>
              <a:gd name="T42" fmla="*/ 2147483647 w 877"/>
              <a:gd name="T43" fmla="*/ 2147483647 h 632"/>
              <a:gd name="T44" fmla="*/ 2147483647 w 877"/>
              <a:gd name="T45" fmla="*/ 2147483647 h 632"/>
              <a:gd name="T46" fmla="*/ 2147483647 w 877"/>
              <a:gd name="T47" fmla="*/ 2147483647 h 632"/>
              <a:gd name="T48" fmla="*/ 2147483647 w 877"/>
              <a:gd name="T49" fmla="*/ 2147483647 h 632"/>
              <a:gd name="T50" fmla="*/ 2147483647 w 877"/>
              <a:gd name="T51" fmla="*/ 2147483647 h 632"/>
              <a:gd name="T52" fmla="*/ 2147483647 w 877"/>
              <a:gd name="T53" fmla="*/ 2147483647 h 632"/>
              <a:gd name="T54" fmla="*/ 2147483647 w 877"/>
              <a:gd name="T55" fmla="*/ 2147483647 h 632"/>
              <a:gd name="T56" fmla="*/ 2147483647 w 877"/>
              <a:gd name="T57" fmla="*/ 2147483647 h 632"/>
              <a:gd name="T58" fmla="*/ 2147483647 w 877"/>
              <a:gd name="T59" fmla="*/ 2147483647 h 632"/>
              <a:gd name="T60" fmla="*/ 2147483647 w 877"/>
              <a:gd name="T61" fmla="*/ 2147483647 h 632"/>
              <a:gd name="T62" fmla="*/ 2147483647 w 877"/>
              <a:gd name="T63" fmla="*/ 2147483647 h 632"/>
              <a:gd name="T64" fmla="*/ 2147483647 w 877"/>
              <a:gd name="T65" fmla="*/ 2147483647 h 632"/>
              <a:gd name="T66" fmla="*/ 2147483647 w 877"/>
              <a:gd name="T67" fmla="*/ 2147483647 h 632"/>
              <a:gd name="T68" fmla="*/ 2147483647 w 877"/>
              <a:gd name="T69" fmla="*/ 2147483647 h 632"/>
              <a:gd name="T70" fmla="*/ 0 w 877"/>
              <a:gd name="T71" fmla="*/ 2147483647 h 6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77"/>
              <a:gd name="T109" fmla="*/ 0 h 632"/>
              <a:gd name="T110" fmla="*/ 877 w 877"/>
              <a:gd name="T111" fmla="*/ 632 h 6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77" h="632">
                <a:moveTo>
                  <a:pt x="0" y="244"/>
                </a:moveTo>
                <a:lnTo>
                  <a:pt x="42" y="248"/>
                </a:lnTo>
                <a:lnTo>
                  <a:pt x="81" y="209"/>
                </a:lnTo>
                <a:lnTo>
                  <a:pt x="96" y="219"/>
                </a:lnTo>
                <a:lnTo>
                  <a:pt x="173" y="254"/>
                </a:lnTo>
                <a:lnTo>
                  <a:pt x="187" y="244"/>
                </a:lnTo>
                <a:lnTo>
                  <a:pt x="191" y="219"/>
                </a:lnTo>
                <a:lnTo>
                  <a:pt x="204" y="204"/>
                </a:lnTo>
                <a:lnTo>
                  <a:pt x="316" y="133"/>
                </a:lnTo>
                <a:lnTo>
                  <a:pt x="333" y="156"/>
                </a:lnTo>
                <a:lnTo>
                  <a:pt x="402" y="175"/>
                </a:lnTo>
                <a:lnTo>
                  <a:pt x="435" y="127"/>
                </a:lnTo>
                <a:lnTo>
                  <a:pt x="452" y="138"/>
                </a:lnTo>
                <a:lnTo>
                  <a:pt x="479" y="138"/>
                </a:lnTo>
                <a:lnTo>
                  <a:pt x="479" y="125"/>
                </a:lnTo>
                <a:lnTo>
                  <a:pt x="514" y="111"/>
                </a:lnTo>
                <a:lnTo>
                  <a:pt x="514" y="100"/>
                </a:lnTo>
                <a:lnTo>
                  <a:pt x="529" y="86"/>
                </a:lnTo>
                <a:lnTo>
                  <a:pt x="537" y="88"/>
                </a:lnTo>
                <a:lnTo>
                  <a:pt x="570" y="56"/>
                </a:lnTo>
                <a:lnTo>
                  <a:pt x="598" y="65"/>
                </a:lnTo>
                <a:lnTo>
                  <a:pt x="629" y="23"/>
                </a:lnTo>
                <a:lnTo>
                  <a:pt x="643" y="56"/>
                </a:lnTo>
                <a:lnTo>
                  <a:pt x="650" y="54"/>
                </a:lnTo>
                <a:lnTo>
                  <a:pt x="697" y="10"/>
                </a:lnTo>
                <a:lnTo>
                  <a:pt x="708" y="13"/>
                </a:lnTo>
                <a:lnTo>
                  <a:pt x="729" y="0"/>
                </a:lnTo>
                <a:lnTo>
                  <a:pt x="764" y="13"/>
                </a:lnTo>
                <a:lnTo>
                  <a:pt x="764" y="54"/>
                </a:lnTo>
                <a:lnTo>
                  <a:pt x="795" y="58"/>
                </a:lnTo>
                <a:lnTo>
                  <a:pt x="785" y="98"/>
                </a:lnTo>
                <a:lnTo>
                  <a:pt x="758" y="142"/>
                </a:lnTo>
                <a:lnTo>
                  <a:pt x="747" y="179"/>
                </a:lnTo>
                <a:lnTo>
                  <a:pt x="758" y="179"/>
                </a:lnTo>
                <a:lnTo>
                  <a:pt x="791" y="150"/>
                </a:lnTo>
                <a:lnTo>
                  <a:pt x="816" y="208"/>
                </a:lnTo>
                <a:lnTo>
                  <a:pt x="835" y="192"/>
                </a:lnTo>
                <a:lnTo>
                  <a:pt x="858" y="192"/>
                </a:lnTo>
                <a:lnTo>
                  <a:pt x="877" y="250"/>
                </a:lnTo>
                <a:lnTo>
                  <a:pt x="858" y="273"/>
                </a:lnTo>
                <a:lnTo>
                  <a:pt x="862" y="298"/>
                </a:lnTo>
                <a:lnTo>
                  <a:pt x="812" y="361"/>
                </a:lnTo>
                <a:lnTo>
                  <a:pt x="814" y="432"/>
                </a:lnTo>
                <a:lnTo>
                  <a:pt x="747" y="484"/>
                </a:lnTo>
                <a:lnTo>
                  <a:pt x="743" y="527"/>
                </a:lnTo>
                <a:lnTo>
                  <a:pt x="704" y="544"/>
                </a:lnTo>
                <a:lnTo>
                  <a:pt x="708" y="567"/>
                </a:lnTo>
                <a:lnTo>
                  <a:pt x="670" y="575"/>
                </a:lnTo>
                <a:lnTo>
                  <a:pt x="643" y="625"/>
                </a:lnTo>
                <a:lnTo>
                  <a:pt x="568" y="632"/>
                </a:lnTo>
                <a:lnTo>
                  <a:pt x="529" y="604"/>
                </a:lnTo>
                <a:lnTo>
                  <a:pt x="487" y="590"/>
                </a:lnTo>
                <a:lnTo>
                  <a:pt x="448" y="630"/>
                </a:lnTo>
                <a:lnTo>
                  <a:pt x="408" y="632"/>
                </a:lnTo>
                <a:lnTo>
                  <a:pt x="366" y="632"/>
                </a:lnTo>
                <a:lnTo>
                  <a:pt x="273" y="584"/>
                </a:lnTo>
                <a:lnTo>
                  <a:pt x="260" y="538"/>
                </a:lnTo>
                <a:lnTo>
                  <a:pt x="279" y="490"/>
                </a:lnTo>
                <a:lnTo>
                  <a:pt x="252" y="473"/>
                </a:lnTo>
                <a:lnTo>
                  <a:pt x="219" y="473"/>
                </a:lnTo>
                <a:lnTo>
                  <a:pt x="210" y="459"/>
                </a:lnTo>
                <a:lnTo>
                  <a:pt x="173" y="473"/>
                </a:lnTo>
                <a:lnTo>
                  <a:pt x="137" y="448"/>
                </a:lnTo>
                <a:lnTo>
                  <a:pt x="150" y="407"/>
                </a:lnTo>
                <a:lnTo>
                  <a:pt x="177" y="404"/>
                </a:lnTo>
                <a:lnTo>
                  <a:pt x="191" y="396"/>
                </a:lnTo>
                <a:lnTo>
                  <a:pt x="202" y="357"/>
                </a:lnTo>
                <a:lnTo>
                  <a:pt x="187" y="338"/>
                </a:lnTo>
                <a:lnTo>
                  <a:pt x="90" y="319"/>
                </a:lnTo>
                <a:lnTo>
                  <a:pt x="73" y="292"/>
                </a:lnTo>
                <a:lnTo>
                  <a:pt x="19" y="292"/>
                </a:lnTo>
                <a:lnTo>
                  <a:pt x="0" y="261"/>
                </a:lnTo>
                <a:lnTo>
                  <a:pt x="0" y="244"/>
                </a:lnTo>
                <a:close/>
              </a:path>
            </a:pathLst>
          </a:custGeom>
          <a:solidFill>
            <a:srgbClr val="EAEAEA"/>
          </a:solidFill>
          <a:ln w="12700">
            <a:solidFill>
              <a:schemeClr val="bg2"/>
            </a:solidFill>
            <a:round/>
            <a:headEnd/>
            <a:tailEnd/>
          </a:ln>
        </p:spPr>
        <p:txBody>
          <a:bodyPr/>
          <a:lstStyle/>
          <a:p>
            <a:endParaRPr lang="zh-CN" altLang="en-US"/>
          </a:p>
        </p:txBody>
      </p:sp>
      <p:sp>
        <p:nvSpPr>
          <p:cNvPr id="12297" name="Freeform 9"/>
          <p:cNvSpPr>
            <a:spLocks noChangeAspect="1"/>
          </p:cNvSpPr>
          <p:nvPr/>
        </p:nvSpPr>
        <p:spPr bwMode="blackWhite">
          <a:xfrm>
            <a:off x="4016375" y="5799138"/>
            <a:ext cx="315913" cy="271462"/>
          </a:xfrm>
          <a:custGeom>
            <a:avLst/>
            <a:gdLst>
              <a:gd name="T0" fmla="*/ 2147483647 w 281"/>
              <a:gd name="T1" fmla="*/ 2147483647 h 253"/>
              <a:gd name="T2" fmla="*/ 2147483647 w 281"/>
              <a:gd name="T3" fmla="*/ 2147483647 h 253"/>
              <a:gd name="T4" fmla="*/ 2147483647 w 281"/>
              <a:gd name="T5" fmla="*/ 2147483647 h 253"/>
              <a:gd name="T6" fmla="*/ 2147483647 w 281"/>
              <a:gd name="T7" fmla="*/ 2147483647 h 253"/>
              <a:gd name="T8" fmla="*/ 2147483647 w 281"/>
              <a:gd name="T9" fmla="*/ 2147483647 h 253"/>
              <a:gd name="T10" fmla="*/ 0 w 281"/>
              <a:gd name="T11" fmla="*/ 2147483647 h 253"/>
              <a:gd name="T12" fmla="*/ 2147483647 w 281"/>
              <a:gd name="T13" fmla="*/ 2147483647 h 253"/>
              <a:gd name="T14" fmla="*/ 2147483647 w 281"/>
              <a:gd name="T15" fmla="*/ 2147483647 h 253"/>
              <a:gd name="T16" fmla="*/ 2147483647 w 281"/>
              <a:gd name="T17" fmla="*/ 2147483647 h 253"/>
              <a:gd name="T18" fmla="*/ 2147483647 w 281"/>
              <a:gd name="T19" fmla="*/ 2147483647 h 253"/>
              <a:gd name="T20" fmla="*/ 2147483647 w 281"/>
              <a:gd name="T21" fmla="*/ 2147483647 h 253"/>
              <a:gd name="T22" fmla="*/ 2147483647 w 281"/>
              <a:gd name="T23" fmla="*/ 0 h 253"/>
              <a:gd name="T24" fmla="*/ 2147483647 w 281"/>
              <a:gd name="T25" fmla="*/ 2147483647 h 253"/>
              <a:gd name="T26" fmla="*/ 2147483647 w 281"/>
              <a:gd name="T27" fmla="*/ 2147483647 h 2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1"/>
              <a:gd name="T43" fmla="*/ 0 h 253"/>
              <a:gd name="T44" fmla="*/ 281 w 281"/>
              <a:gd name="T45" fmla="*/ 253 h 2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1" h="253">
                <a:moveTo>
                  <a:pt x="281" y="42"/>
                </a:moveTo>
                <a:lnTo>
                  <a:pt x="229" y="130"/>
                </a:lnTo>
                <a:lnTo>
                  <a:pt x="229" y="171"/>
                </a:lnTo>
                <a:lnTo>
                  <a:pt x="125" y="253"/>
                </a:lnTo>
                <a:lnTo>
                  <a:pt x="22" y="215"/>
                </a:lnTo>
                <a:lnTo>
                  <a:pt x="0" y="142"/>
                </a:lnTo>
                <a:lnTo>
                  <a:pt x="6" y="109"/>
                </a:lnTo>
                <a:lnTo>
                  <a:pt x="62" y="50"/>
                </a:lnTo>
                <a:lnTo>
                  <a:pt x="83" y="32"/>
                </a:lnTo>
                <a:lnTo>
                  <a:pt x="177" y="19"/>
                </a:lnTo>
                <a:lnTo>
                  <a:pt x="220" y="15"/>
                </a:lnTo>
                <a:lnTo>
                  <a:pt x="233" y="0"/>
                </a:lnTo>
                <a:lnTo>
                  <a:pt x="266" y="5"/>
                </a:lnTo>
                <a:lnTo>
                  <a:pt x="281" y="42"/>
                </a:lnTo>
                <a:close/>
              </a:path>
            </a:pathLst>
          </a:custGeom>
          <a:solidFill>
            <a:srgbClr val="EAEAEA"/>
          </a:solidFill>
          <a:ln w="12700">
            <a:solidFill>
              <a:schemeClr val="bg2"/>
            </a:solidFill>
            <a:round/>
            <a:headEnd/>
            <a:tailEnd/>
          </a:ln>
        </p:spPr>
        <p:txBody>
          <a:bodyPr/>
          <a:lstStyle/>
          <a:p>
            <a:endParaRPr lang="zh-CN" altLang="en-US"/>
          </a:p>
        </p:txBody>
      </p:sp>
      <p:sp>
        <p:nvSpPr>
          <p:cNvPr id="12298" name="Freeform 10"/>
          <p:cNvSpPr>
            <a:spLocks noChangeAspect="1"/>
          </p:cNvSpPr>
          <p:nvPr/>
        </p:nvSpPr>
        <p:spPr bwMode="blackWhite">
          <a:xfrm>
            <a:off x="2532063" y="4581525"/>
            <a:ext cx="1125537" cy="1123950"/>
          </a:xfrm>
          <a:custGeom>
            <a:avLst/>
            <a:gdLst>
              <a:gd name="T0" fmla="*/ 2147483647 w 1006"/>
              <a:gd name="T1" fmla="*/ 2147483647 h 1042"/>
              <a:gd name="T2" fmla="*/ 2147483647 w 1006"/>
              <a:gd name="T3" fmla="*/ 2147483647 h 1042"/>
              <a:gd name="T4" fmla="*/ 2147483647 w 1006"/>
              <a:gd name="T5" fmla="*/ 2147483647 h 1042"/>
              <a:gd name="T6" fmla="*/ 2147483647 w 1006"/>
              <a:gd name="T7" fmla="*/ 2147483647 h 1042"/>
              <a:gd name="T8" fmla="*/ 2147483647 w 1006"/>
              <a:gd name="T9" fmla="*/ 2147483647 h 1042"/>
              <a:gd name="T10" fmla="*/ 2147483647 w 1006"/>
              <a:gd name="T11" fmla="*/ 2147483647 h 1042"/>
              <a:gd name="T12" fmla="*/ 2147483647 w 1006"/>
              <a:gd name="T13" fmla="*/ 2147483647 h 1042"/>
              <a:gd name="T14" fmla="*/ 2147483647 w 1006"/>
              <a:gd name="T15" fmla="*/ 2147483647 h 1042"/>
              <a:gd name="T16" fmla="*/ 2147483647 w 1006"/>
              <a:gd name="T17" fmla="*/ 2147483647 h 1042"/>
              <a:gd name="T18" fmla="*/ 2147483647 w 1006"/>
              <a:gd name="T19" fmla="*/ 2147483647 h 1042"/>
              <a:gd name="T20" fmla="*/ 2147483647 w 1006"/>
              <a:gd name="T21" fmla="*/ 2147483647 h 1042"/>
              <a:gd name="T22" fmla="*/ 2147483647 w 1006"/>
              <a:gd name="T23" fmla="*/ 2147483647 h 1042"/>
              <a:gd name="T24" fmla="*/ 2147483647 w 1006"/>
              <a:gd name="T25" fmla="*/ 2147483647 h 1042"/>
              <a:gd name="T26" fmla="*/ 2147483647 w 1006"/>
              <a:gd name="T27" fmla="*/ 2147483647 h 1042"/>
              <a:gd name="T28" fmla="*/ 2147483647 w 1006"/>
              <a:gd name="T29" fmla="*/ 0 h 1042"/>
              <a:gd name="T30" fmla="*/ 2147483647 w 1006"/>
              <a:gd name="T31" fmla="*/ 2147483647 h 1042"/>
              <a:gd name="T32" fmla="*/ 2147483647 w 1006"/>
              <a:gd name="T33" fmla="*/ 2147483647 h 1042"/>
              <a:gd name="T34" fmla="*/ 2147483647 w 1006"/>
              <a:gd name="T35" fmla="*/ 2147483647 h 1042"/>
              <a:gd name="T36" fmla="*/ 2147483647 w 1006"/>
              <a:gd name="T37" fmla="*/ 2147483647 h 1042"/>
              <a:gd name="T38" fmla="*/ 2147483647 w 1006"/>
              <a:gd name="T39" fmla="*/ 2147483647 h 1042"/>
              <a:gd name="T40" fmla="*/ 2147483647 w 1006"/>
              <a:gd name="T41" fmla="*/ 2147483647 h 1042"/>
              <a:gd name="T42" fmla="*/ 2147483647 w 1006"/>
              <a:gd name="T43" fmla="*/ 2147483647 h 1042"/>
              <a:gd name="T44" fmla="*/ 0 w 1006"/>
              <a:gd name="T45" fmla="*/ 2147483647 h 1042"/>
              <a:gd name="T46" fmla="*/ 2147483647 w 1006"/>
              <a:gd name="T47" fmla="*/ 2147483647 h 1042"/>
              <a:gd name="T48" fmla="*/ 2147483647 w 1006"/>
              <a:gd name="T49" fmla="*/ 2147483647 h 1042"/>
              <a:gd name="T50" fmla="*/ 2147483647 w 1006"/>
              <a:gd name="T51" fmla="*/ 2147483647 h 1042"/>
              <a:gd name="T52" fmla="*/ 2147483647 w 1006"/>
              <a:gd name="T53" fmla="*/ 2147483647 h 1042"/>
              <a:gd name="T54" fmla="*/ 2147483647 w 1006"/>
              <a:gd name="T55" fmla="*/ 2147483647 h 1042"/>
              <a:gd name="T56" fmla="*/ 2147483647 w 1006"/>
              <a:gd name="T57" fmla="*/ 2147483647 h 1042"/>
              <a:gd name="T58" fmla="*/ 2147483647 w 1006"/>
              <a:gd name="T59" fmla="*/ 2147483647 h 1042"/>
              <a:gd name="T60" fmla="*/ 2147483647 w 1006"/>
              <a:gd name="T61" fmla="*/ 2147483647 h 1042"/>
              <a:gd name="T62" fmla="*/ 2147483647 w 1006"/>
              <a:gd name="T63" fmla="*/ 2147483647 h 1042"/>
              <a:gd name="T64" fmla="*/ 2147483647 w 1006"/>
              <a:gd name="T65" fmla="*/ 2147483647 h 1042"/>
              <a:gd name="T66" fmla="*/ 2147483647 w 1006"/>
              <a:gd name="T67" fmla="*/ 2147483647 h 1042"/>
              <a:gd name="T68" fmla="*/ 2147483647 w 1006"/>
              <a:gd name="T69" fmla="*/ 2147483647 h 1042"/>
              <a:gd name="T70" fmla="*/ 2147483647 w 1006"/>
              <a:gd name="T71" fmla="*/ 2147483647 h 1042"/>
              <a:gd name="T72" fmla="*/ 2147483647 w 1006"/>
              <a:gd name="T73" fmla="*/ 2147483647 h 1042"/>
              <a:gd name="T74" fmla="*/ 2147483647 w 1006"/>
              <a:gd name="T75" fmla="*/ 2147483647 h 1042"/>
              <a:gd name="T76" fmla="*/ 2147483647 w 1006"/>
              <a:gd name="T77" fmla="*/ 2147483647 h 1042"/>
              <a:gd name="T78" fmla="*/ 2147483647 w 1006"/>
              <a:gd name="T79" fmla="*/ 2147483647 h 1042"/>
              <a:gd name="T80" fmla="*/ 2147483647 w 1006"/>
              <a:gd name="T81" fmla="*/ 2147483647 h 1042"/>
              <a:gd name="T82" fmla="*/ 2147483647 w 1006"/>
              <a:gd name="T83" fmla="*/ 2147483647 h 1042"/>
              <a:gd name="T84" fmla="*/ 2147483647 w 1006"/>
              <a:gd name="T85" fmla="*/ 2147483647 h 1042"/>
              <a:gd name="T86" fmla="*/ 2147483647 w 1006"/>
              <a:gd name="T87" fmla="*/ 2147483647 h 1042"/>
              <a:gd name="T88" fmla="*/ 2147483647 w 1006"/>
              <a:gd name="T89" fmla="*/ 2147483647 h 1042"/>
              <a:gd name="T90" fmla="*/ 2147483647 w 1006"/>
              <a:gd name="T91" fmla="*/ 2147483647 h 1042"/>
              <a:gd name="T92" fmla="*/ 2147483647 w 1006"/>
              <a:gd name="T93" fmla="*/ 2147483647 h 1042"/>
              <a:gd name="T94" fmla="*/ 2147483647 w 1006"/>
              <a:gd name="T95" fmla="*/ 2147483647 h 1042"/>
              <a:gd name="T96" fmla="*/ 2147483647 w 1006"/>
              <a:gd name="T97" fmla="*/ 2147483647 h 1042"/>
              <a:gd name="T98" fmla="*/ 2147483647 w 1006"/>
              <a:gd name="T99" fmla="*/ 2147483647 h 1042"/>
              <a:gd name="T100" fmla="*/ 2147483647 w 1006"/>
              <a:gd name="T101" fmla="*/ 2147483647 h 1042"/>
              <a:gd name="T102" fmla="*/ 2147483647 w 1006"/>
              <a:gd name="T103" fmla="*/ 2147483647 h 1042"/>
              <a:gd name="T104" fmla="*/ 2147483647 w 1006"/>
              <a:gd name="T105" fmla="*/ 2147483647 h 1042"/>
              <a:gd name="T106" fmla="*/ 2147483647 w 1006"/>
              <a:gd name="T107" fmla="*/ 2147483647 h 1042"/>
              <a:gd name="T108" fmla="*/ 2147483647 w 1006"/>
              <a:gd name="T109" fmla="*/ 2147483647 h 1042"/>
              <a:gd name="T110" fmla="*/ 2147483647 w 1006"/>
              <a:gd name="T111" fmla="*/ 2147483647 h 1042"/>
              <a:gd name="T112" fmla="*/ 2147483647 w 1006"/>
              <a:gd name="T113" fmla="*/ 2147483647 h 1042"/>
              <a:gd name="T114" fmla="*/ 2147483647 w 1006"/>
              <a:gd name="T115" fmla="*/ 2147483647 h 104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06"/>
              <a:gd name="T175" fmla="*/ 0 h 1042"/>
              <a:gd name="T176" fmla="*/ 1006 w 1006"/>
              <a:gd name="T177" fmla="*/ 1042 h 104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06" h="1042">
                <a:moveTo>
                  <a:pt x="885" y="191"/>
                </a:moveTo>
                <a:lnTo>
                  <a:pt x="877" y="162"/>
                </a:lnTo>
                <a:lnTo>
                  <a:pt x="852" y="154"/>
                </a:lnTo>
                <a:lnTo>
                  <a:pt x="808" y="179"/>
                </a:lnTo>
                <a:lnTo>
                  <a:pt x="779" y="166"/>
                </a:lnTo>
                <a:lnTo>
                  <a:pt x="779" y="129"/>
                </a:lnTo>
                <a:lnTo>
                  <a:pt x="766" y="112"/>
                </a:lnTo>
                <a:lnTo>
                  <a:pt x="766" y="91"/>
                </a:lnTo>
                <a:lnTo>
                  <a:pt x="721" y="83"/>
                </a:lnTo>
                <a:lnTo>
                  <a:pt x="714" y="95"/>
                </a:lnTo>
                <a:lnTo>
                  <a:pt x="719" y="123"/>
                </a:lnTo>
                <a:lnTo>
                  <a:pt x="685" y="139"/>
                </a:lnTo>
                <a:lnTo>
                  <a:pt x="681" y="156"/>
                </a:lnTo>
                <a:lnTo>
                  <a:pt x="685" y="183"/>
                </a:lnTo>
                <a:lnTo>
                  <a:pt x="614" y="266"/>
                </a:lnTo>
                <a:lnTo>
                  <a:pt x="629" y="362"/>
                </a:lnTo>
                <a:lnTo>
                  <a:pt x="594" y="391"/>
                </a:lnTo>
                <a:lnTo>
                  <a:pt x="577" y="375"/>
                </a:lnTo>
                <a:lnTo>
                  <a:pt x="510" y="414"/>
                </a:lnTo>
                <a:lnTo>
                  <a:pt x="483" y="400"/>
                </a:lnTo>
                <a:lnTo>
                  <a:pt x="383" y="208"/>
                </a:lnTo>
                <a:lnTo>
                  <a:pt x="342" y="179"/>
                </a:lnTo>
                <a:lnTo>
                  <a:pt x="311" y="171"/>
                </a:lnTo>
                <a:lnTo>
                  <a:pt x="296" y="145"/>
                </a:lnTo>
                <a:lnTo>
                  <a:pt x="313" y="118"/>
                </a:lnTo>
                <a:lnTo>
                  <a:pt x="285" y="95"/>
                </a:lnTo>
                <a:lnTo>
                  <a:pt x="250" y="123"/>
                </a:lnTo>
                <a:lnTo>
                  <a:pt x="215" y="129"/>
                </a:lnTo>
                <a:lnTo>
                  <a:pt x="194" y="27"/>
                </a:lnTo>
                <a:lnTo>
                  <a:pt x="188" y="0"/>
                </a:lnTo>
                <a:lnTo>
                  <a:pt x="154" y="43"/>
                </a:lnTo>
                <a:lnTo>
                  <a:pt x="138" y="50"/>
                </a:lnTo>
                <a:lnTo>
                  <a:pt x="144" y="118"/>
                </a:lnTo>
                <a:lnTo>
                  <a:pt x="134" y="131"/>
                </a:lnTo>
                <a:lnTo>
                  <a:pt x="117" y="131"/>
                </a:lnTo>
                <a:lnTo>
                  <a:pt x="102" y="118"/>
                </a:lnTo>
                <a:lnTo>
                  <a:pt x="84" y="139"/>
                </a:lnTo>
                <a:lnTo>
                  <a:pt x="102" y="212"/>
                </a:lnTo>
                <a:lnTo>
                  <a:pt x="123" y="212"/>
                </a:lnTo>
                <a:lnTo>
                  <a:pt x="138" y="223"/>
                </a:lnTo>
                <a:lnTo>
                  <a:pt x="146" y="268"/>
                </a:lnTo>
                <a:lnTo>
                  <a:pt x="136" y="425"/>
                </a:lnTo>
                <a:lnTo>
                  <a:pt x="29" y="521"/>
                </a:lnTo>
                <a:lnTo>
                  <a:pt x="23" y="560"/>
                </a:lnTo>
                <a:lnTo>
                  <a:pt x="2" y="577"/>
                </a:lnTo>
                <a:lnTo>
                  <a:pt x="0" y="596"/>
                </a:lnTo>
                <a:lnTo>
                  <a:pt x="17" y="642"/>
                </a:lnTo>
                <a:lnTo>
                  <a:pt x="2" y="677"/>
                </a:lnTo>
                <a:lnTo>
                  <a:pt x="11" y="679"/>
                </a:lnTo>
                <a:lnTo>
                  <a:pt x="65" y="665"/>
                </a:lnTo>
                <a:lnTo>
                  <a:pt x="144" y="664"/>
                </a:lnTo>
                <a:lnTo>
                  <a:pt x="134" y="694"/>
                </a:lnTo>
                <a:lnTo>
                  <a:pt x="148" y="723"/>
                </a:lnTo>
                <a:lnTo>
                  <a:pt x="154" y="765"/>
                </a:lnTo>
                <a:lnTo>
                  <a:pt x="161" y="781"/>
                </a:lnTo>
                <a:lnTo>
                  <a:pt x="208" y="781"/>
                </a:lnTo>
                <a:lnTo>
                  <a:pt x="227" y="792"/>
                </a:lnTo>
                <a:lnTo>
                  <a:pt x="206" y="823"/>
                </a:lnTo>
                <a:lnTo>
                  <a:pt x="202" y="860"/>
                </a:lnTo>
                <a:lnTo>
                  <a:pt x="185" y="900"/>
                </a:lnTo>
                <a:lnTo>
                  <a:pt x="196" y="913"/>
                </a:lnTo>
                <a:lnTo>
                  <a:pt x="225" y="917"/>
                </a:lnTo>
                <a:lnTo>
                  <a:pt x="273" y="935"/>
                </a:lnTo>
                <a:lnTo>
                  <a:pt x="267" y="952"/>
                </a:lnTo>
                <a:lnTo>
                  <a:pt x="300" y="1000"/>
                </a:lnTo>
                <a:lnTo>
                  <a:pt x="344" y="1000"/>
                </a:lnTo>
                <a:lnTo>
                  <a:pt x="402" y="965"/>
                </a:lnTo>
                <a:lnTo>
                  <a:pt x="421" y="979"/>
                </a:lnTo>
                <a:lnTo>
                  <a:pt x="421" y="994"/>
                </a:lnTo>
                <a:lnTo>
                  <a:pt x="429" y="1023"/>
                </a:lnTo>
                <a:lnTo>
                  <a:pt x="442" y="1036"/>
                </a:lnTo>
                <a:lnTo>
                  <a:pt x="475" y="1035"/>
                </a:lnTo>
                <a:lnTo>
                  <a:pt x="485" y="1042"/>
                </a:lnTo>
                <a:lnTo>
                  <a:pt x="496" y="1029"/>
                </a:lnTo>
                <a:lnTo>
                  <a:pt x="496" y="986"/>
                </a:lnTo>
                <a:lnTo>
                  <a:pt x="477" y="900"/>
                </a:lnTo>
                <a:lnTo>
                  <a:pt x="492" y="877"/>
                </a:lnTo>
                <a:lnTo>
                  <a:pt x="550" y="877"/>
                </a:lnTo>
                <a:lnTo>
                  <a:pt x="577" y="846"/>
                </a:lnTo>
                <a:lnTo>
                  <a:pt x="646" y="865"/>
                </a:lnTo>
                <a:lnTo>
                  <a:pt x="671" y="842"/>
                </a:lnTo>
                <a:lnTo>
                  <a:pt x="685" y="858"/>
                </a:lnTo>
                <a:lnTo>
                  <a:pt x="714" y="837"/>
                </a:lnTo>
                <a:lnTo>
                  <a:pt x="742" y="865"/>
                </a:lnTo>
                <a:lnTo>
                  <a:pt x="752" y="865"/>
                </a:lnTo>
                <a:lnTo>
                  <a:pt x="762" y="852"/>
                </a:lnTo>
                <a:lnTo>
                  <a:pt x="787" y="829"/>
                </a:lnTo>
                <a:lnTo>
                  <a:pt x="794" y="837"/>
                </a:lnTo>
                <a:lnTo>
                  <a:pt x="829" y="831"/>
                </a:lnTo>
                <a:lnTo>
                  <a:pt x="858" y="806"/>
                </a:lnTo>
                <a:lnTo>
                  <a:pt x="885" y="765"/>
                </a:lnTo>
                <a:lnTo>
                  <a:pt x="920" y="760"/>
                </a:lnTo>
                <a:lnTo>
                  <a:pt x="941" y="781"/>
                </a:lnTo>
                <a:lnTo>
                  <a:pt x="954" y="740"/>
                </a:lnTo>
                <a:lnTo>
                  <a:pt x="981" y="737"/>
                </a:lnTo>
                <a:lnTo>
                  <a:pt x="995" y="729"/>
                </a:lnTo>
                <a:lnTo>
                  <a:pt x="1006" y="690"/>
                </a:lnTo>
                <a:lnTo>
                  <a:pt x="991" y="671"/>
                </a:lnTo>
                <a:lnTo>
                  <a:pt x="894" y="652"/>
                </a:lnTo>
                <a:lnTo>
                  <a:pt x="877" y="625"/>
                </a:lnTo>
                <a:lnTo>
                  <a:pt x="823" y="625"/>
                </a:lnTo>
                <a:lnTo>
                  <a:pt x="804" y="594"/>
                </a:lnTo>
                <a:lnTo>
                  <a:pt x="804" y="577"/>
                </a:lnTo>
                <a:lnTo>
                  <a:pt x="819" y="508"/>
                </a:lnTo>
                <a:lnTo>
                  <a:pt x="779" y="471"/>
                </a:lnTo>
                <a:lnTo>
                  <a:pt x="808" y="350"/>
                </a:lnTo>
                <a:lnTo>
                  <a:pt x="793" y="333"/>
                </a:lnTo>
                <a:lnTo>
                  <a:pt x="727" y="354"/>
                </a:lnTo>
                <a:lnTo>
                  <a:pt x="714" y="329"/>
                </a:lnTo>
                <a:lnTo>
                  <a:pt x="714" y="300"/>
                </a:lnTo>
                <a:lnTo>
                  <a:pt x="700" y="287"/>
                </a:lnTo>
                <a:lnTo>
                  <a:pt x="731" y="243"/>
                </a:lnTo>
                <a:lnTo>
                  <a:pt x="766" y="254"/>
                </a:lnTo>
                <a:lnTo>
                  <a:pt x="779" y="239"/>
                </a:lnTo>
                <a:lnTo>
                  <a:pt x="843" y="248"/>
                </a:lnTo>
                <a:lnTo>
                  <a:pt x="871" y="239"/>
                </a:lnTo>
                <a:lnTo>
                  <a:pt x="885" y="191"/>
                </a:lnTo>
                <a:close/>
              </a:path>
            </a:pathLst>
          </a:custGeom>
          <a:solidFill>
            <a:srgbClr val="EAEAEA"/>
          </a:solidFill>
          <a:ln w="12700">
            <a:solidFill>
              <a:schemeClr val="bg2"/>
            </a:solidFill>
            <a:round/>
            <a:headEnd/>
            <a:tailEnd/>
          </a:ln>
        </p:spPr>
        <p:txBody>
          <a:bodyPr/>
          <a:lstStyle/>
          <a:p>
            <a:endParaRPr lang="zh-CN" altLang="en-US"/>
          </a:p>
        </p:txBody>
      </p:sp>
      <p:sp>
        <p:nvSpPr>
          <p:cNvPr id="12299" name="Freeform 11"/>
          <p:cNvSpPr>
            <a:spLocks noChangeAspect="1"/>
          </p:cNvSpPr>
          <p:nvPr/>
        </p:nvSpPr>
        <p:spPr bwMode="blackWhite">
          <a:xfrm>
            <a:off x="4884738" y="4565650"/>
            <a:ext cx="534987" cy="647700"/>
          </a:xfrm>
          <a:custGeom>
            <a:avLst/>
            <a:gdLst>
              <a:gd name="T0" fmla="*/ 0 w 479"/>
              <a:gd name="T1" fmla="*/ 2147483647 h 602"/>
              <a:gd name="T2" fmla="*/ 2147483647 w 479"/>
              <a:gd name="T3" fmla="*/ 2147483647 h 602"/>
              <a:gd name="T4" fmla="*/ 2147483647 w 479"/>
              <a:gd name="T5" fmla="*/ 2147483647 h 602"/>
              <a:gd name="T6" fmla="*/ 2147483647 w 479"/>
              <a:gd name="T7" fmla="*/ 2147483647 h 602"/>
              <a:gd name="T8" fmla="*/ 2147483647 w 479"/>
              <a:gd name="T9" fmla="*/ 2147483647 h 602"/>
              <a:gd name="T10" fmla="*/ 2147483647 w 479"/>
              <a:gd name="T11" fmla="*/ 2147483647 h 602"/>
              <a:gd name="T12" fmla="*/ 2147483647 w 479"/>
              <a:gd name="T13" fmla="*/ 2147483647 h 602"/>
              <a:gd name="T14" fmla="*/ 2147483647 w 479"/>
              <a:gd name="T15" fmla="*/ 2147483647 h 602"/>
              <a:gd name="T16" fmla="*/ 2147483647 w 479"/>
              <a:gd name="T17" fmla="*/ 2147483647 h 602"/>
              <a:gd name="T18" fmla="*/ 2147483647 w 479"/>
              <a:gd name="T19" fmla="*/ 2147483647 h 602"/>
              <a:gd name="T20" fmla="*/ 2147483647 w 479"/>
              <a:gd name="T21" fmla="*/ 2147483647 h 602"/>
              <a:gd name="T22" fmla="*/ 2147483647 w 479"/>
              <a:gd name="T23" fmla="*/ 2147483647 h 602"/>
              <a:gd name="T24" fmla="*/ 2147483647 w 479"/>
              <a:gd name="T25" fmla="*/ 0 h 602"/>
              <a:gd name="T26" fmla="*/ 2147483647 w 479"/>
              <a:gd name="T27" fmla="*/ 2147483647 h 602"/>
              <a:gd name="T28" fmla="*/ 2147483647 w 479"/>
              <a:gd name="T29" fmla="*/ 2147483647 h 602"/>
              <a:gd name="T30" fmla="*/ 2147483647 w 479"/>
              <a:gd name="T31" fmla="*/ 2147483647 h 602"/>
              <a:gd name="T32" fmla="*/ 2147483647 w 479"/>
              <a:gd name="T33" fmla="*/ 2147483647 h 602"/>
              <a:gd name="T34" fmla="*/ 2147483647 w 479"/>
              <a:gd name="T35" fmla="*/ 2147483647 h 602"/>
              <a:gd name="T36" fmla="*/ 2147483647 w 479"/>
              <a:gd name="T37" fmla="*/ 2147483647 h 602"/>
              <a:gd name="T38" fmla="*/ 2147483647 w 479"/>
              <a:gd name="T39" fmla="*/ 2147483647 h 602"/>
              <a:gd name="T40" fmla="*/ 2147483647 w 479"/>
              <a:gd name="T41" fmla="*/ 2147483647 h 602"/>
              <a:gd name="T42" fmla="*/ 2147483647 w 479"/>
              <a:gd name="T43" fmla="*/ 2147483647 h 602"/>
              <a:gd name="T44" fmla="*/ 2147483647 w 479"/>
              <a:gd name="T45" fmla="*/ 2147483647 h 602"/>
              <a:gd name="T46" fmla="*/ 2147483647 w 479"/>
              <a:gd name="T47" fmla="*/ 2147483647 h 602"/>
              <a:gd name="T48" fmla="*/ 2147483647 w 479"/>
              <a:gd name="T49" fmla="*/ 2147483647 h 602"/>
              <a:gd name="T50" fmla="*/ 2147483647 w 479"/>
              <a:gd name="T51" fmla="*/ 2147483647 h 602"/>
              <a:gd name="T52" fmla="*/ 2147483647 w 479"/>
              <a:gd name="T53" fmla="*/ 2147483647 h 602"/>
              <a:gd name="T54" fmla="*/ 2147483647 w 479"/>
              <a:gd name="T55" fmla="*/ 2147483647 h 602"/>
              <a:gd name="T56" fmla="*/ 2147483647 w 479"/>
              <a:gd name="T57" fmla="*/ 2147483647 h 602"/>
              <a:gd name="T58" fmla="*/ 2147483647 w 479"/>
              <a:gd name="T59" fmla="*/ 2147483647 h 602"/>
              <a:gd name="T60" fmla="*/ 2147483647 w 479"/>
              <a:gd name="T61" fmla="*/ 2147483647 h 602"/>
              <a:gd name="T62" fmla="*/ 2147483647 w 479"/>
              <a:gd name="T63" fmla="*/ 2147483647 h 602"/>
              <a:gd name="T64" fmla="*/ 2147483647 w 479"/>
              <a:gd name="T65" fmla="*/ 2147483647 h 602"/>
              <a:gd name="T66" fmla="*/ 2147483647 w 479"/>
              <a:gd name="T67" fmla="*/ 2147483647 h 602"/>
              <a:gd name="T68" fmla="*/ 2147483647 w 479"/>
              <a:gd name="T69" fmla="*/ 2147483647 h 602"/>
              <a:gd name="T70" fmla="*/ 2147483647 w 479"/>
              <a:gd name="T71" fmla="*/ 2147483647 h 602"/>
              <a:gd name="T72" fmla="*/ 2147483647 w 479"/>
              <a:gd name="T73" fmla="*/ 2147483647 h 602"/>
              <a:gd name="T74" fmla="*/ 2147483647 w 479"/>
              <a:gd name="T75" fmla="*/ 2147483647 h 602"/>
              <a:gd name="T76" fmla="*/ 2147483647 w 479"/>
              <a:gd name="T77" fmla="*/ 2147483647 h 602"/>
              <a:gd name="T78" fmla="*/ 2147483647 w 479"/>
              <a:gd name="T79" fmla="*/ 2147483647 h 602"/>
              <a:gd name="T80" fmla="*/ 2147483647 w 479"/>
              <a:gd name="T81" fmla="*/ 2147483647 h 602"/>
              <a:gd name="T82" fmla="*/ 2147483647 w 479"/>
              <a:gd name="T83" fmla="*/ 2147483647 h 602"/>
              <a:gd name="T84" fmla="*/ 2147483647 w 479"/>
              <a:gd name="T85" fmla="*/ 2147483647 h 602"/>
              <a:gd name="T86" fmla="*/ 2147483647 w 479"/>
              <a:gd name="T87" fmla="*/ 2147483647 h 602"/>
              <a:gd name="T88" fmla="*/ 2147483647 w 479"/>
              <a:gd name="T89" fmla="*/ 2147483647 h 602"/>
              <a:gd name="T90" fmla="*/ 2147483647 w 479"/>
              <a:gd name="T91" fmla="*/ 2147483647 h 602"/>
              <a:gd name="T92" fmla="*/ 2147483647 w 479"/>
              <a:gd name="T93" fmla="*/ 2147483647 h 602"/>
              <a:gd name="T94" fmla="*/ 2147483647 w 479"/>
              <a:gd name="T95" fmla="*/ 2147483647 h 602"/>
              <a:gd name="T96" fmla="*/ 0 w 479"/>
              <a:gd name="T97" fmla="*/ 2147483647 h 60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79"/>
              <a:gd name="T148" fmla="*/ 0 h 602"/>
              <a:gd name="T149" fmla="*/ 479 w 479"/>
              <a:gd name="T150" fmla="*/ 602 h 60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79" h="602">
                <a:moveTo>
                  <a:pt x="0" y="459"/>
                </a:moveTo>
                <a:lnTo>
                  <a:pt x="17" y="358"/>
                </a:lnTo>
                <a:lnTo>
                  <a:pt x="34" y="333"/>
                </a:lnTo>
                <a:lnTo>
                  <a:pt x="44" y="304"/>
                </a:lnTo>
                <a:lnTo>
                  <a:pt x="63" y="260"/>
                </a:lnTo>
                <a:lnTo>
                  <a:pt x="52" y="242"/>
                </a:lnTo>
                <a:lnTo>
                  <a:pt x="55" y="206"/>
                </a:lnTo>
                <a:lnTo>
                  <a:pt x="103" y="154"/>
                </a:lnTo>
                <a:lnTo>
                  <a:pt x="100" y="115"/>
                </a:lnTo>
                <a:lnTo>
                  <a:pt x="132" y="60"/>
                </a:lnTo>
                <a:lnTo>
                  <a:pt x="163" y="69"/>
                </a:lnTo>
                <a:lnTo>
                  <a:pt x="227" y="23"/>
                </a:lnTo>
                <a:lnTo>
                  <a:pt x="238" y="0"/>
                </a:lnTo>
                <a:lnTo>
                  <a:pt x="275" y="6"/>
                </a:lnTo>
                <a:lnTo>
                  <a:pt x="294" y="58"/>
                </a:lnTo>
                <a:lnTo>
                  <a:pt x="311" y="92"/>
                </a:lnTo>
                <a:lnTo>
                  <a:pt x="352" y="92"/>
                </a:lnTo>
                <a:lnTo>
                  <a:pt x="377" y="60"/>
                </a:lnTo>
                <a:lnTo>
                  <a:pt x="411" y="98"/>
                </a:lnTo>
                <a:lnTo>
                  <a:pt x="479" y="75"/>
                </a:lnTo>
                <a:lnTo>
                  <a:pt x="438" y="171"/>
                </a:lnTo>
                <a:lnTo>
                  <a:pt x="411" y="160"/>
                </a:lnTo>
                <a:lnTo>
                  <a:pt x="398" y="169"/>
                </a:lnTo>
                <a:lnTo>
                  <a:pt x="394" y="177"/>
                </a:lnTo>
                <a:lnTo>
                  <a:pt x="417" y="204"/>
                </a:lnTo>
                <a:lnTo>
                  <a:pt x="411" y="292"/>
                </a:lnTo>
                <a:lnTo>
                  <a:pt x="417" y="321"/>
                </a:lnTo>
                <a:lnTo>
                  <a:pt x="411" y="329"/>
                </a:lnTo>
                <a:lnTo>
                  <a:pt x="384" y="323"/>
                </a:lnTo>
                <a:lnTo>
                  <a:pt x="369" y="342"/>
                </a:lnTo>
                <a:lnTo>
                  <a:pt x="381" y="363"/>
                </a:lnTo>
                <a:lnTo>
                  <a:pt x="346" y="396"/>
                </a:lnTo>
                <a:lnTo>
                  <a:pt x="356" y="406"/>
                </a:lnTo>
                <a:lnTo>
                  <a:pt x="323" y="423"/>
                </a:lnTo>
                <a:lnTo>
                  <a:pt x="327" y="446"/>
                </a:lnTo>
                <a:lnTo>
                  <a:pt x="317" y="458"/>
                </a:lnTo>
                <a:lnTo>
                  <a:pt x="275" y="458"/>
                </a:lnTo>
                <a:lnTo>
                  <a:pt x="252" y="479"/>
                </a:lnTo>
                <a:lnTo>
                  <a:pt x="250" y="486"/>
                </a:lnTo>
                <a:lnTo>
                  <a:pt x="269" y="502"/>
                </a:lnTo>
                <a:lnTo>
                  <a:pt x="246" y="534"/>
                </a:lnTo>
                <a:lnTo>
                  <a:pt x="217" y="573"/>
                </a:lnTo>
                <a:lnTo>
                  <a:pt x="204" y="567"/>
                </a:lnTo>
                <a:lnTo>
                  <a:pt x="175" y="602"/>
                </a:lnTo>
                <a:lnTo>
                  <a:pt x="140" y="527"/>
                </a:lnTo>
                <a:lnTo>
                  <a:pt x="109" y="486"/>
                </a:lnTo>
                <a:lnTo>
                  <a:pt x="88" y="490"/>
                </a:lnTo>
                <a:lnTo>
                  <a:pt x="75" y="479"/>
                </a:lnTo>
                <a:lnTo>
                  <a:pt x="0" y="459"/>
                </a:lnTo>
                <a:close/>
              </a:path>
            </a:pathLst>
          </a:custGeom>
          <a:solidFill>
            <a:srgbClr val="EAEAEA"/>
          </a:solidFill>
          <a:ln w="12700">
            <a:solidFill>
              <a:schemeClr val="bg2"/>
            </a:solidFill>
            <a:round/>
            <a:headEnd/>
            <a:tailEnd/>
          </a:ln>
        </p:spPr>
        <p:txBody>
          <a:bodyPr/>
          <a:lstStyle/>
          <a:p>
            <a:endParaRPr lang="zh-CN" altLang="en-US"/>
          </a:p>
        </p:txBody>
      </p:sp>
      <p:sp>
        <p:nvSpPr>
          <p:cNvPr id="12300" name="Freeform 12"/>
          <p:cNvSpPr>
            <a:spLocks noChangeAspect="1"/>
          </p:cNvSpPr>
          <p:nvPr/>
        </p:nvSpPr>
        <p:spPr bwMode="blackWhite">
          <a:xfrm>
            <a:off x="4562475" y="4354513"/>
            <a:ext cx="590550" cy="788987"/>
          </a:xfrm>
          <a:custGeom>
            <a:avLst/>
            <a:gdLst>
              <a:gd name="T0" fmla="*/ 2147483647 w 527"/>
              <a:gd name="T1" fmla="*/ 2147483647 h 730"/>
              <a:gd name="T2" fmla="*/ 2147483647 w 527"/>
              <a:gd name="T3" fmla="*/ 2147483647 h 730"/>
              <a:gd name="T4" fmla="*/ 2147483647 w 527"/>
              <a:gd name="T5" fmla="*/ 2147483647 h 730"/>
              <a:gd name="T6" fmla="*/ 2147483647 w 527"/>
              <a:gd name="T7" fmla="*/ 2147483647 h 730"/>
              <a:gd name="T8" fmla="*/ 2147483647 w 527"/>
              <a:gd name="T9" fmla="*/ 2147483647 h 730"/>
              <a:gd name="T10" fmla="*/ 0 w 527"/>
              <a:gd name="T11" fmla="*/ 2147483647 h 730"/>
              <a:gd name="T12" fmla="*/ 2147483647 w 527"/>
              <a:gd name="T13" fmla="*/ 2147483647 h 730"/>
              <a:gd name="T14" fmla="*/ 2147483647 w 527"/>
              <a:gd name="T15" fmla="*/ 2147483647 h 730"/>
              <a:gd name="T16" fmla="*/ 2147483647 w 527"/>
              <a:gd name="T17" fmla="*/ 2147483647 h 730"/>
              <a:gd name="T18" fmla="*/ 2147483647 w 527"/>
              <a:gd name="T19" fmla="*/ 2147483647 h 730"/>
              <a:gd name="T20" fmla="*/ 2147483647 w 527"/>
              <a:gd name="T21" fmla="*/ 2147483647 h 730"/>
              <a:gd name="T22" fmla="*/ 2147483647 w 527"/>
              <a:gd name="T23" fmla="*/ 2147483647 h 730"/>
              <a:gd name="T24" fmla="*/ 2147483647 w 527"/>
              <a:gd name="T25" fmla="*/ 2147483647 h 730"/>
              <a:gd name="T26" fmla="*/ 2147483647 w 527"/>
              <a:gd name="T27" fmla="*/ 2147483647 h 730"/>
              <a:gd name="T28" fmla="*/ 2147483647 w 527"/>
              <a:gd name="T29" fmla="*/ 2147483647 h 730"/>
              <a:gd name="T30" fmla="*/ 2147483647 w 527"/>
              <a:gd name="T31" fmla="*/ 2147483647 h 730"/>
              <a:gd name="T32" fmla="*/ 2147483647 w 527"/>
              <a:gd name="T33" fmla="*/ 2147483647 h 730"/>
              <a:gd name="T34" fmla="*/ 2147483647 w 527"/>
              <a:gd name="T35" fmla="*/ 2147483647 h 730"/>
              <a:gd name="T36" fmla="*/ 2147483647 w 527"/>
              <a:gd name="T37" fmla="*/ 2147483647 h 730"/>
              <a:gd name="T38" fmla="*/ 2147483647 w 527"/>
              <a:gd name="T39" fmla="*/ 2147483647 h 730"/>
              <a:gd name="T40" fmla="*/ 2147483647 w 527"/>
              <a:gd name="T41" fmla="*/ 2147483647 h 730"/>
              <a:gd name="T42" fmla="*/ 2147483647 w 527"/>
              <a:gd name="T43" fmla="*/ 2147483647 h 730"/>
              <a:gd name="T44" fmla="*/ 2147483647 w 527"/>
              <a:gd name="T45" fmla="*/ 2147483647 h 730"/>
              <a:gd name="T46" fmla="*/ 2147483647 w 527"/>
              <a:gd name="T47" fmla="*/ 2147483647 h 730"/>
              <a:gd name="T48" fmla="*/ 2147483647 w 527"/>
              <a:gd name="T49" fmla="*/ 2147483647 h 730"/>
              <a:gd name="T50" fmla="*/ 2147483647 w 527"/>
              <a:gd name="T51" fmla="*/ 2147483647 h 730"/>
              <a:gd name="T52" fmla="*/ 2147483647 w 527"/>
              <a:gd name="T53" fmla="*/ 2147483647 h 730"/>
              <a:gd name="T54" fmla="*/ 2147483647 w 527"/>
              <a:gd name="T55" fmla="*/ 2147483647 h 730"/>
              <a:gd name="T56" fmla="*/ 2147483647 w 527"/>
              <a:gd name="T57" fmla="*/ 2147483647 h 730"/>
              <a:gd name="T58" fmla="*/ 2147483647 w 527"/>
              <a:gd name="T59" fmla="*/ 2147483647 h 730"/>
              <a:gd name="T60" fmla="*/ 2147483647 w 527"/>
              <a:gd name="T61" fmla="*/ 2147483647 h 730"/>
              <a:gd name="T62" fmla="*/ 2147483647 w 527"/>
              <a:gd name="T63" fmla="*/ 2147483647 h 730"/>
              <a:gd name="T64" fmla="*/ 2147483647 w 527"/>
              <a:gd name="T65" fmla="*/ 2147483647 h 730"/>
              <a:gd name="T66" fmla="*/ 2147483647 w 527"/>
              <a:gd name="T67" fmla="*/ 2147483647 h 730"/>
              <a:gd name="T68" fmla="*/ 2147483647 w 527"/>
              <a:gd name="T69" fmla="*/ 2147483647 h 730"/>
              <a:gd name="T70" fmla="*/ 2147483647 w 527"/>
              <a:gd name="T71" fmla="*/ 2147483647 h 730"/>
              <a:gd name="T72" fmla="*/ 2147483647 w 527"/>
              <a:gd name="T73" fmla="*/ 2147483647 h 730"/>
              <a:gd name="T74" fmla="*/ 2147483647 w 527"/>
              <a:gd name="T75" fmla="*/ 2147483647 h 730"/>
              <a:gd name="T76" fmla="*/ 2147483647 w 527"/>
              <a:gd name="T77" fmla="*/ 2147483647 h 730"/>
              <a:gd name="T78" fmla="*/ 2147483647 w 527"/>
              <a:gd name="T79" fmla="*/ 2147483647 h 730"/>
              <a:gd name="T80" fmla="*/ 2147483647 w 527"/>
              <a:gd name="T81" fmla="*/ 2147483647 h 730"/>
              <a:gd name="T82" fmla="*/ 2147483647 w 527"/>
              <a:gd name="T83" fmla="*/ 2147483647 h 730"/>
              <a:gd name="T84" fmla="*/ 2147483647 w 527"/>
              <a:gd name="T85" fmla="*/ 2147483647 h 730"/>
              <a:gd name="T86" fmla="*/ 2147483647 w 527"/>
              <a:gd name="T87" fmla="*/ 2147483647 h 730"/>
              <a:gd name="T88" fmla="*/ 2147483647 w 527"/>
              <a:gd name="T89" fmla="*/ 2147483647 h 730"/>
              <a:gd name="T90" fmla="*/ 2147483647 w 527"/>
              <a:gd name="T91" fmla="*/ 2147483647 h 730"/>
              <a:gd name="T92" fmla="*/ 2147483647 w 527"/>
              <a:gd name="T93" fmla="*/ 2147483647 h 730"/>
              <a:gd name="T94" fmla="*/ 2147483647 w 527"/>
              <a:gd name="T95" fmla="*/ 2147483647 h 730"/>
              <a:gd name="T96" fmla="*/ 2147483647 w 527"/>
              <a:gd name="T97" fmla="*/ 2147483647 h 730"/>
              <a:gd name="T98" fmla="*/ 2147483647 w 527"/>
              <a:gd name="T99" fmla="*/ 0 h 730"/>
              <a:gd name="T100" fmla="*/ 2147483647 w 527"/>
              <a:gd name="T101" fmla="*/ 2147483647 h 730"/>
              <a:gd name="T102" fmla="*/ 2147483647 w 527"/>
              <a:gd name="T103" fmla="*/ 2147483647 h 730"/>
              <a:gd name="T104" fmla="*/ 2147483647 w 527"/>
              <a:gd name="T105" fmla="*/ 2147483647 h 730"/>
              <a:gd name="T106" fmla="*/ 2147483647 w 527"/>
              <a:gd name="T107" fmla="*/ 2147483647 h 730"/>
              <a:gd name="T108" fmla="*/ 2147483647 w 527"/>
              <a:gd name="T109" fmla="*/ 2147483647 h 730"/>
              <a:gd name="T110" fmla="*/ 2147483647 w 527"/>
              <a:gd name="T111" fmla="*/ 2147483647 h 73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27"/>
              <a:gd name="T169" fmla="*/ 0 h 730"/>
              <a:gd name="T170" fmla="*/ 527 w 527"/>
              <a:gd name="T171" fmla="*/ 730 h 73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27" h="730">
                <a:moveTo>
                  <a:pt x="12" y="159"/>
                </a:moveTo>
                <a:lnTo>
                  <a:pt x="46" y="227"/>
                </a:lnTo>
                <a:lnTo>
                  <a:pt x="50" y="259"/>
                </a:lnTo>
                <a:lnTo>
                  <a:pt x="33" y="294"/>
                </a:lnTo>
                <a:lnTo>
                  <a:pt x="6" y="315"/>
                </a:lnTo>
                <a:lnTo>
                  <a:pt x="0" y="377"/>
                </a:lnTo>
                <a:lnTo>
                  <a:pt x="8" y="386"/>
                </a:lnTo>
                <a:lnTo>
                  <a:pt x="23" y="380"/>
                </a:lnTo>
                <a:lnTo>
                  <a:pt x="33" y="386"/>
                </a:lnTo>
                <a:lnTo>
                  <a:pt x="33" y="427"/>
                </a:lnTo>
                <a:lnTo>
                  <a:pt x="50" y="471"/>
                </a:lnTo>
                <a:lnTo>
                  <a:pt x="69" y="480"/>
                </a:lnTo>
                <a:lnTo>
                  <a:pt x="73" y="548"/>
                </a:lnTo>
                <a:lnTo>
                  <a:pt x="62" y="596"/>
                </a:lnTo>
                <a:lnTo>
                  <a:pt x="73" y="615"/>
                </a:lnTo>
                <a:lnTo>
                  <a:pt x="94" y="636"/>
                </a:lnTo>
                <a:lnTo>
                  <a:pt x="150" y="623"/>
                </a:lnTo>
                <a:lnTo>
                  <a:pt x="162" y="642"/>
                </a:lnTo>
                <a:lnTo>
                  <a:pt x="144" y="667"/>
                </a:lnTo>
                <a:lnTo>
                  <a:pt x="115" y="709"/>
                </a:lnTo>
                <a:lnTo>
                  <a:pt x="115" y="721"/>
                </a:lnTo>
                <a:lnTo>
                  <a:pt x="133" y="730"/>
                </a:lnTo>
                <a:lnTo>
                  <a:pt x="246" y="686"/>
                </a:lnTo>
                <a:lnTo>
                  <a:pt x="287" y="709"/>
                </a:lnTo>
                <a:lnTo>
                  <a:pt x="298" y="698"/>
                </a:lnTo>
                <a:lnTo>
                  <a:pt x="287" y="673"/>
                </a:lnTo>
                <a:lnTo>
                  <a:pt x="289" y="653"/>
                </a:lnTo>
                <a:lnTo>
                  <a:pt x="306" y="552"/>
                </a:lnTo>
                <a:lnTo>
                  <a:pt x="323" y="527"/>
                </a:lnTo>
                <a:lnTo>
                  <a:pt x="333" y="498"/>
                </a:lnTo>
                <a:lnTo>
                  <a:pt x="352" y="454"/>
                </a:lnTo>
                <a:lnTo>
                  <a:pt x="341" y="436"/>
                </a:lnTo>
                <a:lnTo>
                  <a:pt x="344" y="400"/>
                </a:lnTo>
                <a:lnTo>
                  <a:pt x="392" y="348"/>
                </a:lnTo>
                <a:lnTo>
                  <a:pt x="389" y="309"/>
                </a:lnTo>
                <a:lnTo>
                  <a:pt x="421" y="254"/>
                </a:lnTo>
                <a:lnTo>
                  <a:pt x="452" y="263"/>
                </a:lnTo>
                <a:lnTo>
                  <a:pt x="516" y="217"/>
                </a:lnTo>
                <a:lnTo>
                  <a:pt x="527" y="194"/>
                </a:lnTo>
                <a:lnTo>
                  <a:pt x="487" y="121"/>
                </a:lnTo>
                <a:lnTo>
                  <a:pt x="460" y="83"/>
                </a:lnTo>
                <a:lnTo>
                  <a:pt x="477" y="65"/>
                </a:lnTo>
                <a:lnTo>
                  <a:pt x="456" y="44"/>
                </a:lnTo>
                <a:lnTo>
                  <a:pt x="396" y="44"/>
                </a:lnTo>
                <a:lnTo>
                  <a:pt x="369" y="15"/>
                </a:lnTo>
                <a:lnTo>
                  <a:pt x="321" y="63"/>
                </a:lnTo>
                <a:lnTo>
                  <a:pt x="304" y="54"/>
                </a:lnTo>
                <a:lnTo>
                  <a:pt x="323" y="17"/>
                </a:lnTo>
                <a:lnTo>
                  <a:pt x="321" y="6"/>
                </a:lnTo>
                <a:lnTo>
                  <a:pt x="304" y="0"/>
                </a:lnTo>
                <a:lnTo>
                  <a:pt x="246" y="31"/>
                </a:lnTo>
                <a:lnTo>
                  <a:pt x="200" y="46"/>
                </a:lnTo>
                <a:lnTo>
                  <a:pt x="164" y="44"/>
                </a:lnTo>
                <a:lnTo>
                  <a:pt x="85" y="117"/>
                </a:lnTo>
                <a:lnTo>
                  <a:pt x="40" y="133"/>
                </a:lnTo>
                <a:lnTo>
                  <a:pt x="12" y="159"/>
                </a:lnTo>
                <a:close/>
              </a:path>
            </a:pathLst>
          </a:custGeom>
          <a:solidFill>
            <a:srgbClr val="EAEAEA"/>
          </a:solidFill>
          <a:ln w="12700">
            <a:solidFill>
              <a:schemeClr val="bg2"/>
            </a:solidFill>
            <a:round/>
            <a:headEnd/>
            <a:tailEnd/>
          </a:ln>
        </p:spPr>
        <p:txBody>
          <a:bodyPr/>
          <a:lstStyle/>
          <a:p>
            <a:endParaRPr lang="zh-CN" altLang="en-US"/>
          </a:p>
        </p:txBody>
      </p:sp>
      <p:sp>
        <p:nvSpPr>
          <p:cNvPr id="12301" name="Freeform 13"/>
          <p:cNvSpPr>
            <a:spLocks noChangeAspect="1"/>
          </p:cNvSpPr>
          <p:nvPr/>
        </p:nvSpPr>
        <p:spPr bwMode="blackWhite">
          <a:xfrm>
            <a:off x="3967163" y="4430713"/>
            <a:ext cx="679450" cy="733425"/>
          </a:xfrm>
          <a:custGeom>
            <a:avLst/>
            <a:gdLst>
              <a:gd name="T0" fmla="*/ 2147483647 w 608"/>
              <a:gd name="T1" fmla="*/ 2147483647 h 679"/>
              <a:gd name="T2" fmla="*/ 2147483647 w 608"/>
              <a:gd name="T3" fmla="*/ 2147483647 h 679"/>
              <a:gd name="T4" fmla="*/ 2147483647 w 608"/>
              <a:gd name="T5" fmla="*/ 2147483647 h 679"/>
              <a:gd name="T6" fmla="*/ 2147483647 w 608"/>
              <a:gd name="T7" fmla="*/ 2147483647 h 679"/>
              <a:gd name="T8" fmla="*/ 2147483647 w 608"/>
              <a:gd name="T9" fmla="*/ 2147483647 h 679"/>
              <a:gd name="T10" fmla="*/ 2147483647 w 608"/>
              <a:gd name="T11" fmla="*/ 2147483647 h 679"/>
              <a:gd name="T12" fmla="*/ 2147483647 w 608"/>
              <a:gd name="T13" fmla="*/ 0 h 679"/>
              <a:gd name="T14" fmla="*/ 2147483647 w 608"/>
              <a:gd name="T15" fmla="*/ 2147483647 h 679"/>
              <a:gd name="T16" fmla="*/ 2147483647 w 608"/>
              <a:gd name="T17" fmla="*/ 2147483647 h 679"/>
              <a:gd name="T18" fmla="*/ 2147483647 w 608"/>
              <a:gd name="T19" fmla="*/ 2147483647 h 679"/>
              <a:gd name="T20" fmla="*/ 2147483647 w 608"/>
              <a:gd name="T21" fmla="*/ 2147483647 h 679"/>
              <a:gd name="T22" fmla="*/ 2147483647 w 608"/>
              <a:gd name="T23" fmla="*/ 2147483647 h 679"/>
              <a:gd name="T24" fmla="*/ 2147483647 w 608"/>
              <a:gd name="T25" fmla="*/ 2147483647 h 679"/>
              <a:gd name="T26" fmla="*/ 2147483647 w 608"/>
              <a:gd name="T27" fmla="*/ 2147483647 h 679"/>
              <a:gd name="T28" fmla="*/ 2147483647 w 608"/>
              <a:gd name="T29" fmla="*/ 2147483647 h 679"/>
              <a:gd name="T30" fmla="*/ 2147483647 w 608"/>
              <a:gd name="T31" fmla="*/ 2147483647 h 679"/>
              <a:gd name="T32" fmla="*/ 2147483647 w 608"/>
              <a:gd name="T33" fmla="*/ 2147483647 h 679"/>
              <a:gd name="T34" fmla="*/ 2147483647 w 608"/>
              <a:gd name="T35" fmla="*/ 2147483647 h 679"/>
              <a:gd name="T36" fmla="*/ 2147483647 w 608"/>
              <a:gd name="T37" fmla="*/ 2147483647 h 679"/>
              <a:gd name="T38" fmla="*/ 2147483647 w 608"/>
              <a:gd name="T39" fmla="*/ 2147483647 h 679"/>
              <a:gd name="T40" fmla="*/ 2147483647 w 608"/>
              <a:gd name="T41" fmla="*/ 2147483647 h 679"/>
              <a:gd name="T42" fmla="*/ 2147483647 w 608"/>
              <a:gd name="T43" fmla="*/ 2147483647 h 679"/>
              <a:gd name="T44" fmla="*/ 2147483647 w 608"/>
              <a:gd name="T45" fmla="*/ 2147483647 h 679"/>
              <a:gd name="T46" fmla="*/ 2147483647 w 608"/>
              <a:gd name="T47" fmla="*/ 2147483647 h 679"/>
              <a:gd name="T48" fmla="*/ 2147483647 w 608"/>
              <a:gd name="T49" fmla="*/ 2147483647 h 679"/>
              <a:gd name="T50" fmla="*/ 2147483647 w 608"/>
              <a:gd name="T51" fmla="*/ 2147483647 h 679"/>
              <a:gd name="T52" fmla="*/ 2147483647 w 608"/>
              <a:gd name="T53" fmla="*/ 2147483647 h 679"/>
              <a:gd name="T54" fmla="*/ 2147483647 w 608"/>
              <a:gd name="T55" fmla="*/ 2147483647 h 679"/>
              <a:gd name="T56" fmla="*/ 2147483647 w 608"/>
              <a:gd name="T57" fmla="*/ 2147483647 h 679"/>
              <a:gd name="T58" fmla="*/ 2147483647 w 608"/>
              <a:gd name="T59" fmla="*/ 2147483647 h 679"/>
              <a:gd name="T60" fmla="*/ 2147483647 w 608"/>
              <a:gd name="T61" fmla="*/ 2147483647 h 679"/>
              <a:gd name="T62" fmla="*/ 2147483647 w 608"/>
              <a:gd name="T63" fmla="*/ 2147483647 h 679"/>
              <a:gd name="T64" fmla="*/ 2147483647 w 608"/>
              <a:gd name="T65" fmla="*/ 2147483647 h 679"/>
              <a:gd name="T66" fmla="*/ 2147483647 w 608"/>
              <a:gd name="T67" fmla="*/ 2147483647 h 679"/>
              <a:gd name="T68" fmla="*/ 2147483647 w 608"/>
              <a:gd name="T69" fmla="*/ 2147483647 h 67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08"/>
              <a:gd name="T106" fmla="*/ 0 h 679"/>
              <a:gd name="T107" fmla="*/ 608 w 608"/>
              <a:gd name="T108" fmla="*/ 679 h 67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08" h="679">
                <a:moveTo>
                  <a:pt x="547" y="88"/>
                </a:moveTo>
                <a:lnTo>
                  <a:pt x="522" y="85"/>
                </a:lnTo>
                <a:lnTo>
                  <a:pt x="510" y="67"/>
                </a:lnTo>
                <a:lnTo>
                  <a:pt x="510" y="27"/>
                </a:lnTo>
                <a:lnTo>
                  <a:pt x="497" y="6"/>
                </a:lnTo>
                <a:lnTo>
                  <a:pt x="466" y="35"/>
                </a:lnTo>
                <a:lnTo>
                  <a:pt x="452" y="54"/>
                </a:lnTo>
                <a:lnTo>
                  <a:pt x="433" y="54"/>
                </a:lnTo>
                <a:lnTo>
                  <a:pt x="427" y="23"/>
                </a:lnTo>
                <a:lnTo>
                  <a:pt x="402" y="33"/>
                </a:lnTo>
                <a:lnTo>
                  <a:pt x="366" y="54"/>
                </a:lnTo>
                <a:lnTo>
                  <a:pt x="344" y="40"/>
                </a:lnTo>
                <a:lnTo>
                  <a:pt x="298" y="10"/>
                </a:lnTo>
                <a:lnTo>
                  <a:pt x="167" y="0"/>
                </a:lnTo>
                <a:lnTo>
                  <a:pt x="152" y="15"/>
                </a:lnTo>
                <a:lnTo>
                  <a:pt x="179" y="46"/>
                </a:lnTo>
                <a:lnTo>
                  <a:pt x="148" y="67"/>
                </a:lnTo>
                <a:lnTo>
                  <a:pt x="98" y="46"/>
                </a:lnTo>
                <a:lnTo>
                  <a:pt x="48" y="88"/>
                </a:lnTo>
                <a:lnTo>
                  <a:pt x="29" y="129"/>
                </a:lnTo>
                <a:lnTo>
                  <a:pt x="33" y="223"/>
                </a:lnTo>
                <a:lnTo>
                  <a:pt x="58" y="323"/>
                </a:lnTo>
                <a:lnTo>
                  <a:pt x="0" y="386"/>
                </a:lnTo>
                <a:lnTo>
                  <a:pt x="6" y="394"/>
                </a:lnTo>
                <a:lnTo>
                  <a:pt x="58" y="381"/>
                </a:lnTo>
                <a:lnTo>
                  <a:pt x="75" y="404"/>
                </a:lnTo>
                <a:lnTo>
                  <a:pt x="62" y="475"/>
                </a:lnTo>
                <a:lnTo>
                  <a:pt x="89" y="527"/>
                </a:lnTo>
                <a:lnTo>
                  <a:pt x="117" y="536"/>
                </a:lnTo>
                <a:lnTo>
                  <a:pt x="148" y="494"/>
                </a:lnTo>
                <a:lnTo>
                  <a:pt x="162" y="527"/>
                </a:lnTo>
                <a:lnTo>
                  <a:pt x="169" y="525"/>
                </a:lnTo>
                <a:lnTo>
                  <a:pt x="216" y="481"/>
                </a:lnTo>
                <a:lnTo>
                  <a:pt x="227" y="484"/>
                </a:lnTo>
                <a:lnTo>
                  <a:pt x="248" y="471"/>
                </a:lnTo>
                <a:lnTo>
                  <a:pt x="283" y="484"/>
                </a:lnTo>
                <a:lnTo>
                  <a:pt x="283" y="525"/>
                </a:lnTo>
                <a:lnTo>
                  <a:pt x="314" y="529"/>
                </a:lnTo>
                <a:lnTo>
                  <a:pt x="304" y="569"/>
                </a:lnTo>
                <a:lnTo>
                  <a:pt x="277" y="613"/>
                </a:lnTo>
                <a:lnTo>
                  <a:pt x="266" y="650"/>
                </a:lnTo>
                <a:lnTo>
                  <a:pt x="277" y="650"/>
                </a:lnTo>
                <a:lnTo>
                  <a:pt x="310" y="621"/>
                </a:lnTo>
                <a:lnTo>
                  <a:pt x="335" y="679"/>
                </a:lnTo>
                <a:lnTo>
                  <a:pt x="354" y="663"/>
                </a:lnTo>
                <a:lnTo>
                  <a:pt x="377" y="663"/>
                </a:lnTo>
                <a:lnTo>
                  <a:pt x="402" y="646"/>
                </a:lnTo>
                <a:lnTo>
                  <a:pt x="402" y="613"/>
                </a:lnTo>
                <a:lnTo>
                  <a:pt x="414" y="602"/>
                </a:lnTo>
                <a:lnTo>
                  <a:pt x="441" y="604"/>
                </a:lnTo>
                <a:lnTo>
                  <a:pt x="491" y="627"/>
                </a:lnTo>
                <a:lnTo>
                  <a:pt x="498" y="609"/>
                </a:lnTo>
                <a:lnTo>
                  <a:pt x="487" y="588"/>
                </a:lnTo>
                <a:lnTo>
                  <a:pt x="491" y="575"/>
                </a:lnTo>
                <a:lnTo>
                  <a:pt x="522" y="548"/>
                </a:lnTo>
                <a:lnTo>
                  <a:pt x="575" y="563"/>
                </a:lnTo>
                <a:lnTo>
                  <a:pt x="608" y="544"/>
                </a:lnTo>
                <a:lnTo>
                  <a:pt x="597" y="525"/>
                </a:lnTo>
                <a:lnTo>
                  <a:pt x="608" y="477"/>
                </a:lnTo>
                <a:lnTo>
                  <a:pt x="604" y="409"/>
                </a:lnTo>
                <a:lnTo>
                  <a:pt x="585" y="400"/>
                </a:lnTo>
                <a:lnTo>
                  <a:pt x="568" y="356"/>
                </a:lnTo>
                <a:lnTo>
                  <a:pt x="568" y="315"/>
                </a:lnTo>
                <a:lnTo>
                  <a:pt x="558" y="309"/>
                </a:lnTo>
                <a:lnTo>
                  <a:pt x="543" y="315"/>
                </a:lnTo>
                <a:lnTo>
                  <a:pt x="535" y="306"/>
                </a:lnTo>
                <a:lnTo>
                  <a:pt x="541" y="244"/>
                </a:lnTo>
                <a:lnTo>
                  <a:pt x="568" y="223"/>
                </a:lnTo>
                <a:lnTo>
                  <a:pt x="585" y="188"/>
                </a:lnTo>
                <a:lnTo>
                  <a:pt x="581" y="156"/>
                </a:lnTo>
                <a:lnTo>
                  <a:pt x="547" y="88"/>
                </a:lnTo>
                <a:close/>
              </a:path>
            </a:pathLst>
          </a:custGeom>
          <a:solidFill>
            <a:srgbClr val="EAEAEA"/>
          </a:solidFill>
          <a:ln w="12700">
            <a:solidFill>
              <a:schemeClr val="bg2"/>
            </a:solidFill>
            <a:round/>
            <a:headEnd/>
            <a:tailEnd/>
          </a:ln>
        </p:spPr>
        <p:txBody>
          <a:bodyPr/>
          <a:lstStyle/>
          <a:p>
            <a:endParaRPr lang="zh-CN" altLang="en-US"/>
          </a:p>
        </p:txBody>
      </p:sp>
      <p:sp>
        <p:nvSpPr>
          <p:cNvPr id="12302" name="Freeform 14"/>
          <p:cNvSpPr>
            <a:spLocks noChangeAspect="1"/>
          </p:cNvSpPr>
          <p:nvPr/>
        </p:nvSpPr>
        <p:spPr bwMode="blackWhite">
          <a:xfrm>
            <a:off x="3316288" y="4575175"/>
            <a:ext cx="747712" cy="638175"/>
          </a:xfrm>
          <a:custGeom>
            <a:avLst/>
            <a:gdLst>
              <a:gd name="T0" fmla="*/ 2147483647 w 674"/>
              <a:gd name="T1" fmla="*/ 2147483647 h 592"/>
              <a:gd name="T2" fmla="*/ 2147483647 w 674"/>
              <a:gd name="T3" fmla="*/ 2147483647 h 592"/>
              <a:gd name="T4" fmla="*/ 2147483647 w 674"/>
              <a:gd name="T5" fmla="*/ 2147483647 h 592"/>
              <a:gd name="T6" fmla="*/ 2147483647 w 674"/>
              <a:gd name="T7" fmla="*/ 2147483647 h 592"/>
              <a:gd name="T8" fmla="*/ 2147483647 w 674"/>
              <a:gd name="T9" fmla="*/ 2147483647 h 592"/>
              <a:gd name="T10" fmla="*/ 2147483647 w 674"/>
              <a:gd name="T11" fmla="*/ 2147483647 h 592"/>
              <a:gd name="T12" fmla="*/ 0 w 674"/>
              <a:gd name="T13" fmla="*/ 2147483647 h 592"/>
              <a:gd name="T14" fmla="*/ 2147483647 w 674"/>
              <a:gd name="T15" fmla="*/ 2147483647 h 592"/>
              <a:gd name="T16" fmla="*/ 2147483647 w 674"/>
              <a:gd name="T17" fmla="*/ 2147483647 h 592"/>
              <a:gd name="T18" fmla="*/ 2147483647 w 674"/>
              <a:gd name="T19" fmla="*/ 2147483647 h 592"/>
              <a:gd name="T20" fmla="*/ 2147483647 w 674"/>
              <a:gd name="T21" fmla="*/ 2147483647 h 592"/>
              <a:gd name="T22" fmla="*/ 2147483647 w 674"/>
              <a:gd name="T23" fmla="*/ 2147483647 h 592"/>
              <a:gd name="T24" fmla="*/ 2147483647 w 674"/>
              <a:gd name="T25" fmla="*/ 2147483647 h 592"/>
              <a:gd name="T26" fmla="*/ 2147483647 w 674"/>
              <a:gd name="T27" fmla="*/ 2147483647 h 592"/>
              <a:gd name="T28" fmla="*/ 2147483647 w 674"/>
              <a:gd name="T29" fmla="*/ 2147483647 h 592"/>
              <a:gd name="T30" fmla="*/ 2147483647 w 674"/>
              <a:gd name="T31" fmla="*/ 2147483647 h 592"/>
              <a:gd name="T32" fmla="*/ 2147483647 w 674"/>
              <a:gd name="T33" fmla="*/ 2147483647 h 592"/>
              <a:gd name="T34" fmla="*/ 2147483647 w 674"/>
              <a:gd name="T35" fmla="*/ 2147483647 h 592"/>
              <a:gd name="T36" fmla="*/ 2147483647 w 674"/>
              <a:gd name="T37" fmla="*/ 2147483647 h 592"/>
              <a:gd name="T38" fmla="*/ 2147483647 w 674"/>
              <a:gd name="T39" fmla="*/ 2147483647 h 592"/>
              <a:gd name="T40" fmla="*/ 2147483647 w 674"/>
              <a:gd name="T41" fmla="*/ 2147483647 h 592"/>
              <a:gd name="T42" fmla="*/ 2147483647 w 674"/>
              <a:gd name="T43" fmla="*/ 2147483647 h 592"/>
              <a:gd name="T44" fmla="*/ 2147483647 w 674"/>
              <a:gd name="T45" fmla="*/ 2147483647 h 592"/>
              <a:gd name="T46" fmla="*/ 2147483647 w 674"/>
              <a:gd name="T47" fmla="*/ 2147483647 h 592"/>
              <a:gd name="T48" fmla="*/ 2147483647 w 674"/>
              <a:gd name="T49" fmla="*/ 2147483647 h 592"/>
              <a:gd name="T50" fmla="*/ 2147483647 w 674"/>
              <a:gd name="T51" fmla="*/ 2147483647 h 592"/>
              <a:gd name="T52" fmla="*/ 2147483647 w 674"/>
              <a:gd name="T53" fmla="*/ 2147483647 h 592"/>
              <a:gd name="T54" fmla="*/ 2147483647 w 674"/>
              <a:gd name="T55" fmla="*/ 2147483647 h 592"/>
              <a:gd name="T56" fmla="*/ 2147483647 w 674"/>
              <a:gd name="T57" fmla="*/ 2147483647 h 592"/>
              <a:gd name="T58" fmla="*/ 2147483647 w 674"/>
              <a:gd name="T59" fmla="*/ 2147483647 h 592"/>
              <a:gd name="T60" fmla="*/ 2147483647 w 674"/>
              <a:gd name="T61" fmla="*/ 2147483647 h 592"/>
              <a:gd name="T62" fmla="*/ 2147483647 w 674"/>
              <a:gd name="T63" fmla="*/ 2147483647 h 592"/>
              <a:gd name="T64" fmla="*/ 2147483647 w 674"/>
              <a:gd name="T65" fmla="*/ 2147483647 h 592"/>
              <a:gd name="T66" fmla="*/ 2147483647 w 674"/>
              <a:gd name="T67" fmla="*/ 2147483647 h 592"/>
              <a:gd name="T68" fmla="*/ 2147483647 w 674"/>
              <a:gd name="T69" fmla="*/ 2147483647 h 592"/>
              <a:gd name="T70" fmla="*/ 2147483647 w 674"/>
              <a:gd name="T71" fmla="*/ 2147483647 h 592"/>
              <a:gd name="T72" fmla="*/ 2147483647 w 674"/>
              <a:gd name="T73" fmla="*/ 2147483647 h 592"/>
              <a:gd name="T74" fmla="*/ 2147483647 w 674"/>
              <a:gd name="T75" fmla="*/ 2147483647 h 592"/>
              <a:gd name="T76" fmla="*/ 2147483647 w 674"/>
              <a:gd name="T77" fmla="*/ 2147483647 h 592"/>
              <a:gd name="T78" fmla="*/ 2147483647 w 674"/>
              <a:gd name="T79" fmla="*/ 2147483647 h 592"/>
              <a:gd name="T80" fmla="*/ 2147483647 w 674"/>
              <a:gd name="T81" fmla="*/ 2147483647 h 592"/>
              <a:gd name="T82" fmla="*/ 2147483647 w 674"/>
              <a:gd name="T83" fmla="*/ 2147483647 h 592"/>
              <a:gd name="T84" fmla="*/ 2147483647 w 674"/>
              <a:gd name="T85" fmla="*/ 2147483647 h 592"/>
              <a:gd name="T86" fmla="*/ 2147483647 w 674"/>
              <a:gd name="T87" fmla="*/ 2147483647 h 592"/>
              <a:gd name="T88" fmla="*/ 2147483647 w 674"/>
              <a:gd name="T89" fmla="*/ 2147483647 h 592"/>
              <a:gd name="T90" fmla="*/ 2147483647 w 674"/>
              <a:gd name="T91" fmla="*/ 2147483647 h 592"/>
              <a:gd name="T92" fmla="*/ 2147483647 w 674"/>
              <a:gd name="T93" fmla="*/ 2147483647 h 592"/>
              <a:gd name="T94" fmla="*/ 2147483647 w 674"/>
              <a:gd name="T95" fmla="*/ 0 h 592"/>
              <a:gd name="T96" fmla="*/ 2147483647 w 674"/>
              <a:gd name="T97" fmla="*/ 2147483647 h 592"/>
              <a:gd name="T98" fmla="*/ 2147483647 w 674"/>
              <a:gd name="T99" fmla="*/ 2147483647 h 592"/>
              <a:gd name="T100" fmla="*/ 2147483647 w 674"/>
              <a:gd name="T101" fmla="*/ 2147483647 h 592"/>
              <a:gd name="T102" fmla="*/ 2147483647 w 674"/>
              <a:gd name="T103" fmla="*/ 2147483647 h 592"/>
              <a:gd name="T104" fmla="*/ 2147483647 w 674"/>
              <a:gd name="T105" fmla="*/ 2147483647 h 592"/>
              <a:gd name="T106" fmla="*/ 2147483647 w 674"/>
              <a:gd name="T107" fmla="*/ 2147483647 h 592"/>
              <a:gd name="T108" fmla="*/ 2147483647 w 674"/>
              <a:gd name="T109" fmla="*/ 2147483647 h 592"/>
              <a:gd name="T110" fmla="*/ 2147483647 w 674"/>
              <a:gd name="T111" fmla="*/ 2147483647 h 592"/>
              <a:gd name="T112" fmla="*/ 2147483647 w 674"/>
              <a:gd name="T113" fmla="*/ 2147483647 h 592"/>
              <a:gd name="T114" fmla="*/ 2147483647 w 674"/>
              <a:gd name="T115" fmla="*/ 2147483647 h 592"/>
              <a:gd name="T116" fmla="*/ 2147483647 w 674"/>
              <a:gd name="T117" fmla="*/ 2147483647 h 592"/>
              <a:gd name="T118" fmla="*/ 2147483647 w 674"/>
              <a:gd name="T119" fmla="*/ 2147483647 h 5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74"/>
              <a:gd name="T181" fmla="*/ 0 h 592"/>
              <a:gd name="T182" fmla="*/ 674 w 674"/>
              <a:gd name="T183" fmla="*/ 592 h 5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74" h="592">
                <a:moveTo>
                  <a:pt x="185" y="196"/>
                </a:moveTo>
                <a:lnTo>
                  <a:pt x="171" y="244"/>
                </a:lnTo>
                <a:lnTo>
                  <a:pt x="143" y="253"/>
                </a:lnTo>
                <a:lnTo>
                  <a:pt x="79" y="244"/>
                </a:lnTo>
                <a:lnTo>
                  <a:pt x="66" y="259"/>
                </a:lnTo>
                <a:lnTo>
                  <a:pt x="31" y="248"/>
                </a:lnTo>
                <a:lnTo>
                  <a:pt x="0" y="292"/>
                </a:lnTo>
                <a:lnTo>
                  <a:pt x="14" y="305"/>
                </a:lnTo>
                <a:lnTo>
                  <a:pt x="14" y="334"/>
                </a:lnTo>
                <a:lnTo>
                  <a:pt x="27" y="359"/>
                </a:lnTo>
                <a:lnTo>
                  <a:pt x="93" y="338"/>
                </a:lnTo>
                <a:lnTo>
                  <a:pt x="108" y="355"/>
                </a:lnTo>
                <a:lnTo>
                  <a:pt x="79" y="476"/>
                </a:lnTo>
                <a:lnTo>
                  <a:pt x="119" y="513"/>
                </a:lnTo>
                <a:lnTo>
                  <a:pt x="104" y="582"/>
                </a:lnTo>
                <a:lnTo>
                  <a:pt x="146" y="586"/>
                </a:lnTo>
                <a:lnTo>
                  <a:pt x="185" y="547"/>
                </a:lnTo>
                <a:lnTo>
                  <a:pt x="200" y="557"/>
                </a:lnTo>
                <a:lnTo>
                  <a:pt x="277" y="592"/>
                </a:lnTo>
                <a:lnTo>
                  <a:pt x="291" y="582"/>
                </a:lnTo>
                <a:lnTo>
                  <a:pt x="295" y="557"/>
                </a:lnTo>
                <a:lnTo>
                  <a:pt x="308" y="542"/>
                </a:lnTo>
                <a:lnTo>
                  <a:pt x="420" y="471"/>
                </a:lnTo>
                <a:lnTo>
                  <a:pt x="437" y="494"/>
                </a:lnTo>
                <a:lnTo>
                  <a:pt x="506" y="513"/>
                </a:lnTo>
                <a:lnTo>
                  <a:pt x="539" y="465"/>
                </a:lnTo>
                <a:lnTo>
                  <a:pt x="556" y="476"/>
                </a:lnTo>
                <a:lnTo>
                  <a:pt x="583" y="476"/>
                </a:lnTo>
                <a:lnTo>
                  <a:pt x="583" y="463"/>
                </a:lnTo>
                <a:lnTo>
                  <a:pt x="618" y="449"/>
                </a:lnTo>
                <a:lnTo>
                  <a:pt x="618" y="438"/>
                </a:lnTo>
                <a:lnTo>
                  <a:pt x="633" y="424"/>
                </a:lnTo>
                <a:lnTo>
                  <a:pt x="641" y="426"/>
                </a:lnTo>
                <a:lnTo>
                  <a:pt x="674" y="394"/>
                </a:lnTo>
                <a:lnTo>
                  <a:pt x="647" y="342"/>
                </a:lnTo>
                <a:lnTo>
                  <a:pt x="660" y="271"/>
                </a:lnTo>
                <a:lnTo>
                  <a:pt x="643" y="248"/>
                </a:lnTo>
                <a:lnTo>
                  <a:pt x="591" y="261"/>
                </a:lnTo>
                <a:lnTo>
                  <a:pt x="585" y="253"/>
                </a:lnTo>
                <a:lnTo>
                  <a:pt x="643" y="190"/>
                </a:lnTo>
                <a:lnTo>
                  <a:pt x="618" y="90"/>
                </a:lnTo>
                <a:lnTo>
                  <a:pt x="579" y="119"/>
                </a:lnTo>
                <a:lnTo>
                  <a:pt x="547" y="84"/>
                </a:lnTo>
                <a:lnTo>
                  <a:pt x="514" y="42"/>
                </a:lnTo>
                <a:lnTo>
                  <a:pt x="512" y="17"/>
                </a:lnTo>
                <a:lnTo>
                  <a:pt x="491" y="11"/>
                </a:lnTo>
                <a:lnTo>
                  <a:pt x="464" y="19"/>
                </a:lnTo>
                <a:lnTo>
                  <a:pt x="420" y="0"/>
                </a:lnTo>
                <a:lnTo>
                  <a:pt x="400" y="48"/>
                </a:lnTo>
                <a:lnTo>
                  <a:pt x="364" y="50"/>
                </a:lnTo>
                <a:lnTo>
                  <a:pt x="337" y="90"/>
                </a:lnTo>
                <a:lnTo>
                  <a:pt x="320" y="82"/>
                </a:lnTo>
                <a:lnTo>
                  <a:pt x="295" y="90"/>
                </a:lnTo>
                <a:lnTo>
                  <a:pt x="254" y="67"/>
                </a:lnTo>
                <a:lnTo>
                  <a:pt x="223" y="105"/>
                </a:lnTo>
                <a:lnTo>
                  <a:pt x="223" y="123"/>
                </a:lnTo>
                <a:lnTo>
                  <a:pt x="287" y="155"/>
                </a:lnTo>
                <a:lnTo>
                  <a:pt x="300" y="182"/>
                </a:lnTo>
                <a:lnTo>
                  <a:pt x="254" y="200"/>
                </a:lnTo>
                <a:lnTo>
                  <a:pt x="185" y="196"/>
                </a:lnTo>
                <a:close/>
              </a:path>
            </a:pathLst>
          </a:custGeom>
          <a:solidFill>
            <a:srgbClr val="EAEAEA"/>
          </a:solidFill>
          <a:ln w="12700">
            <a:solidFill>
              <a:schemeClr val="bg2"/>
            </a:solidFill>
            <a:round/>
            <a:headEnd/>
            <a:tailEnd/>
          </a:ln>
        </p:spPr>
        <p:txBody>
          <a:bodyPr/>
          <a:lstStyle/>
          <a:p>
            <a:endParaRPr lang="zh-CN" altLang="en-US"/>
          </a:p>
        </p:txBody>
      </p:sp>
      <p:sp>
        <p:nvSpPr>
          <p:cNvPr id="12303" name="Freeform 15"/>
          <p:cNvSpPr>
            <a:spLocks noChangeAspect="1"/>
          </p:cNvSpPr>
          <p:nvPr/>
        </p:nvSpPr>
        <p:spPr bwMode="blackWhite">
          <a:xfrm>
            <a:off x="5076825" y="4138613"/>
            <a:ext cx="473075" cy="531812"/>
          </a:xfrm>
          <a:custGeom>
            <a:avLst/>
            <a:gdLst>
              <a:gd name="T0" fmla="*/ 2147483647 w 423"/>
              <a:gd name="T1" fmla="*/ 2147483647 h 490"/>
              <a:gd name="T2" fmla="*/ 2147483647 w 423"/>
              <a:gd name="T3" fmla="*/ 2147483647 h 490"/>
              <a:gd name="T4" fmla="*/ 2147483647 w 423"/>
              <a:gd name="T5" fmla="*/ 2147483647 h 490"/>
              <a:gd name="T6" fmla="*/ 2147483647 w 423"/>
              <a:gd name="T7" fmla="*/ 2147483647 h 490"/>
              <a:gd name="T8" fmla="*/ 2147483647 w 423"/>
              <a:gd name="T9" fmla="*/ 2147483647 h 490"/>
              <a:gd name="T10" fmla="*/ 2147483647 w 423"/>
              <a:gd name="T11" fmla="*/ 2147483647 h 490"/>
              <a:gd name="T12" fmla="*/ 2147483647 w 423"/>
              <a:gd name="T13" fmla="*/ 2147483647 h 490"/>
              <a:gd name="T14" fmla="*/ 2147483647 w 423"/>
              <a:gd name="T15" fmla="*/ 2147483647 h 490"/>
              <a:gd name="T16" fmla="*/ 2147483647 w 423"/>
              <a:gd name="T17" fmla="*/ 2147483647 h 490"/>
              <a:gd name="T18" fmla="*/ 0 w 423"/>
              <a:gd name="T19" fmla="*/ 2147483647 h 490"/>
              <a:gd name="T20" fmla="*/ 2147483647 w 423"/>
              <a:gd name="T21" fmla="*/ 2147483647 h 490"/>
              <a:gd name="T22" fmla="*/ 2147483647 w 423"/>
              <a:gd name="T23" fmla="*/ 2147483647 h 490"/>
              <a:gd name="T24" fmla="*/ 2147483647 w 423"/>
              <a:gd name="T25" fmla="*/ 2147483647 h 490"/>
              <a:gd name="T26" fmla="*/ 2147483647 w 423"/>
              <a:gd name="T27" fmla="*/ 2147483647 h 490"/>
              <a:gd name="T28" fmla="*/ 2147483647 w 423"/>
              <a:gd name="T29" fmla="*/ 2147483647 h 490"/>
              <a:gd name="T30" fmla="*/ 2147483647 w 423"/>
              <a:gd name="T31" fmla="*/ 2147483647 h 490"/>
              <a:gd name="T32" fmla="*/ 2147483647 w 423"/>
              <a:gd name="T33" fmla="*/ 2147483647 h 490"/>
              <a:gd name="T34" fmla="*/ 2147483647 w 423"/>
              <a:gd name="T35" fmla="*/ 2147483647 h 490"/>
              <a:gd name="T36" fmla="*/ 2147483647 w 423"/>
              <a:gd name="T37" fmla="*/ 2147483647 h 490"/>
              <a:gd name="T38" fmla="*/ 2147483647 w 423"/>
              <a:gd name="T39" fmla="*/ 2147483647 h 490"/>
              <a:gd name="T40" fmla="*/ 2147483647 w 423"/>
              <a:gd name="T41" fmla="*/ 2147483647 h 490"/>
              <a:gd name="T42" fmla="*/ 2147483647 w 423"/>
              <a:gd name="T43" fmla="*/ 2147483647 h 490"/>
              <a:gd name="T44" fmla="*/ 2147483647 w 423"/>
              <a:gd name="T45" fmla="*/ 2147483647 h 490"/>
              <a:gd name="T46" fmla="*/ 2147483647 w 423"/>
              <a:gd name="T47" fmla="*/ 0 h 490"/>
              <a:gd name="T48" fmla="*/ 2147483647 w 423"/>
              <a:gd name="T49" fmla="*/ 2147483647 h 490"/>
              <a:gd name="T50" fmla="*/ 2147483647 w 423"/>
              <a:gd name="T51" fmla="*/ 2147483647 h 490"/>
              <a:gd name="T52" fmla="*/ 2147483647 w 423"/>
              <a:gd name="T53" fmla="*/ 2147483647 h 490"/>
              <a:gd name="T54" fmla="*/ 2147483647 w 423"/>
              <a:gd name="T55" fmla="*/ 2147483647 h 490"/>
              <a:gd name="T56" fmla="*/ 2147483647 w 423"/>
              <a:gd name="T57" fmla="*/ 2147483647 h 490"/>
              <a:gd name="T58" fmla="*/ 2147483647 w 423"/>
              <a:gd name="T59" fmla="*/ 2147483647 h 490"/>
              <a:gd name="T60" fmla="*/ 2147483647 w 423"/>
              <a:gd name="T61" fmla="*/ 2147483647 h 490"/>
              <a:gd name="T62" fmla="*/ 2147483647 w 423"/>
              <a:gd name="T63" fmla="*/ 2147483647 h 490"/>
              <a:gd name="T64" fmla="*/ 2147483647 w 423"/>
              <a:gd name="T65" fmla="*/ 2147483647 h 490"/>
              <a:gd name="T66" fmla="*/ 2147483647 w 423"/>
              <a:gd name="T67" fmla="*/ 2147483647 h 490"/>
              <a:gd name="T68" fmla="*/ 2147483647 w 423"/>
              <a:gd name="T69" fmla="*/ 2147483647 h 490"/>
              <a:gd name="T70" fmla="*/ 2147483647 w 423"/>
              <a:gd name="T71" fmla="*/ 2147483647 h 490"/>
              <a:gd name="T72" fmla="*/ 2147483647 w 423"/>
              <a:gd name="T73" fmla="*/ 2147483647 h 490"/>
              <a:gd name="T74" fmla="*/ 2147483647 w 423"/>
              <a:gd name="T75" fmla="*/ 2147483647 h 490"/>
              <a:gd name="T76" fmla="*/ 2147483647 w 423"/>
              <a:gd name="T77" fmla="*/ 2147483647 h 490"/>
              <a:gd name="T78" fmla="*/ 2147483647 w 423"/>
              <a:gd name="T79" fmla="*/ 2147483647 h 490"/>
              <a:gd name="T80" fmla="*/ 2147483647 w 423"/>
              <a:gd name="T81" fmla="*/ 2147483647 h 490"/>
              <a:gd name="T82" fmla="*/ 2147483647 w 423"/>
              <a:gd name="T83" fmla="*/ 2147483647 h 4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23"/>
              <a:gd name="T127" fmla="*/ 0 h 490"/>
              <a:gd name="T128" fmla="*/ 423 w 423"/>
              <a:gd name="T129" fmla="*/ 490 h 4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23" h="490">
                <a:moveTo>
                  <a:pt x="308" y="467"/>
                </a:moveTo>
                <a:lnTo>
                  <a:pt x="240" y="490"/>
                </a:lnTo>
                <a:lnTo>
                  <a:pt x="206" y="452"/>
                </a:lnTo>
                <a:lnTo>
                  <a:pt x="181" y="484"/>
                </a:lnTo>
                <a:lnTo>
                  <a:pt x="140" y="484"/>
                </a:lnTo>
                <a:lnTo>
                  <a:pt x="123" y="450"/>
                </a:lnTo>
                <a:lnTo>
                  <a:pt x="104" y="398"/>
                </a:lnTo>
                <a:lnTo>
                  <a:pt x="67" y="392"/>
                </a:lnTo>
                <a:lnTo>
                  <a:pt x="27" y="319"/>
                </a:lnTo>
                <a:lnTo>
                  <a:pt x="0" y="281"/>
                </a:lnTo>
                <a:lnTo>
                  <a:pt x="17" y="263"/>
                </a:lnTo>
                <a:lnTo>
                  <a:pt x="27" y="256"/>
                </a:lnTo>
                <a:lnTo>
                  <a:pt x="69" y="196"/>
                </a:lnTo>
                <a:lnTo>
                  <a:pt x="67" y="148"/>
                </a:lnTo>
                <a:lnTo>
                  <a:pt x="81" y="127"/>
                </a:lnTo>
                <a:lnTo>
                  <a:pt x="111" y="121"/>
                </a:lnTo>
                <a:lnTo>
                  <a:pt x="123" y="108"/>
                </a:lnTo>
                <a:lnTo>
                  <a:pt x="111" y="84"/>
                </a:lnTo>
                <a:lnTo>
                  <a:pt x="127" y="61"/>
                </a:lnTo>
                <a:lnTo>
                  <a:pt x="127" y="15"/>
                </a:lnTo>
                <a:lnTo>
                  <a:pt x="152" y="4"/>
                </a:lnTo>
                <a:lnTo>
                  <a:pt x="190" y="27"/>
                </a:lnTo>
                <a:lnTo>
                  <a:pt x="240" y="36"/>
                </a:lnTo>
                <a:lnTo>
                  <a:pt x="273" y="0"/>
                </a:lnTo>
                <a:lnTo>
                  <a:pt x="312" y="33"/>
                </a:lnTo>
                <a:lnTo>
                  <a:pt x="294" y="44"/>
                </a:lnTo>
                <a:lnTo>
                  <a:pt x="277" y="75"/>
                </a:lnTo>
                <a:lnTo>
                  <a:pt x="240" y="84"/>
                </a:lnTo>
                <a:lnTo>
                  <a:pt x="233" y="94"/>
                </a:lnTo>
                <a:lnTo>
                  <a:pt x="262" y="109"/>
                </a:lnTo>
                <a:lnTo>
                  <a:pt x="319" y="84"/>
                </a:lnTo>
                <a:lnTo>
                  <a:pt x="412" y="125"/>
                </a:lnTo>
                <a:lnTo>
                  <a:pt x="423" y="204"/>
                </a:lnTo>
                <a:lnTo>
                  <a:pt x="383" y="204"/>
                </a:lnTo>
                <a:lnTo>
                  <a:pt x="381" y="227"/>
                </a:lnTo>
                <a:lnTo>
                  <a:pt x="400" y="261"/>
                </a:lnTo>
                <a:lnTo>
                  <a:pt x="383" y="281"/>
                </a:lnTo>
                <a:lnTo>
                  <a:pt x="404" y="313"/>
                </a:lnTo>
                <a:lnTo>
                  <a:pt x="373" y="350"/>
                </a:lnTo>
                <a:lnTo>
                  <a:pt x="362" y="332"/>
                </a:lnTo>
                <a:lnTo>
                  <a:pt x="312" y="450"/>
                </a:lnTo>
                <a:lnTo>
                  <a:pt x="308" y="467"/>
                </a:lnTo>
                <a:close/>
              </a:path>
            </a:pathLst>
          </a:custGeom>
          <a:solidFill>
            <a:srgbClr val="EAEAEA"/>
          </a:solidFill>
          <a:ln w="12700">
            <a:solidFill>
              <a:schemeClr val="bg2"/>
            </a:solidFill>
            <a:round/>
            <a:headEnd/>
            <a:tailEnd/>
          </a:ln>
        </p:spPr>
        <p:txBody>
          <a:bodyPr/>
          <a:lstStyle/>
          <a:p>
            <a:endParaRPr lang="zh-CN" altLang="en-US"/>
          </a:p>
        </p:txBody>
      </p:sp>
      <p:sp>
        <p:nvSpPr>
          <p:cNvPr id="12304" name="Freeform 16"/>
          <p:cNvSpPr>
            <a:spLocks noChangeAspect="1"/>
          </p:cNvSpPr>
          <p:nvPr/>
        </p:nvSpPr>
        <p:spPr bwMode="blackWhite">
          <a:xfrm>
            <a:off x="4630738" y="3744913"/>
            <a:ext cx="590550" cy="682625"/>
          </a:xfrm>
          <a:custGeom>
            <a:avLst/>
            <a:gdLst>
              <a:gd name="T0" fmla="*/ 2147483647 w 525"/>
              <a:gd name="T1" fmla="*/ 0 h 630"/>
              <a:gd name="T2" fmla="*/ 2147483647 w 525"/>
              <a:gd name="T3" fmla="*/ 2147483647 h 630"/>
              <a:gd name="T4" fmla="*/ 2147483647 w 525"/>
              <a:gd name="T5" fmla="*/ 2147483647 h 630"/>
              <a:gd name="T6" fmla="*/ 2147483647 w 525"/>
              <a:gd name="T7" fmla="*/ 2147483647 h 630"/>
              <a:gd name="T8" fmla="*/ 2147483647 w 525"/>
              <a:gd name="T9" fmla="*/ 2147483647 h 630"/>
              <a:gd name="T10" fmla="*/ 2147483647 w 525"/>
              <a:gd name="T11" fmla="*/ 2147483647 h 630"/>
              <a:gd name="T12" fmla="*/ 2147483647 w 525"/>
              <a:gd name="T13" fmla="*/ 2147483647 h 630"/>
              <a:gd name="T14" fmla="*/ 2147483647 w 525"/>
              <a:gd name="T15" fmla="*/ 2147483647 h 630"/>
              <a:gd name="T16" fmla="*/ 2147483647 w 525"/>
              <a:gd name="T17" fmla="*/ 2147483647 h 630"/>
              <a:gd name="T18" fmla="*/ 2147483647 w 525"/>
              <a:gd name="T19" fmla="*/ 2147483647 h 630"/>
              <a:gd name="T20" fmla="*/ 2147483647 w 525"/>
              <a:gd name="T21" fmla="*/ 2147483647 h 630"/>
              <a:gd name="T22" fmla="*/ 2147483647 w 525"/>
              <a:gd name="T23" fmla="*/ 2147483647 h 630"/>
              <a:gd name="T24" fmla="*/ 2147483647 w 525"/>
              <a:gd name="T25" fmla="*/ 2147483647 h 630"/>
              <a:gd name="T26" fmla="*/ 2147483647 w 525"/>
              <a:gd name="T27" fmla="*/ 2147483647 h 630"/>
              <a:gd name="T28" fmla="*/ 2147483647 w 525"/>
              <a:gd name="T29" fmla="*/ 2147483647 h 630"/>
              <a:gd name="T30" fmla="*/ 2147483647 w 525"/>
              <a:gd name="T31" fmla="*/ 2147483647 h 630"/>
              <a:gd name="T32" fmla="*/ 2147483647 w 525"/>
              <a:gd name="T33" fmla="*/ 2147483647 h 630"/>
              <a:gd name="T34" fmla="*/ 2147483647 w 525"/>
              <a:gd name="T35" fmla="*/ 2147483647 h 630"/>
              <a:gd name="T36" fmla="*/ 2147483647 w 525"/>
              <a:gd name="T37" fmla="*/ 2147483647 h 630"/>
              <a:gd name="T38" fmla="*/ 2147483647 w 525"/>
              <a:gd name="T39" fmla="*/ 2147483647 h 630"/>
              <a:gd name="T40" fmla="*/ 2147483647 w 525"/>
              <a:gd name="T41" fmla="*/ 2147483647 h 630"/>
              <a:gd name="T42" fmla="*/ 2147483647 w 525"/>
              <a:gd name="T43" fmla="*/ 2147483647 h 630"/>
              <a:gd name="T44" fmla="*/ 2147483647 w 525"/>
              <a:gd name="T45" fmla="*/ 2147483647 h 630"/>
              <a:gd name="T46" fmla="*/ 2147483647 w 525"/>
              <a:gd name="T47" fmla="*/ 2147483647 h 630"/>
              <a:gd name="T48" fmla="*/ 2147483647 w 525"/>
              <a:gd name="T49" fmla="*/ 2147483647 h 630"/>
              <a:gd name="T50" fmla="*/ 2147483647 w 525"/>
              <a:gd name="T51" fmla="*/ 2147483647 h 630"/>
              <a:gd name="T52" fmla="*/ 0 w 525"/>
              <a:gd name="T53" fmla="*/ 2147483647 h 630"/>
              <a:gd name="T54" fmla="*/ 2147483647 w 525"/>
              <a:gd name="T55" fmla="*/ 2147483647 h 630"/>
              <a:gd name="T56" fmla="*/ 2147483647 w 525"/>
              <a:gd name="T57" fmla="*/ 2147483647 h 630"/>
              <a:gd name="T58" fmla="*/ 2147483647 w 525"/>
              <a:gd name="T59" fmla="*/ 2147483647 h 630"/>
              <a:gd name="T60" fmla="*/ 2147483647 w 525"/>
              <a:gd name="T61" fmla="*/ 2147483647 h 630"/>
              <a:gd name="T62" fmla="*/ 2147483647 w 525"/>
              <a:gd name="T63" fmla="*/ 2147483647 h 630"/>
              <a:gd name="T64" fmla="*/ 2147483647 w 525"/>
              <a:gd name="T65" fmla="*/ 2147483647 h 63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25"/>
              <a:gd name="T100" fmla="*/ 0 h 630"/>
              <a:gd name="T101" fmla="*/ 525 w 525"/>
              <a:gd name="T102" fmla="*/ 630 h 63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25" h="630">
                <a:moveTo>
                  <a:pt x="105" y="6"/>
                </a:moveTo>
                <a:lnTo>
                  <a:pt x="125" y="0"/>
                </a:lnTo>
                <a:lnTo>
                  <a:pt x="188" y="27"/>
                </a:lnTo>
                <a:lnTo>
                  <a:pt x="215" y="56"/>
                </a:lnTo>
                <a:lnTo>
                  <a:pt x="267" y="69"/>
                </a:lnTo>
                <a:lnTo>
                  <a:pt x="288" y="84"/>
                </a:lnTo>
                <a:lnTo>
                  <a:pt x="315" y="82"/>
                </a:lnTo>
                <a:lnTo>
                  <a:pt x="321" y="90"/>
                </a:lnTo>
                <a:lnTo>
                  <a:pt x="313" y="154"/>
                </a:lnTo>
                <a:lnTo>
                  <a:pt x="342" y="169"/>
                </a:lnTo>
                <a:lnTo>
                  <a:pt x="354" y="192"/>
                </a:lnTo>
                <a:lnTo>
                  <a:pt x="396" y="200"/>
                </a:lnTo>
                <a:lnTo>
                  <a:pt x="409" y="171"/>
                </a:lnTo>
                <a:lnTo>
                  <a:pt x="438" y="173"/>
                </a:lnTo>
                <a:lnTo>
                  <a:pt x="456" y="198"/>
                </a:lnTo>
                <a:lnTo>
                  <a:pt x="454" y="217"/>
                </a:lnTo>
                <a:lnTo>
                  <a:pt x="402" y="225"/>
                </a:lnTo>
                <a:lnTo>
                  <a:pt x="402" y="263"/>
                </a:lnTo>
                <a:lnTo>
                  <a:pt x="382" y="286"/>
                </a:lnTo>
                <a:lnTo>
                  <a:pt x="396" y="311"/>
                </a:lnTo>
                <a:lnTo>
                  <a:pt x="438" y="340"/>
                </a:lnTo>
                <a:lnTo>
                  <a:pt x="442" y="375"/>
                </a:lnTo>
                <a:lnTo>
                  <a:pt x="525" y="382"/>
                </a:lnTo>
                <a:lnTo>
                  <a:pt x="525" y="428"/>
                </a:lnTo>
                <a:lnTo>
                  <a:pt x="509" y="451"/>
                </a:lnTo>
                <a:lnTo>
                  <a:pt x="521" y="475"/>
                </a:lnTo>
                <a:lnTo>
                  <a:pt x="509" y="488"/>
                </a:lnTo>
                <a:lnTo>
                  <a:pt x="479" y="494"/>
                </a:lnTo>
                <a:lnTo>
                  <a:pt x="465" y="515"/>
                </a:lnTo>
                <a:lnTo>
                  <a:pt x="467" y="563"/>
                </a:lnTo>
                <a:lnTo>
                  <a:pt x="425" y="623"/>
                </a:lnTo>
                <a:lnTo>
                  <a:pt x="415" y="630"/>
                </a:lnTo>
                <a:lnTo>
                  <a:pt x="394" y="609"/>
                </a:lnTo>
                <a:lnTo>
                  <a:pt x="334" y="609"/>
                </a:lnTo>
                <a:lnTo>
                  <a:pt x="307" y="580"/>
                </a:lnTo>
                <a:lnTo>
                  <a:pt x="259" y="628"/>
                </a:lnTo>
                <a:lnTo>
                  <a:pt x="242" y="619"/>
                </a:lnTo>
                <a:lnTo>
                  <a:pt x="261" y="582"/>
                </a:lnTo>
                <a:lnTo>
                  <a:pt x="259" y="571"/>
                </a:lnTo>
                <a:lnTo>
                  <a:pt x="242" y="565"/>
                </a:lnTo>
                <a:lnTo>
                  <a:pt x="184" y="596"/>
                </a:lnTo>
                <a:lnTo>
                  <a:pt x="128" y="494"/>
                </a:lnTo>
                <a:lnTo>
                  <a:pt x="148" y="463"/>
                </a:lnTo>
                <a:lnTo>
                  <a:pt x="142" y="451"/>
                </a:lnTo>
                <a:lnTo>
                  <a:pt x="113" y="442"/>
                </a:lnTo>
                <a:lnTo>
                  <a:pt x="65" y="413"/>
                </a:lnTo>
                <a:lnTo>
                  <a:pt x="84" y="375"/>
                </a:lnTo>
                <a:lnTo>
                  <a:pt x="113" y="359"/>
                </a:lnTo>
                <a:lnTo>
                  <a:pt x="119" y="328"/>
                </a:lnTo>
                <a:lnTo>
                  <a:pt x="107" y="271"/>
                </a:lnTo>
                <a:lnTo>
                  <a:pt x="102" y="265"/>
                </a:lnTo>
                <a:lnTo>
                  <a:pt x="73" y="298"/>
                </a:lnTo>
                <a:lnTo>
                  <a:pt x="30" y="259"/>
                </a:lnTo>
                <a:lnTo>
                  <a:pt x="0" y="221"/>
                </a:lnTo>
                <a:lnTo>
                  <a:pt x="30" y="198"/>
                </a:lnTo>
                <a:lnTo>
                  <a:pt x="38" y="157"/>
                </a:lnTo>
                <a:lnTo>
                  <a:pt x="59" y="142"/>
                </a:lnTo>
                <a:lnTo>
                  <a:pt x="55" y="88"/>
                </a:lnTo>
                <a:lnTo>
                  <a:pt x="71" y="77"/>
                </a:lnTo>
                <a:lnTo>
                  <a:pt x="96" y="98"/>
                </a:lnTo>
                <a:lnTo>
                  <a:pt x="113" y="121"/>
                </a:lnTo>
                <a:lnTo>
                  <a:pt x="148" y="98"/>
                </a:lnTo>
                <a:lnTo>
                  <a:pt x="159" y="82"/>
                </a:lnTo>
                <a:lnTo>
                  <a:pt x="153" y="56"/>
                </a:lnTo>
                <a:lnTo>
                  <a:pt x="113" y="34"/>
                </a:lnTo>
                <a:lnTo>
                  <a:pt x="105" y="6"/>
                </a:lnTo>
                <a:close/>
              </a:path>
            </a:pathLst>
          </a:custGeom>
          <a:solidFill>
            <a:srgbClr val="EAEAEA"/>
          </a:solidFill>
          <a:ln w="12700">
            <a:solidFill>
              <a:schemeClr val="bg2"/>
            </a:solidFill>
            <a:round/>
            <a:headEnd/>
            <a:tailEnd/>
          </a:ln>
        </p:spPr>
        <p:txBody>
          <a:bodyPr/>
          <a:lstStyle/>
          <a:p>
            <a:endParaRPr lang="zh-CN" altLang="en-US"/>
          </a:p>
        </p:txBody>
      </p:sp>
      <p:sp>
        <p:nvSpPr>
          <p:cNvPr id="12305" name="Freeform 17"/>
          <p:cNvSpPr>
            <a:spLocks noChangeAspect="1"/>
          </p:cNvSpPr>
          <p:nvPr/>
        </p:nvSpPr>
        <p:spPr bwMode="blackWhite">
          <a:xfrm>
            <a:off x="5381625" y="4067175"/>
            <a:ext cx="104775" cy="111125"/>
          </a:xfrm>
          <a:custGeom>
            <a:avLst/>
            <a:gdLst>
              <a:gd name="T0" fmla="*/ 2147483647 w 94"/>
              <a:gd name="T1" fmla="*/ 2147483647 h 100"/>
              <a:gd name="T2" fmla="*/ 0 w 94"/>
              <a:gd name="T3" fmla="*/ 2147483647 h 100"/>
              <a:gd name="T4" fmla="*/ 2147483647 w 94"/>
              <a:gd name="T5" fmla="*/ 2147483647 h 100"/>
              <a:gd name="T6" fmla="*/ 2147483647 w 94"/>
              <a:gd name="T7" fmla="*/ 0 h 100"/>
              <a:gd name="T8" fmla="*/ 2147483647 w 94"/>
              <a:gd name="T9" fmla="*/ 2147483647 h 100"/>
              <a:gd name="T10" fmla="*/ 2147483647 w 94"/>
              <a:gd name="T11" fmla="*/ 2147483647 h 100"/>
              <a:gd name="T12" fmla="*/ 2147483647 w 94"/>
              <a:gd name="T13" fmla="*/ 2147483647 h 100"/>
              <a:gd name="T14" fmla="*/ 2147483647 w 94"/>
              <a:gd name="T15" fmla="*/ 2147483647 h 100"/>
              <a:gd name="T16" fmla="*/ 0 60000 65536"/>
              <a:gd name="T17" fmla="*/ 0 60000 65536"/>
              <a:gd name="T18" fmla="*/ 0 60000 65536"/>
              <a:gd name="T19" fmla="*/ 0 60000 65536"/>
              <a:gd name="T20" fmla="*/ 0 60000 65536"/>
              <a:gd name="T21" fmla="*/ 0 60000 65536"/>
              <a:gd name="T22" fmla="*/ 0 60000 65536"/>
              <a:gd name="T23" fmla="*/ 0 60000 65536"/>
              <a:gd name="T24" fmla="*/ 0 w 94"/>
              <a:gd name="T25" fmla="*/ 0 h 100"/>
              <a:gd name="T26" fmla="*/ 94 w 94"/>
              <a:gd name="T27" fmla="*/ 100 h 1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4" h="100">
                <a:moveTo>
                  <a:pt x="39" y="100"/>
                </a:moveTo>
                <a:lnTo>
                  <a:pt x="0" y="67"/>
                </a:lnTo>
                <a:lnTo>
                  <a:pt x="15" y="42"/>
                </a:lnTo>
                <a:lnTo>
                  <a:pt x="31" y="0"/>
                </a:lnTo>
                <a:lnTo>
                  <a:pt x="75" y="17"/>
                </a:lnTo>
                <a:lnTo>
                  <a:pt x="94" y="46"/>
                </a:lnTo>
                <a:lnTo>
                  <a:pt x="81" y="67"/>
                </a:lnTo>
                <a:lnTo>
                  <a:pt x="39" y="100"/>
                </a:lnTo>
                <a:close/>
              </a:path>
            </a:pathLst>
          </a:custGeom>
          <a:solidFill>
            <a:srgbClr val="EAEAEA"/>
          </a:solidFill>
          <a:ln w="12700">
            <a:solidFill>
              <a:schemeClr val="bg2"/>
            </a:solidFill>
            <a:round/>
            <a:headEnd/>
            <a:tailEnd/>
          </a:ln>
        </p:spPr>
        <p:txBody>
          <a:bodyPr/>
          <a:lstStyle/>
          <a:p>
            <a:endParaRPr lang="zh-CN" altLang="en-US"/>
          </a:p>
        </p:txBody>
      </p:sp>
      <p:sp>
        <p:nvSpPr>
          <p:cNvPr id="12306" name="Freeform 18"/>
          <p:cNvSpPr>
            <a:spLocks noChangeAspect="1"/>
          </p:cNvSpPr>
          <p:nvPr/>
        </p:nvSpPr>
        <p:spPr bwMode="blackWhite">
          <a:xfrm>
            <a:off x="4773613" y="3640138"/>
            <a:ext cx="693737" cy="539750"/>
          </a:xfrm>
          <a:custGeom>
            <a:avLst/>
            <a:gdLst>
              <a:gd name="T0" fmla="*/ 2147483647 w 621"/>
              <a:gd name="T1" fmla="*/ 2147483647 h 497"/>
              <a:gd name="T2" fmla="*/ 2147483647 w 621"/>
              <a:gd name="T3" fmla="*/ 2147483647 h 497"/>
              <a:gd name="T4" fmla="*/ 2147483647 w 621"/>
              <a:gd name="T5" fmla="*/ 2147483647 h 497"/>
              <a:gd name="T6" fmla="*/ 2147483647 w 621"/>
              <a:gd name="T7" fmla="*/ 2147483647 h 497"/>
              <a:gd name="T8" fmla="*/ 2147483647 w 621"/>
              <a:gd name="T9" fmla="*/ 2147483647 h 497"/>
              <a:gd name="T10" fmla="*/ 2147483647 w 621"/>
              <a:gd name="T11" fmla="*/ 2147483647 h 497"/>
              <a:gd name="T12" fmla="*/ 2147483647 w 621"/>
              <a:gd name="T13" fmla="*/ 2147483647 h 497"/>
              <a:gd name="T14" fmla="*/ 2147483647 w 621"/>
              <a:gd name="T15" fmla="*/ 2147483647 h 497"/>
              <a:gd name="T16" fmla="*/ 2147483647 w 621"/>
              <a:gd name="T17" fmla="*/ 2147483647 h 497"/>
              <a:gd name="T18" fmla="*/ 2147483647 w 621"/>
              <a:gd name="T19" fmla="*/ 2147483647 h 497"/>
              <a:gd name="T20" fmla="*/ 2147483647 w 621"/>
              <a:gd name="T21" fmla="*/ 2147483647 h 497"/>
              <a:gd name="T22" fmla="*/ 2147483647 w 621"/>
              <a:gd name="T23" fmla="*/ 2147483647 h 497"/>
              <a:gd name="T24" fmla="*/ 2147483647 w 621"/>
              <a:gd name="T25" fmla="*/ 2147483647 h 497"/>
              <a:gd name="T26" fmla="*/ 2147483647 w 621"/>
              <a:gd name="T27" fmla="*/ 2147483647 h 497"/>
              <a:gd name="T28" fmla="*/ 2147483647 w 621"/>
              <a:gd name="T29" fmla="*/ 2147483647 h 497"/>
              <a:gd name="T30" fmla="*/ 2147483647 w 621"/>
              <a:gd name="T31" fmla="*/ 2147483647 h 497"/>
              <a:gd name="T32" fmla="*/ 2147483647 w 621"/>
              <a:gd name="T33" fmla="*/ 2147483647 h 497"/>
              <a:gd name="T34" fmla="*/ 2147483647 w 621"/>
              <a:gd name="T35" fmla="*/ 2147483647 h 497"/>
              <a:gd name="T36" fmla="*/ 2147483647 w 621"/>
              <a:gd name="T37" fmla="*/ 2147483647 h 497"/>
              <a:gd name="T38" fmla="*/ 2147483647 w 621"/>
              <a:gd name="T39" fmla="*/ 2147483647 h 497"/>
              <a:gd name="T40" fmla="*/ 2147483647 w 621"/>
              <a:gd name="T41" fmla="*/ 2147483647 h 497"/>
              <a:gd name="T42" fmla="*/ 2147483647 w 621"/>
              <a:gd name="T43" fmla="*/ 2147483647 h 497"/>
              <a:gd name="T44" fmla="*/ 2147483647 w 621"/>
              <a:gd name="T45" fmla="*/ 2147483647 h 497"/>
              <a:gd name="T46" fmla="*/ 2147483647 w 621"/>
              <a:gd name="T47" fmla="*/ 2147483647 h 497"/>
              <a:gd name="T48" fmla="*/ 2147483647 w 621"/>
              <a:gd name="T49" fmla="*/ 2147483647 h 497"/>
              <a:gd name="T50" fmla="*/ 2147483647 w 621"/>
              <a:gd name="T51" fmla="*/ 2147483647 h 497"/>
              <a:gd name="T52" fmla="*/ 2147483647 w 621"/>
              <a:gd name="T53" fmla="*/ 2147483647 h 497"/>
              <a:gd name="T54" fmla="*/ 0 w 621"/>
              <a:gd name="T55" fmla="*/ 2147483647 h 497"/>
              <a:gd name="T56" fmla="*/ 2147483647 w 621"/>
              <a:gd name="T57" fmla="*/ 2147483647 h 497"/>
              <a:gd name="T58" fmla="*/ 2147483647 w 621"/>
              <a:gd name="T59" fmla="*/ 2147483647 h 497"/>
              <a:gd name="T60" fmla="*/ 2147483647 w 621"/>
              <a:gd name="T61" fmla="*/ 2147483647 h 497"/>
              <a:gd name="T62" fmla="*/ 2147483647 w 621"/>
              <a:gd name="T63" fmla="*/ 2147483647 h 497"/>
              <a:gd name="T64" fmla="*/ 2147483647 w 621"/>
              <a:gd name="T65" fmla="*/ 2147483647 h 497"/>
              <a:gd name="T66" fmla="*/ 2147483647 w 621"/>
              <a:gd name="T67" fmla="*/ 2147483647 h 497"/>
              <a:gd name="T68" fmla="*/ 2147483647 w 621"/>
              <a:gd name="T69" fmla="*/ 2147483647 h 497"/>
              <a:gd name="T70" fmla="*/ 2147483647 w 621"/>
              <a:gd name="T71" fmla="*/ 2147483647 h 497"/>
              <a:gd name="T72" fmla="*/ 2147483647 w 621"/>
              <a:gd name="T73" fmla="*/ 2147483647 h 497"/>
              <a:gd name="T74" fmla="*/ 2147483647 w 621"/>
              <a:gd name="T75" fmla="*/ 2147483647 h 497"/>
              <a:gd name="T76" fmla="*/ 2147483647 w 621"/>
              <a:gd name="T77" fmla="*/ 2147483647 h 497"/>
              <a:gd name="T78" fmla="*/ 2147483647 w 621"/>
              <a:gd name="T79" fmla="*/ 0 h 497"/>
              <a:gd name="T80" fmla="*/ 2147483647 w 621"/>
              <a:gd name="T81" fmla="*/ 2147483647 h 497"/>
              <a:gd name="T82" fmla="*/ 2147483647 w 621"/>
              <a:gd name="T83" fmla="*/ 2147483647 h 497"/>
              <a:gd name="T84" fmla="*/ 2147483647 w 621"/>
              <a:gd name="T85" fmla="*/ 2147483647 h 497"/>
              <a:gd name="T86" fmla="*/ 2147483647 w 621"/>
              <a:gd name="T87" fmla="*/ 2147483647 h 497"/>
              <a:gd name="T88" fmla="*/ 2147483647 w 621"/>
              <a:gd name="T89" fmla="*/ 2147483647 h 497"/>
              <a:gd name="T90" fmla="*/ 2147483647 w 621"/>
              <a:gd name="T91" fmla="*/ 2147483647 h 497"/>
              <a:gd name="T92" fmla="*/ 2147483647 w 621"/>
              <a:gd name="T93" fmla="*/ 2147483647 h 497"/>
              <a:gd name="T94" fmla="*/ 2147483647 w 621"/>
              <a:gd name="T95" fmla="*/ 2147483647 h 497"/>
              <a:gd name="T96" fmla="*/ 2147483647 w 621"/>
              <a:gd name="T97" fmla="*/ 2147483647 h 497"/>
              <a:gd name="T98" fmla="*/ 2147483647 w 621"/>
              <a:gd name="T99" fmla="*/ 2147483647 h 497"/>
              <a:gd name="T100" fmla="*/ 2147483647 w 621"/>
              <a:gd name="T101" fmla="*/ 2147483647 h 497"/>
              <a:gd name="T102" fmla="*/ 2147483647 w 621"/>
              <a:gd name="T103" fmla="*/ 2147483647 h 497"/>
              <a:gd name="T104" fmla="*/ 2147483647 w 621"/>
              <a:gd name="T105" fmla="*/ 2147483647 h 497"/>
              <a:gd name="T106" fmla="*/ 2147483647 w 621"/>
              <a:gd name="T107" fmla="*/ 2147483647 h 497"/>
              <a:gd name="T108" fmla="*/ 2147483647 w 621"/>
              <a:gd name="T109" fmla="*/ 2147483647 h 497"/>
              <a:gd name="T110" fmla="*/ 2147483647 w 621"/>
              <a:gd name="T111" fmla="*/ 2147483647 h 49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1"/>
              <a:gd name="T169" fmla="*/ 0 h 497"/>
              <a:gd name="T170" fmla="*/ 621 w 621"/>
              <a:gd name="T171" fmla="*/ 497 h 49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1" h="497">
                <a:moveTo>
                  <a:pt x="577" y="394"/>
                </a:moveTo>
                <a:lnTo>
                  <a:pt x="561" y="436"/>
                </a:lnTo>
                <a:lnTo>
                  <a:pt x="546" y="461"/>
                </a:lnTo>
                <a:lnTo>
                  <a:pt x="513" y="497"/>
                </a:lnTo>
                <a:lnTo>
                  <a:pt x="463" y="488"/>
                </a:lnTo>
                <a:lnTo>
                  <a:pt x="425" y="465"/>
                </a:lnTo>
                <a:lnTo>
                  <a:pt x="400" y="476"/>
                </a:lnTo>
                <a:lnTo>
                  <a:pt x="317" y="469"/>
                </a:lnTo>
                <a:lnTo>
                  <a:pt x="313" y="434"/>
                </a:lnTo>
                <a:lnTo>
                  <a:pt x="271" y="405"/>
                </a:lnTo>
                <a:lnTo>
                  <a:pt x="257" y="380"/>
                </a:lnTo>
                <a:lnTo>
                  <a:pt x="277" y="357"/>
                </a:lnTo>
                <a:lnTo>
                  <a:pt x="277" y="319"/>
                </a:lnTo>
                <a:lnTo>
                  <a:pt x="329" y="311"/>
                </a:lnTo>
                <a:lnTo>
                  <a:pt x="331" y="292"/>
                </a:lnTo>
                <a:lnTo>
                  <a:pt x="313" y="267"/>
                </a:lnTo>
                <a:lnTo>
                  <a:pt x="284" y="265"/>
                </a:lnTo>
                <a:lnTo>
                  <a:pt x="271" y="294"/>
                </a:lnTo>
                <a:lnTo>
                  <a:pt x="229" y="286"/>
                </a:lnTo>
                <a:lnTo>
                  <a:pt x="217" y="263"/>
                </a:lnTo>
                <a:lnTo>
                  <a:pt x="188" y="248"/>
                </a:lnTo>
                <a:lnTo>
                  <a:pt x="196" y="184"/>
                </a:lnTo>
                <a:lnTo>
                  <a:pt x="190" y="176"/>
                </a:lnTo>
                <a:lnTo>
                  <a:pt x="163" y="178"/>
                </a:lnTo>
                <a:lnTo>
                  <a:pt x="142" y="163"/>
                </a:lnTo>
                <a:lnTo>
                  <a:pt x="90" y="150"/>
                </a:lnTo>
                <a:lnTo>
                  <a:pt x="63" y="121"/>
                </a:lnTo>
                <a:lnTo>
                  <a:pt x="0" y="94"/>
                </a:lnTo>
                <a:lnTo>
                  <a:pt x="3" y="65"/>
                </a:lnTo>
                <a:lnTo>
                  <a:pt x="30" y="55"/>
                </a:lnTo>
                <a:lnTo>
                  <a:pt x="77" y="94"/>
                </a:lnTo>
                <a:lnTo>
                  <a:pt x="90" y="94"/>
                </a:lnTo>
                <a:lnTo>
                  <a:pt x="134" y="90"/>
                </a:lnTo>
                <a:lnTo>
                  <a:pt x="159" y="71"/>
                </a:lnTo>
                <a:lnTo>
                  <a:pt x="194" y="100"/>
                </a:lnTo>
                <a:lnTo>
                  <a:pt x="209" y="73"/>
                </a:lnTo>
                <a:lnTo>
                  <a:pt x="211" y="59"/>
                </a:lnTo>
                <a:lnTo>
                  <a:pt x="240" y="42"/>
                </a:lnTo>
                <a:lnTo>
                  <a:pt x="248" y="5"/>
                </a:lnTo>
                <a:lnTo>
                  <a:pt x="277" y="0"/>
                </a:lnTo>
                <a:lnTo>
                  <a:pt x="348" y="50"/>
                </a:lnTo>
                <a:lnTo>
                  <a:pt x="400" y="71"/>
                </a:lnTo>
                <a:lnTo>
                  <a:pt x="496" y="234"/>
                </a:lnTo>
                <a:lnTo>
                  <a:pt x="490" y="248"/>
                </a:lnTo>
                <a:lnTo>
                  <a:pt x="558" y="278"/>
                </a:lnTo>
                <a:lnTo>
                  <a:pt x="577" y="307"/>
                </a:lnTo>
                <a:lnTo>
                  <a:pt x="606" y="323"/>
                </a:lnTo>
                <a:lnTo>
                  <a:pt x="621" y="349"/>
                </a:lnTo>
                <a:lnTo>
                  <a:pt x="600" y="359"/>
                </a:lnTo>
                <a:lnTo>
                  <a:pt x="567" y="349"/>
                </a:lnTo>
                <a:lnTo>
                  <a:pt x="519" y="349"/>
                </a:lnTo>
                <a:lnTo>
                  <a:pt x="479" y="334"/>
                </a:lnTo>
                <a:lnTo>
                  <a:pt x="463" y="349"/>
                </a:lnTo>
                <a:lnTo>
                  <a:pt x="500" y="359"/>
                </a:lnTo>
                <a:lnTo>
                  <a:pt x="540" y="376"/>
                </a:lnTo>
                <a:lnTo>
                  <a:pt x="577" y="394"/>
                </a:lnTo>
                <a:close/>
              </a:path>
            </a:pathLst>
          </a:custGeom>
          <a:solidFill>
            <a:srgbClr val="EAEAEA"/>
          </a:solidFill>
          <a:ln w="12700">
            <a:solidFill>
              <a:schemeClr val="bg2"/>
            </a:solidFill>
            <a:round/>
            <a:headEnd/>
            <a:tailEnd/>
          </a:ln>
        </p:spPr>
        <p:txBody>
          <a:bodyPr/>
          <a:lstStyle/>
          <a:p>
            <a:endParaRPr lang="zh-CN" altLang="en-US"/>
          </a:p>
        </p:txBody>
      </p:sp>
      <p:sp>
        <p:nvSpPr>
          <p:cNvPr id="12307" name="Freeform 19"/>
          <p:cNvSpPr>
            <a:spLocks noChangeAspect="1"/>
          </p:cNvSpPr>
          <p:nvPr/>
        </p:nvSpPr>
        <p:spPr bwMode="blackWhite">
          <a:xfrm>
            <a:off x="3889375" y="3995738"/>
            <a:ext cx="950913" cy="576262"/>
          </a:xfrm>
          <a:custGeom>
            <a:avLst/>
            <a:gdLst>
              <a:gd name="T0" fmla="*/ 2147483647 w 852"/>
              <a:gd name="T1" fmla="*/ 2147483647 h 531"/>
              <a:gd name="T2" fmla="*/ 2147483647 w 852"/>
              <a:gd name="T3" fmla="*/ 2147483647 h 531"/>
              <a:gd name="T4" fmla="*/ 2147483647 w 852"/>
              <a:gd name="T5" fmla="*/ 2147483647 h 531"/>
              <a:gd name="T6" fmla="*/ 2147483647 w 852"/>
              <a:gd name="T7" fmla="*/ 2147483647 h 531"/>
              <a:gd name="T8" fmla="*/ 2147483647 w 852"/>
              <a:gd name="T9" fmla="*/ 2147483647 h 531"/>
              <a:gd name="T10" fmla="*/ 2147483647 w 852"/>
              <a:gd name="T11" fmla="*/ 2147483647 h 531"/>
              <a:gd name="T12" fmla="*/ 2147483647 w 852"/>
              <a:gd name="T13" fmla="*/ 2147483647 h 531"/>
              <a:gd name="T14" fmla="*/ 2147483647 w 852"/>
              <a:gd name="T15" fmla="*/ 2147483647 h 531"/>
              <a:gd name="T16" fmla="*/ 2147483647 w 852"/>
              <a:gd name="T17" fmla="*/ 2147483647 h 531"/>
              <a:gd name="T18" fmla="*/ 2147483647 w 852"/>
              <a:gd name="T19" fmla="*/ 2147483647 h 531"/>
              <a:gd name="T20" fmla="*/ 2147483647 w 852"/>
              <a:gd name="T21" fmla="*/ 2147483647 h 531"/>
              <a:gd name="T22" fmla="*/ 2147483647 w 852"/>
              <a:gd name="T23" fmla="*/ 2147483647 h 531"/>
              <a:gd name="T24" fmla="*/ 2147483647 w 852"/>
              <a:gd name="T25" fmla="*/ 2147483647 h 531"/>
              <a:gd name="T26" fmla="*/ 2147483647 w 852"/>
              <a:gd name="T27" fmla="*/ 2147483647 h 531"/>
              <a:gd name="T28" fmla="*/ 2147483647 w 852"/>
              <a:gd name="T29" fmla="*/ 2147483647 h 531"/>
              <a:gd name="T30" fmla="*/ 2147483647 w 852"/>
              <a:gd name="T31" fmla="*/ 2147483647 h 531"/>
              <a:gd name="T32" fmla="*/ 2147483647 w 852"/>
              <a:gd name="T33" fmla="*/ 2147483647 h 531"/>
              <a:gd name="T34" fmla="*/ 2147483647 w 852"/>
              <a:gd name="T35" fmla="*/ 2147483647 h 531"/>
              <a:gd name="T36" fmla="*/ 2147483647 w 852"/>
              <a:gd name="T37" fmla="*/ 2147483647 h 531"/>
              <a:gd name="T38" fmla="*/ 2147483647 w 852"/>
              <a:gd name="T39" fmla="*/ 2147483647 h 531"/>
              <a:gd name="T40" fmla="*/ 2147483647 w 852"/>
              <a:gd name="T41" fmla="*/ 0 h 531"/>
              <a:gd name="T42" fmla="*/ 2147483647 w 852"/>
              <a:gd name="T43" fmla="*/ 2147483647 h 531"/>
              <a:gd name="T44" fmla="*/ 2147483647 w 852"/>
              <a:gd name="T45" fmla="*/ 2147483647 h 531"/>
              <a:gd name="T46" fmla="*/ 2147483647 w 852"/>
              <a:gd name="T47" fmla="*/ 2147483647 h 531"/>
              <a:gd name="T48" fmla="*/ 2147483647 w 852"/>
              <a:gd name="T49" fmla="*/ 2147483647 h 531"/>
              <a:gd name="T50" fmla="*/ 2147483647 w 852"/>
              <a:gd name="T51" fmla="*/ 2147483647 h 531"/>
              <a:gd name="T52" fmla="*/ 2147483647 w 852"/>
              <a:gd name="T53" fmla="*/ 2147483647 h 531"/>
              <a:gd name="T54" fmla="*/ 2147483647 w 852"/>
              <a:gd name="T55" fmla="*/ 2147483647 h 531"/>
              <a:gd name="T56" fmla="*/ 2147483647 w 852"/>
              <a:gd name="T57" fmla="*/ 2147483647 h 531"/>
              <a:gd name="T58" fmla="*/ 2147483647 w 852"/>
              <a:gd name="T59" fmla="*/ 2147483647 h 531"/>
              <a:gd name="T60" fmla="*/ 0 w 852"/>
              <a:gd name="T61" fmla="*/ 2147483647 h 531"/>
              <a:gd name="T62" fmla="*/ 2147483647 w 852"/>
              <a:gd name="T63" fmla="*/ 2147483647 h 531"/>
              <a:gd name="T64" fmla="*/ 2147483647 w 852"/>
              <a:gd name="T65" fmla="*/ 2147483647 h 53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52"/>
              <a:gd name="T100" fmla="*/ 0 h 531"/>
              <a:gd name="T101" fmla="*/ 852 w 852"/>
              <a:gd name="T102" fmla="*/ 531 h 53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52" h="531">
                <a:moveTo>
                  <a:pt x="100" y="531"/>
                </a:moveTo>
                <a:lnTo>
                  <a:pt x="119" y="490"/>
                </a:lnTo>
                <a:lnTo>
                  <a:pt x="169" y="448"/>
                </a:lnTo>
                <a:lnTo>
                  <a:pt x="219" y="469"/>
                </a:lnTo>
                <a:lnTo>
                  <a:pt x="250" y="448"/>
                </a:lnTo>
                <a:lnTo>
                  <a:pt x="223" y="417"/>
                </a:lnTo>
                <a:lnTo>
                  <a:pt x="238" y="402"/>
                </a:lnTo>
                <a:lnTo>
                  <a:pt x="369" y="412"/>
                </a:lnTo>
                <a:lnTo>
                  <a:pt x="415" y="442"/>
                </a:lnTo>
                <a:lnTo>
                  <a:pt x="437" y="456"/>
                </a:lnTo>
                <a:lnTo>
                  <a:pt x="473" y="435"/>
                </a:lnTo>
                <a:lnTo>
                  <a:pt x="498" y="425"/>
                </a:lnTo>
                <a:lnTo>
                  <a:pt x="504" y="456"/>
                </a:lnTo>
                <a:lnTo>
                  <a:pt x="523" y="456"/>
                </a:lnTo>
                <a:lnTo>
                  <a:pt x="537" y="437"/>
                </a:lnTo>
                <a:lnTo>
                  <a:pt x="568" y="408"/>
                </a:lnTo>
                <a:lnTo>
                  <a:pt x="581" y="429"/>
                </a:lnTo>
                <a:lnTo>
                  <a:pt x="581" y="469"/>
                </a:lnTo>
                <a:lnTo>
                  <a:pt x="593" y="487"/>
                </a:lnTo>
                <a:lnTo>
                  <a:pt x="618" y="490"/>
                </a:lnTo>
                <a:lnTo>
                  <a:pt x="646" y="464"/>
                </a:lnTo>
                <a:lnTo>
                  <a:pt x="691" y="448"/>
                </a:lnTo>
                <a:lnTo>
                  <a:pt x="770" y="375"/>
                </a:lnTo>
                <a:lnTo>
                  <a:pt x="806" y="377"/>
                </a:lnTo>
                <a:lnTo>
                  <a:pt x="852" y="362"/>
                </a:lnTo>
                <a:lnTo>
                  <a:pt x="796" y="260"/>
                </a:lnTo>
                <a:lnTo>
                  <a:pt x="816" y="229"/>
                </a:lnTo>
                <a:lnTo>
                  <a:pt x="810" y="217"/>
                </a:lnTo>
                <a:lnTo>
                  <a:pt x="781" y="208"/>
                </a:lnTo>
                <a:lnTo>
                  <a:pt x="733" y="179"/>
                </a:lnTo>
                <a:lnTo>
                  <a:pt x="710" y="166"/>
                </a:lnTo>
                <a:lnTo>
                  <a:pt x="679" y="179"/>
                </a:lnTo>
                <a:lnTo>
                  <a:pt x="644" y="152"/>
                </a:lnTo>
                <a:lnTo>
                  <a:pt x="598" y="152"/>
                </a:lnTo>
                <a:lnTo>
                  <a:pt x="564" y="133"/>
                </a:lnTo>
                <a:lnTo>
                  <a:pt x="556" y="106"/>
                </a:lnTo>
                <a:lnTo>
                  <a:pt x="537" y="85"/>
                </a:lnTo>
                <a:lnTo>
                  <a:pt x="512" y="100"/>
                </a:lnTo>
                <a:lnTo>
                  <a:pt x="491" y="93"/>
                </a:lnTo>
                <a:lnTo>
                  <a:pt x="417" y="100"/>
                </a:lnTo>
                <a:lnTo>
                  <a:pt x="340" y="83"/>
                </a:lnTo>
                <a:lnTo>
                  <a:pt x="246" y="0"/>
                </a:lnTo>
                <a:lnTo>
                  <a:pt x="221" y="21"/>
                </a:lnTo>
                <a:lnTo>
                  <a:pt x="210" y="12"/>
                </a:lnTo>
                <a:lnTo>
                  <a:pt x="104" y="12"/>
                </a:lnTo>
                <a:lnTo>
                  <a:pt x="92" y="21"/>
                </a:lnTo>
                <a:lnTo>
                  <a:pt x="119" y="48"/>
                </a:lnTo>
                <a:lnTo>
                  <a:pt x="144" y="54"/>
                </a:lnTo>
                <a:lnTo>
                  <a:pt x="165" y="64"/>
                </a:lnTo>
                <a:lnTo>
                  <a:pt x="154" y="81"/>
                </a:lnTo>
                <a:lnTo>
                  <a:pt x="111" y="100"/>
                </a:lnTo>
                <a:lnTo>
                  <a:pt x="104" y="135"/>
                </a:lnTo>
                <a:lnTo>
                  <a:pt x="111" y="146"/>
                </a:lnTo>
                <a:lnTo>
                  <a:pt x="119" y="189"/>
                </a:lnTo>
                <a:lnTo>
                  <a:pt x="144" y="193"/>
                </a:lnTo>
                <a:lnTo>
                  <a:pt x="169" y="227"/>
                </a:lnTo>
                <a:lnTo>
                  <a:pt x="181" y="291"/>
                </a:lnTo>
                <a:lnTo>
                  <a:pt x="171" y="314"/>
                </a:lnTo>
                <a:lnTo>
                  <a:pt x="154" y="308"/>
                </a:lnTo>
                <a:lnTo>
                  <a:pt x="106" y="346"/>
                </a:lnTo>
                <a:lnTo>
                  <a:pt x="23" y="360"/>
                </a:lnTo>
                <a:lnTo>
                  <a:pt x="0" y="383"/>
                </a:lnTo>
                <a:lnTo>
                  <a:pt x="17" y="406"/>
                </a:lnTo>
                <a:lnTo>
                  <a:pt x="21" y="454"/>
                </a:lnTo>
                <a:lnTo>
                  <a:pt x="42" y="460"/>
                </a:lnTo>
                <a:lnTo>
                  <a:pt x="100" y="531"/>
                </a:lnTo>
                <a:close/>
              </a:path>
            </a:pathLst>
          </a:custGeom>
          <a:solidFill>
            <a:srgbClr val="EAEAEA"/>
          </a:solidFill>
          <a:ln w="12700">
            <a:solidFill>
              <a:schemeClr val="bg2"/>
            </a:solidFill>
            <a:round/>
            <a:headEnd/>
            <a:tailEnd/>
          </a:ln>
        </p:spPr>
        <p:txBody>
          <a:bodyPr/>
          <a:lstStyle/>
          <a:p>
            <a:endParaRPr lang="zh-CN" altLang="en-US"/>
          </a:p>
        </p:txBody>
      </p:sp>
      <p:sp>
        <p:nvSpPr>
          <p:cNvPr id="12308" name="Freeform 20"/>
          <p:cNvSpPr>
            <a:spLocks noChangeAspect="1"/>
          </p:cNvSpPr>
          <p:nvPr/>
        </p:nvSpPr>
        <p:spPr bwMode="blackWhite">
          <a:xfrm>
            <a:off x="2565400" y="3913188"/>
            <a:ext cx="1525588" cy="1112837"/>
          </a:xfrm>
          <a:custGeom>
            <a:avLst/>
            <a:gdLst>
              <a:gd name="T0" fmla="*/ 2147483647 w 1366"/>
              <a:gd name="T1" fmla="*/ 2147483647 h 1034"/>
              <a:gd name="T2" fmla="*/ 2147483647 w 1366"/>
              <a:gd name="T3" fmla="*/ 2147483647 h 1034"/>
              <a:gd name="T4" fmla="*/ 2147483647 w 1366"/>
              <a:gd name="T5" fmla="*/ 0 h 1034"/>
              <a:gd name="T6" fmla="*/ 2147483647 w 1366"/>
              <a:gd name="T7" fmla="*/ 2147483647 h 1034"/>
              <a:gd name="T8" fmla="*/ 2147483647 w 1366"/>
              <a:gd name="T9" fmla="*/ 2147483647 h 1034"/>
              <a:gd name="T10" fmla="*/ 2147483647 w 1366"/>
              <a:gd name="T11" fmla="*/ 2147483647 h 1034"/>
              <a:gd name="T12" fmla="*/ 2147483647 w 1366"/>
              <a:gd name="T13" fmla="*/ 2147483647 h 1034"/>
              <a:gd name="T14" fmla="*/ 2147483647 w 1366"/>
              <a:gd name="T15" fmla="*/ 2147483647 h 1034"/>
              <a:gd name="T16" fmla="*/ 2147483647 w 1366"/>
              <a:gd name="T17" fmla="*/ 2147483647 h 1034"/>
              <a:gd name="T18" fmla="*/ 2147483647 w 1366"/>
              <a:gd name="T19" fmla="*/ 2147483647 h 1034"/>
              <a:gd name="T20" fmla="*/ 2147483647 w 1366"/>
              <a:gd name="T21" fmla="*/ 2147483647 h 1034"/>
              <a:gd name="T22" fmla="*/ 2147483647 w 1366"/>
              <a:gd name="T23" fmla="*/ 2147483647 h 1034"/>
              <a:gd name="T24" fmla="*/ 2147483647 w 1366"/>
              <a:gd name="T25" fmla="*/ 2147483647 h 1034"/>
              <a:gd name="T26" fmla="*/ 2147483647 w 1366"/>
              <a:gd name="T27" fmla="*/ 2147483647 h 1034"/>
              <a:gd name="T28" fmla="*/ 2147483647 w 1366"/>
              <a:gd name="T29" fmla="*/ 2147483647 h 1034"/>
              <a:gd name="T30" fmla="*/ 2147483647 w 1366"/>
              <a:gd name="T31" fmla="*/ 2147483647 h 1034"/>
              <a:gd name="T32" fmla="*/ 2147483647 w 1366"/>
              <a:gd name="T33" fmla="*/ 2147483647 h 1034"/>
              <a:gd name="T34" fmla="*/ 2147483647 w 1366"/>
              <a:gd name="T35" fmla="*/ 2147483647 h 1034"/>
              <a:gd name="T36" fmla="*/ 2147483647 w 1366"/>
              <a:gd name="T37" fmla="*/ 2147483647 h 1034"/>
              <a:gd name="T38" fmla="*/ 2147483647 w 1366"/>
              <a:gd name="T39" fmla="*/ 2147483647 h 1034"/>
              <a:gd name="T40" fmla="*/ 2147483647 w 1366"/>
              <a:gd name="T41" fmla="*/ 2147483647 h 1034"/>
              <a:gd name="T42" fmla="*/ 2147483647 w 1366"/>
              <a:gd name="T43" fmla="*/ 2147483647 h 1034"/>
              <a:gd name="T44" fmla="*/ 2147483647 w 1366"/>
              <a:gd name="T45" fmla="*/ 2147483647 h 1034"/>
              <a:gd name="T46" fmla="*/ 2147483647 w 1366"/>
              <a:gd name="T47" fmla="*/ 2147483647 h 1034"/>
              <a:gd name="T48" fmla="*/ 2147483647 w 1366"/>
              <a:gd name="T49" fmla="*/ 2147483647 h 1034"/>
              <a:gd name="T50" fmla="*/ 2147483647 w 1366"/>
              <a:gd name="T51" fmla="*/ 2147483647 h 1034"/>
              <a:gd name="T52" fmla="*/ 2147483647 w 1366"/>
              <a:gd name="T53" fmla="*/ 2147483647 h 1034"/>
              <a:gd name="T54" fmla="*/ 2147483647 w 1366"/>
              <a:gd name="T55" fmla="*/ 2147483647 h 1034"/>
              <a:gd name="T56" fmla="*/ 2147483647 w 1366"/>
              <a:gd name="T57" fmla="*/ 2147483647 h 1034"/>
              <a:gd name="T58" fmla="*/ 2147483647 w 1366"/>
              <a:gd name="T59" fmla="*/ 2147483647 h 1034"/>
              <a:gd name="T60" fmla="*/ 2147483647 w 1366"/>
              <a:gd name="T61" fmla="*/ 2147483647 h 1034"/>
              <a:gd name="T62" fmla="*/ 2147483647 w 1366"/>
              <a:gd name="T63" fmla="*/ 2147483647 h 1034"/>
              <a:gd name="T64" fmla="*/ 2147483647 w 1366"/>
              <a:gd name="T65" fmla="*/ 2147483647 h 1034"/>
              <a:gd name="T66" fmla="*/ 2147483647 w 1366"/>
              <a:gd name="T67" fmla="*/ 2147483647 h 1034"/>
              <a:gd name="T68" fmla="*/ 2147483647 w 1366"/>
              <a:gd name="T69" fmla="*/ 2147483647 h 1034"/>
              <a:gd name="T70" fmla="*/ 2147483647 w 1366"/>
              <a:gd name="T71" fmla="*/ 2147483647 h 1034"/>
              <a:gd name="T72" fmla="*/ 2147483647 w 1366"/>
              <a:gd name="T73" fmla="*/ 2147483647 h 1034"/>
              <a:gd name="T74" fmla="*/ 2147483647 w 1366"/>
              <a:gd name="T75" fmla="*/ 2147483647 h 1034"/>
              <a:gd name="T76" fmla="*/ 2147483647 w 1366"/>
              <a:gd name="T77" fmla="*/ 2147483647 h 1034"/>
              <a:gd name="T78" fmla="*/ 2147483647 w 1366"/>
              <a:gd name="T79" fmla="*/ 2147483647 h 1034"/>
              <a:gd name="T80" fmla="*/ 2147483647 w 1366"/>
              <a:gd name="T81" fmla="*/ 2147483647 h 1034"/>
              <a:gd name="T82" fmla="*/ 2147483647 w 1366"/>
              <a:gd name="T83" fmla="*/ 2147483647 h 1034"/>
              <a:gd name="T84" fmla="*/ 2147483647 w 1366"/>
              <a:gd name="T85" fmla="*/ 2147483647 h 1034"/>
              <a:gd name="T86" fmla="*/ 2147483647 w 1366"/>
              <a:gd name="T87" fmla="*/ 2147483647 h 1034"/>
              <a:gd name="T88" fmla="*/ 2147483647 w 1366"/>
              <a:gd name="T89" fmla="*/ 2147483647 h 1034"/>
              <a:gd name="T90" fmla="*/ 2147483647 w 1366"/>
              <a:gd name="T91" fmla="*/ 2147483647 h 1034"/>
              <a:gd name="T92" fmla="*/ 2147483647 w 1366"/>
              <a:gd name="T93" fmla="*/ 2147483647 h 1034"/>
              <a:gd name="T94" fmla="*/ 0 w 1366"/>
              <a:gd name="T95" fmla="*/ 2147483647 h 1034"/>
              <a:gd name="T96" fmla="*/ 2147483647 w 1366"/>
              <a:gd name="T97" fmla="*/ 2147483647 h 1034"/>
              <a:gd name="T98" fmla="*/ 2147483647 w 1366"/>
              <a:gd name="T99" fmla="*/ 2147483647 h 1034"/>
              <a:gd name="T100" fmla="*/ 2147483647 w 1366"/>
              <a:gd name="T101" fmla="*/ 2147483647 h 1034"/>
              <a:gd name="T102" fmla="*/ 2147483647 w 1366"/>
              <a:gd name="T103" fmla="*/ 2147483647 h 1034"/>
              <a:gd name="T104" fmla="*/ 2147483647 w 1366"/>
              <a:gd name="T105" fmla="*/ 2147483647 h 1034"/>
              <a:gd name="T106" fmla="*/ 2147483647 w 1366"/>
              <a:gd name="T107" fmla="*/ 2147483647 h 1034"/>
              <a:gd name="T108" fmla="*/ 2147483647 w 1366"/>
              <a:gd name="T109" fmla="*/ 2147483647 h 10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366"/>
              <a:gd name="T166" fmla="*/ 0 h 1034"/>
              <a:gd name="T167" fmla="*/ 1366 w 1366"/>
              <a:gd name="T168" fmla="*/ 1034 h 10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366" h="1034">
                <a:moveTo>
                  <a:pt x="515" y="128"/>
                </a:moveTo>
                <a:lnTo>
                  <a:pt x="535" y="90"/>
                </a:lnTo>
                <a:lnTo>
                  <a:pt x="513" y="67"/>
                </a:lnTo>
                <a:lnTo>
                  <a:pt x="510" y="30"/>
                </a:lnTo>
                <a:lnTo>
                  <a:pt x="579" y="0"/>
                </a:lnTo>
                <a:lnTo>
                  <a:pt x="600" y="0"/>
                </a:lnTo>
                <a:lnTo>
                  <a:pt x="608" y="28"/>
                </a:lnTo>
                <a:lnTo>
                  <a:pt x="613" y="59"/>
                </a:lnTo>
                <a:lnTo>
                  <a:pt x="648" y="86"/>
                </a:lnTo>
                <a:lnTo>
                  <a:pt x="692" y="128"/>
                </a:lnTo>
                <a:lnTo>
                  <a:pt x="719" y="111"/>
                </a:lnTo>
                <a:lnTo>
                  <a:pt x="737" y="128"/>
                </a:lnTo>
                <a:lnTo>
                  <a:pt x="742" y="174"/>
                </a:lnTo>
                <a:lnTo>
                  <a:pt x="771" y="194"/>
                </a:lnTo>
                <a:lnTo>
                  <a:pt x="842" y="199"/>
                </a:lnTo>
                <a:lnTo>
                  <a:pt x="856" y="186"/>
                </a:lnTo>
                <a:lnTo>
                  <a:pt x="852" y="165"/>
                </a:lnTo>
                <a:lnTo>
                  <a:pt x="894" y="157"/>
                </a:lnTo>
                <a:lnTo>
                  <a:pt x="919" y="161"/>
                </a:lnTo>
                <a:lnTo>
                  <a:pt x="919" y="186"/>
                </a:lnTo>
                <a:lnTo>
                  <a:pt x="941" y="188"/>
                </a:lnTo>
                <a:lnTo>
                  <a:pt x="1014" y="174"/>
                </a:lnTo>
                <a:lnTo>
                  <a:pt x="1027" y="180"/>
                </a:lnTo>
                <a:lnTo>
                  <a:pt x="1035" y="199"/>
                </a:lnTo>
                <a:lnTo>
                  <a:pt x="1062" y="207"/>
                </a:lnTo>
                <a:lnTo>
                  <a:pt x="1129" y="240"/>
                </a:lnTo>
                <a:lnTo>
                  <a:pt x="1166" y="226"/>
                </a:lnTo>
                <a:lnTo>
                  <a:pt x="1245" y="255"/>
                </a:lnTo>
                <a:lnTo>
                  <a:pt x="1262" y="276"/>
                </a:lnTo>
                <a:lnTo>
                  <a:pt x="1304" y="269"/>
                </a:lnTo>
                <a:lnTo>
                  <a:pt x="1329" y="273"/>
                </a:lnTo>
                <a:lnTo>
                  <a:pt x="1354" y="307"/>
                </a:lnTo>
                <a:lnTo>
                  <a:pt x="1366" y="371"/>
                </a:lnTo>
                <a:lnTo>
                  <a:pt x="1356" y="394"/>
                </a:lnTo>
                <a:lnTo>
                  <a:pt x="1339" y="388"/>
                </a:lnTo>
                <a:lnTo>
                  <a:pt x="1291" y="426"/>
                </a:lnTo>
                <a:lnTo>
                  <a:pt x="1208" y="440"/>
                </a:lnTo>
                <a:lnTo>
                  <a:pt x="1185" y="463"/>
                </a:lnTo>
                <a:lnTo>
                  <a:pt x="1202" y="486"/>
                </a:lnTo>
                <a:lnTo>
                  <a:pt x="1206" y="534"/>
                </a:lnTo>
                <a:lnTo>
                  <a:pt x="1227" y="540"/>
                </a:lnTo>
                <a:lnTo>
                  <a:pt x="1285" y="611"/>
                </a:lnTo>
                <a:lnTo>
                  <a:pt x="1289" y="705"/>
                </a:lnTo>
                <a:lnTo>
                  <a:pt x="1250" y="734"/>
                </a:lnTo>
                <a:lnTo>
                  <a:pt x="1218" y="699"/>
                </a:lnTo>
                <a:lnTo>
                  <a:pt x="1185" y="657"/>
                </a:lnTo>
                <a:lnTo>
                  <a:pt x="1183" y="632"/>
                </a:lnTo>
                <a:lnTo>
                  <a:pt x="1162" y="626"/>
                </a:lnTo>
                <a:lnTo>
                  <a:pt x="1135" y="634"/>
                </a:lnTo>
                <a:lnTo>
                  <a:pt x="1091" y="615"/>
                </a:lnTo>
                <a:lnTo>
                  <a:pt x="1071" y="663"/>
                </a:lnTo>
                <a:lnTo>
                  <a:pt x="1035" y="665"/>
                </a:lnTo>
                <a:lnTo>
                  <a:pt x="1008" y="705"/>
                </a:lnTo>
                <a:lnTo>
                  <a:pt x="991" y="697"/>
                </a:lnTo>
                <a:lnTo>
                  <a:pt x="966" y="705"/>
                </a:lnTo>
                <a:lnTo>
                  <a:pt x="925" y="682"/>
                </a:lnTo>
                <a:lnTo>
                  <a:pt x="894" y="720"/>
                </a:lnTo>
                <a:lnTo>
                  <a:pt x="894" y="738"/>
                </a:lnTo>
                <a:lnTo>
                  <a:pt x="958" y="770"/>
                </a:lnTo>
                <a:lnTo>
                  <a:pt x="971" y="797"/>
                </a:lnTo>
                <a:lnTo>
                  <a:pt x="925" y="815"/>
                </a:lnTo>
                <a:lnTo>
                  <a:pt x="856" y="811"/>
                </a:lnTo>
                <a:lnTo>
                  <a:pt x="848" y="782"/>
                </a:lnTo>
                <a:lnTo>
                  <a:pt x="823" y="774"/>
                </a:lnTo>
                <a:lnTo>
                  <a:pt x="779" y="799"/>
                </a:lnTo>
                <a:lnTo>
                  <a:pt x="750" y="786"/>
                </a:lnTo>
                <a:lnTo>
                  <a:pt x="750" y="749"/>
                </a:lnTo>
                <a:lnTo>
                  <a:pt x="737" y="732"/>
                </a:lnTo>
                <a:lnTo>
                  <a:pt x="737" y="711"/>
                </a:lnTo>
                <a:lnTo>
                  <a:pt x="692" y="703"/>
                </a:lnTo>
                <a:lnTo>
                  <a:pt x="685" y="715"/>
                </a:lnTo>
                <a:lnTo>
                  <a:pt x="690" y="743"/>
                </a:lnTo>
                <a:lnTo>
                  <a:pt x="656" y="759"/>
                </a:lnTo>
                <a:lnTo>
                  <a:pt x="652" y="776"/>
                </a:lnTo>
                <a:lnTo>
                  <a:pt x="656" y="803"/>
                </a:lnTo>
                <a:lnTo>
                  <a:pt x="585" y="886"/>
                </a:lnTo>
                <a:lnTo>
                  <a:pt x="600" y="982"/>
                </a:lnTo>
                <a:lnTo>
                  <a:pt x="565" y="1011"/>
                </a:lnTo>
                <a:lnTo>
                  <a:pt x="548" y="995"/>
                </a:lnTo>
                <a:lnTo>
                  <a:pt x="481" y="1034"/>
                </a:lnTo>
                <a:lnTo>
                  <a:pt x="454" y="1020"/>
                </a:lnTo>
                <a:lnTo>
                  <a:pt x="354" y="828"/>
                </a:lnTo>
                <a:lnTo>
                  <a:pt x="313" y="799"/>
                </a:lnTo>
                <a:lnTo>
                  <a:pt x="282" y="791"/>
                </a:lnTo>
                <a:lnTo>
                  <a:pt x="267" y="765"/>
                </a:lnTo>
                <a:lnTo>
                  <a:pt x="284" y="738"/>
                </a:lnTo>
                <a:lnTo>
                  <a:pt x="256" y="715"/>
                </a:lnTo>
                <a:lnTo>
                  <a:pt x="221" y="743"/>
                </a:lnTo>
                <a:lnTo>
                  <a:pt x="186" y="749"/>
                </a:lnTo>
                <a:lnTo>
                  <a:pt x="165" y="647"/>
                </a:lnTo>
                <a:lnTo>
                  <a:pt x="159" y="620"/>
                </a:lnTo>
                <a:lnTo>
                  <a:pt x="154" y="455"/>
                </a:lnTo>
                <a:lnTo>
                  <a:pt x="123" y="371"/>
                </a:lnTo>
                <a:lnTo>
                  <a:pt x="144" y="353"/>
                </a:lnTo>
                <a:lnTo>
                  <a:pt x="79" y="234"/>
                </a:lnTo>
                <a:lnTo>
                  <a:pt x="0" y="173"/>
                </a:lnTo>
                <a:lnTo>
                  <a:pt x="11" y="134"/>
                </a:lnTo>
                <a:lnTo>
                  <a:pt x="19" y="123"/>
                </a:lnTo>
                <a:lnTo>
                  <a:pt x="136" y="105"/>
                </a:lnTo>
                <a:lnTo>
                  <a:pt x="213" y="128"/>
                </a:lnTo>
                <a:lnTo>
                  <a:pt x="259" y="113"/>
                </a:lnTo>
                <a:lnTo>
                  <a:pt x="277" y="144"/>
                </a:lnTo>
                <a:lnTo>
                  <a:pt x="333" y="199"/>
                </a:lnTo>
                <a:lnTo>
                  <a:pt x="379" y="192"/>
                </a:lnTo>
                <a:lnTo>
                  <a:pt x="379" y="157"/>
                </a:lnTo>
                <a:lnTo>
                  <a:pt x="392" y="134"/>
                </a:lnTo>
                <a:lnTo>
                  <a:pt x="436" y="117"/>
                </a:lnTo>
                <a:lnTo>
                  <a:pt x="454" y="146"/>
                </a:lnTo>
                <a:lnTo>
                  <a:pt x="481" y="128"/>
                </a:lnTo>
                <a:lnTo>
                  <a:pt x="515" y="132"/>
                </a:lnTo>
                <a:lnTo>
                  <a:pt x="515" y="128"/>
                </a:lnTo>
                <a:close/>
              </a:path>
            </a:pathLst>
          </a:custGeom>
          <a:solidFill>
            <a:srgbClr val="EAEAEA"/>
          </a:solidFill>
          <a:ln w="12700">
            <a:solidFill>
              <a:schemeClr val="bg2"/>
            </a:solidFill>
            <a:round/>
            <a:headEnd/>
            <a:tailEnd/>
          </a:ln>
        </p:spPr>
        <p:txBody>
          <a:bodyPr/>
          <a:lstStyle/>
          <a:p>
            <a:endParaRPr lang="zh-CN" altLang="en-US"/>
          </a:p>
        </p:txBody>
      </p:sp>
      <p:sp>
        <p:nvSpPr>
          <p:cNvPr id="12309" name="Freeform 21"/>
          <p:cNvSpPr>
            <a:spLocks noChangeAspect="1"/>
          </p:cNvSpPr>
          <p:nvPr/>
        </p:nvSpPr>
        <p:spPr bwMode="blackWhite">
          <a:xfrm>
            <a:off x="341313" y="3490913"/>
            <a:ext cx="2405062" cy="1254125"/>
          </a:xfrm>
          <a:custGeom>
            <a:avLst/>
            <a:gdLst>
              <a:gd name="T0" fmla="*/ 2147483647 w 2153"/>
              <a:gd name="T1" fmla="*/ 2147483647 h 1161"/>
              <a:gd name="T2" fmla="*/ 2147483647 w 2153"/>
              <a:gd name="T3" fmla="*/ 2147483647 h 1161"/>
              <a:gd name="T4" fmla="*/ 2147483647 w 2153"/>
              <a:gd name="T5" fmla="*/ 2147483647 h 1161"/>
              <a:gd name="T6" fmla="*/ 2147483647 w 2153"/>
              <a:gd name="T7" fmla="*/ 2147483647 h 1161"/>
              <a:gd name="T8" fmla="*/ 2147483647 w 2153"/>
              <a:gd name="T9" fmla="*/ 2147483647 h 1161"/>
              <a:gd name="T10" fmla="*/ 2147483647 w 2153"/>
              <a:gd name="T11" fmla="*/ 2147483647 h 1161"/>
              <a:gd name="T12" fmla="*/ 2147483647 w 2153"/>
              <a:gd name="T13" fmla="*/ 2147483647 h 1161"/>
              <a:gd name="T14" fmla="*/ 2147483647 w 2153"/>
              <a:gd name="T15" fmla="*/ 2147483647 h 1161"/>
              <a:gd name="T16" fmla="*/ 2147483647 w 2153"/>
              <a:gd name="T17" fmla="*/ 2147483647 h 1161"/>
              <a:gd name="T18" fmla="*/ 2147483647 w 2153"/>
              <a:gd name="T19" fmla="*/ 2147483647 h 1161"/>
              <a:gd name="T20" fmla="*/ 2147483647 w 2153"/>
              <a:gd name="T21" fmla="*/ 2147483647 h 1161"/>
              <a:gd name="T22" fmla="*/ 2147483647 w 2153"/>
              <a:gd name="T23" fmla="*/ 2147483647 h 1161"/>
              <a:gd name="T24" fmla="*/ 2147483647 w 2153"/>
              <a:gd name="T25" fmla="*/ 2147483647 h 1161"/>
              <a:gd name="T26" fmla="*/ 2147483647 w 2153"/>
              <a:gd name="T27" fmla="*/ 2147483647 h 1161"/>
              <a:gd name="T28" fmla="*/ 2147483647 w 2153"/>
              <a:gd name="T29" fmla="*/ 2147483647 h 1161"/>
              <a:gd name="T30" fmla="*/ 2147483647 w 2153"/>
              <a:gd name="T31" fmla="*/ 2147483647 h 1161"/>
              <a:gd name="T32" fmla="*/ 2147483647 w 2153"/>
              <a:gd name="T33" fmla="*/ 2147483647 h 1161"/>
              <a:gd name="T34" fmla="*/ 2147483647 w 2153"/>
              <a:gd name="T35" fmla="*/ 2147483647 h 1161"/>
              <a:gd name="T36" fmla="*/ 2147483647 w 2153"/>
              <a:gd name="T37" fmla="*/ 2147483647 h 1161"/>
              <a:gd name="T38" fmla="*/ 2147483647 w 2153"/>
              <a:gd name="T39" fmla="*/ 2147483647 h 1161"/>
              <a:gd name="T40" fmla="*/ 2147483647 w 2153"/>
              <a:gd name="T41" fmla="*/ 2147483647 h 1161"/>
              <a:gd name="T42" fmla="*/ 2147483647 w 2153"/>
              <a:gd name="T43" fmla="*/ 2147483647 h 1161"/>
              <a:gd name="T44" fmla="*/ 2147483647 w 2153"/>
              <a:gd name="T45" fmla="*/ 2147483647 h 1161"/>
              <a:gd name="T46" fmla="*/ 2147483647 w 2153"/>
              <a:gd name="T47" fmla="*/ 2147483647 h 1161"/>
              <a:gd name="T48" fmla="*/ 2147483647 w 2153"/>
              <a:gd name="T49" fmla="*/ 2147483647 h 1161"/>
              <a:gd name="T50" fmla="*/ 2147483647 w 2153"/>
              <a:gd name="T51" fmla="*/ 2147483647 h 1161"/>
              <a:gd name="T52" fmla="*/ 2147483647 w 2153"/>
              <a:gd name="T53" fmla="*/ 2147483647 h 1161"/>
              <a:gd name="T54" fmla="*/ 2147483647 w 2153"/>
              <a:gd name="T55" fmla="*/ 2147483647 h 1161"/>
              <a:gd name="T56" fmla="*/ 2147483647 w 2153"/>
              <a:gd name="T57" fmla="*/ 0 h 1161"/>
              <a:gd name="T58" fmla="*/ 2147483647 w 2153"/>
              <a:gd name="T59" fmla="*/ 2147483647 h 1161"/>
              <a:gd name="T60" fmla="*/ 2147483647 w 2153"/>
              <a:gd name="T61" fmla="*/ 2147483647 h 1161"/>
              <a:gd name="T62" fmla="*/ 2147483647 w 2153"/>
              <a:gd name="T63" fmla="*/ 2147483647 h 1161"/>
              <a:gd name="T64" fmla="*/ 2147483647 w 2153"/>
              <a:gd name="T65" fmla="*/ 2147483647 h 1161"/>
              <a:gd name="T66" fmla="*/ 2147483647 w 2153"/>
              <a:gd name="T67" fmla="*/ 2147483647 h 1161"/>
              <a:gd name="T68" fmla="*/ 2147483647 w 2153"/>
              <a:gd name="T69" fmla="*/ 2147483647 h 1161"/>
              <a:gd name="T70" fmla="*/ 2147483647 w 2153"/>
              <a:gd name="T71" fmla="*/ 2147483647 h 1161"/>
              <a:gd name="T72" fmla="*/ 2147483647 w 2153"/>
              <a:gd name="T73" fmla="*/ 2147483647 h 1161"/>
              <a:gd name="T74" fmla="*/ 2147483647 w 2153"/>
              <a:gd name="T75" fmla="*/ 2147483647 h 1161"/>
              <a:gd name="T76" fmla="*/ 2147483647 w 2153"/>
              <a:gd name="T77" fmla="*/ 2147483647 h 1161"/>
              <a:gd name="T78" fmla="*/ 2147483647 w 2153"/>
              <a:gd name="T79" fmla="*/ 2147483647 h 1161"/>
              <a:gd name="T80" fmla="*/ 2147483647 w 2153"/>
              <a:gd name="T81" fmla="*/ 2147483647 h 1161"/>
              <a:gd name="T82" fmla="*/ 2147483647 w 2153"/>
              <a:gd name="T83" fmla="*/ 2147483647 h 1161"/>
              <a:gd name="T84" fmla="*/ 2147483647 w 2153"/>
              <a:gd name="T85" fmla="*/ 2147483647 h 1161"/>
              <a:gd name="T86" fmla="*/ 0 w 2153"/>
              <a:gd name="T87" fmla="*/ 2147483647 h 1161"/>
              <a:gd name="T88" fmla="*/ 2147483647 w 2153"/>
              <a:gd name="T89" fmla="*/ 2147483647 h 1161"/>
              <a:gd name="T90" fmla="*/ 2147483647 w 2153"/>
              <a:gd name="T91" fmla="*/ 2147483647 h 1161"/>
              <a:gd name="T92" fmla="*/ 2147483647 w 2153"/>
              <a:gd name="T93" fmla="*/ 2147483647 h 1161"/>
              <a:gd name="T94" fmla="*/ 2147483647 w 2153"/>
              <a:gd name="T95" fmla="*/ 2147483647 h 1161"/>
              <a:gd name="T96" fmla="*/ 2147483647 w 2153"/>
              <a:gd name="T97" fmla="*/ 2147483647 h 1161"/>
              <a:gd name="T98" fmla="*/ 2147483647 w 2153"/>
              <a:gd name="T99" fmla="*/ 2147483647 h 1161"/>
              <a:gd name="T100" fmla="*/ 2147483647 w 2153"/>
              <a:gd name="T101" fmla="*/ 2147483647 h 1161"/>
              <a:gd name="T102" fmla="*/ 2147483647 w 2153"/>
              <a:gd name="T103" fmla="*/ 2147483647 h 1161"/>
              <a:gd name="T104" fmla="*/ 2147483647 w 2153"/>
              <a:gd name="T105" fmla="*/ 2147483647 h 1161"/>
              <a:gd name="T106" fmla="*/ 2147483647 w 2153"/>
              <a:gd name="T107" fmla="*/ 2147483647 h 1161"/>
              <a:gd name="T108" fmla="*/ 2147483647 w 2153"/>
              <a:gd name="T109" fmla="*/ 2147483647 h 1161"/>
              <a:gd name="T110" fmla="*/ 2147483647 w 2153"/>
              <a:gd name="T111" fmla="*/ 2147483647 h 1161"/>
              <a:gd name="T112" fmla="*/ 2147483647 w 2153"/>
              <a:gd name="T113" fmla="*/ 2147483647 h 1161"/>
              <a:gd name="T114" fmla="*/ 2147483647 w 2153"/>
              <a:gd name="T115" fmla="*/ 2147483647 h 1161"/>
              <a:gd name="T116" fmla="*/ 2147483647 w 2153"/>
              <a:gd name="T117" fmla="*/ 2147483647 h 1161"/>
              <a:gd name="T118" fmla="*/ 2147483647 w 2153"/>
              <a:gd name="T119" fmla="*/ 2147483647 h 1161"/>
              <a:gd name="T120" fmla="*/ 2147483647 w 2153"/>
              <a:gd name="T121" fmla="*/ 2147483647 h 1161"/>
              <a:gd name="T122" fmla="*/ 2147483647 w 2153"/>
              <a:gd name="T123" fmla="*/ 2147483647 h 1161"/>
              <a:gd name="T124" fmla="*/ 2147483647 w 2153"/>
              <a:gd name="T125" fmla="*/ 2147483647 h 116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153"/>
              <a:gd name="T190" fmla="*/ 0 h 1161"/>
              <a:gd name="T191" fmla="*/ 2153 w 2153"/>
              <a:gd name="T192" fmla="*/ 1161 h 116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153" h="1161">
                <a:moveTo>
                  <a:pt x="1241" y="1102"/>
                </a:moveTo>
                <a:lnTo>
                  <a:pt x="1309" y="1109"/>
                </a:lnTo>
                <a:lnTo>
                  <a:pt x="1334" y="1140"/>
                </a:lnTo>
                <a:lnTo>
                  <a:pt x="1345" y="1146"/>
                </a:lnTo>
                <a:lnTo>
                  <a:pt x="1447" y="1129"/>
                </a:lnTo>
                <a:lnTo>
                  <a:pt x="1451" y="1109"/>
                </a:lnTo>
                <a:lnTo>
                  <a:pt x="1472" y="1098"/>
                </a:lnTo>
                <a:lnTo>
                  <a:pt x="1522" y="1057"/>
                </a:lnTo>
                <a:lnTo>
                  <a:pt x="1563" y="1052"/>
                </a:lnTo>
                <a:lnTo>
                  <a:pt x="1605" y="1027"/>
                </a:lnTo>
                <a:lnTo>
                  <a:pt x="1682" y="984"/>
                </a:lnTo>
                <a:lnTo>
                  <a:pt x="1690" y="998"/>
                </a:lnTo>
                <a:lnTo>
                  <a:pt x="1745" y="1019"/>
                </a:lnTo>
                <a:lnTo>
                  <a:pt x="1830" y="975"/>
                </a:lnTo>
                <a:lnTo>
                  <a:pt x="1855" y="992"/>
                </a:lnTo>
                <a:lnTo>
                  <a:pt x="1832" y="1027"/>
                </a:lnTo>
                <a:lnTo>
                  <a:pt x="1842" y="1034"/>
                </a:lnTo>
                <a:lnTo>
                  <a:pt x="1876" y="1034"/>
                </a:lnTo>
                <a:lnTo>
                  <a:pt x="1878" y="1050"/>
                </a:lnTo>
                <a:lnTo>
                  <a:pt x="1849" y="1102"/>
                </a:lnTo>
                <a:lnTo>
                  <a:pt x="1859" y="1109"/>
                </a:lnTo>
                <a:lnTo>
                  <a:pt x="1876" y="1109"/>
                </a:lnTo>
                <a:lnTo>
                  <a:pt x="1959" y="1132"/>
                </a:lnTo>
                <a:lnTo>
                  <a:pt x="1996" y="1102"/>
                </a:lnTo>
                <a:lnTo>
                  <a:pt x="2049" y="1146"/>
                </a:lnTo>
                <a:lnTo>
                  <a:pt x="2067" y="1125"/>
                </a:lnTo>
                <a:lnTo>
                  <a:pt x="2082" y="1138"/>
                </a:lnTo>
                <a:lnTo>
                  <a:pt x="2099" y="1138"/>
                </a:lnTo>
                <a:lnTo>
                  <a:pt x="2109" y="1125"/>
                </a:lnTo>
                <a:lnTo>
                  <a:pt x="2103" y="1057"/>
                </a:lnTo>
                <a:lnTo>
                  <a:pt x="2119" y="1050"/>
                </a:lnTo>
                <a:lnTo>
                  <a:pt x="2153" y="1007"/>
                </a:lnTo>
                <a:lnTo>
                  <a:pt x="2148" y="842"/>
                </a:lnTo>
                <a:lnTo>
                  <a:pt x="2117" y="758"/>
                </a:lnTo>
                <a:lnTo>
                  <a:pt x="2138" y="740"/>
                </a:lnTo>
                <a:lnTo>
                  <a:pt x="2073" y="621"/>
                </a:lnTo>
                <a:lnTo>
                  <a:pt x="1994" y="560"/>
                </a:lnTo>
                <a:lnTo>
                  <a:pt x="1971" y="573"/>
                </a:lnTo>
                <a:lnTo>
                  <a:pt x="1972" y="610"/>
                </a:lnTo>
                <a:lnTo>
                  <a:pt x="1903" y="698"/>
                </a:lnTo>
                <a:lnTo>
                  <a:pt x="1790" y="675"/>
                </a:lnTo>
                <a:lnTo>
                  <a:pt x="1782" y="633"/>
                </a:lnTo>
                <a:lnTo>
                  <a:pt x="1711" y="575"/>
                </a:lnTo>
                <a:lnTo>
                  <a:pt x="1553" y="550"/>
                </a:lnTo>
                <a:lnTo>
                  <a:pt x="1484" y="538"/>
                </a:lnTo>
                <a:lnTo>
                  <a:pt x="1459" y="536"/>
                </a:lnTo>
                <a:lnTo>
                  <a:pt x="1397" y="488"/>
                </a:lnTo>
                <a:lnTo>
                  <a:pt x="1274" y="458"/>
                </a:lnTo>
                <a:lnTo>
                  <a:pt x="1189" y="292"/>
                </a:lnTo>
                <a:lnTo>
                  <a:pt x="1186" y="246"/>
                </a:lnTo>
                <a:lnTo>
                  <a:pt x="1220" y="233"/>
                </a:lnTo>
                <a:lnTo>
                  <a:pt x="1220" y="181"/>
                </a:lnTo>
                <a:lnTo>
                  <a:pt x="1247" y="117"/>
                </a:lnTo>
                <a:lnTo>
                  <a:pt x="1218" y="91"/>
                </a:lnTo>
                <a:lnTo>
                  <a:pt x="1255" y="58"/>
                </a:lnTo>
                <a:lnTo>
                  <a:pt x="1234" y="44"/>
                </a:lnTo>
                <a:lnTo>
                  <a:pt x="1174" y="44"/>
                </a:lnTo>
                <a:lnTo>
                  <a:pt x="1072" y="0"/>
                </a:lnTo>
                <a:lnTo>
                  <a:pt x="1009" y="0"/>
                </a:lnTo>
                <a:lnTo>
                  <a:pt x="958" y="12"/>
                </a:lnTo>
                <a:lnTo>
                  <a:pt x="901" y="12"/>
                </a:lnTo>
                <a:lnTo>
                  <a:pt x="812" y="62"/>
                </a:lnTo>
                <a:lnTo>
                  <a:pt x="741" y="52"/>
                </a:lnTo>
                <a:lnTo>
                  <a:pt x="670" y="75"/>
                </a:lnTo>
                <a:lnTo>
                  <a:pt x="610" y="58"/>
                </a:lnTo>
                <a:lnTo>
                  <a:pt x="572" y="27"/>
                </a:lnTo>
                <a:lnTo>
                  <a:pt x="477" y="12"/>
                </a:lnTo>
                <a:lnTo>
                  <a:pt x="416" y="56"/>
                </a:lnTo>
                <a:lnTo>
                  <a:pt x="381" y="41"/>
                </a:lnTo>
                <a:lnTo>
                  <a:pt x="350" y="19"/>
                </a:lnTo>
                <a:lnTo>
                  <a:pt x="283" y="2"/>
                </a:lnTo>
                <a:lnTo>
                  <a:pt x="233" y="33"/>
                </a:lnTo>
                <a:lnTo>
                  <a:pt x="214" y="87"/>
                </a:lnTo>
                <a:lnTo>
                  <a:pt x="177" y="110"/>
                </a:lnTo>
                <a:lnTo>
                  <a:pt x="168" y="139"/>
                </a:lnTo>
                <a:lnTo>
                  <a:pt x="143" y="146"/>
                </a:lnTo>
                <a:lnTo>
                  <a:pt x="116" y="144"/>
                </a:lnTo>
                <a:lnTo>
                  <a:pt x="102" y="169"/>
                </a:lnTo>
                <a:lnTo>
                  <a:pt x="96" y="202"/>
                </a:lnTo>
                <a:lnTo>
                  <a:pt x="85" y="198"/>
                </a:lnTo>
                <a:lnTo>
                  <a:pt x="83" y="233"/>
                </a:lnTo>
                <a:lnTo>
                  <a:pt x="118" y="267"/>
                </a:lnTo>
                <a:lnTo>
                  <a:pt x="120" y="315"/>
                </a:lnTo>
                <a:lnTo>
                  <a:pt x="108" y="333"/>
                </a:lnTo>
                <a:lnTo>
                  <a:pt x="56" y="338"/>
                </a:lnTo>
                <a:lnTo>
                  <a:pt x="31" y="310"/>
                </a:lnTo>
                <a:lnTo>
                  <a:pt x="6" y="315"/>
                </a:lnTo>
                <a:lnTo>
                  <a:pt x="0" y="338"/>
                </a:lnTo>
                <a:lnTo>
                  <a:pt x="14" y="373"/>
                </a:lnTo>
                <a:lnTo>
                  <a:pt x="20" y="402"/>
                </a:lnTo>
                <a:lnTo>
                  <a:pt x="20" y="433"/>
                </a:lnTo>
                <a:lnTo>
                  <a:pt x="12" y="458"/>
                </a:lnTo>
                <a:lnTo>
                  <a:pt x="14" y="477"/>
                </a:lnTo>
                <a:lnTo>
                  <a:pt x="48" y="479"/>
                </a:lnTo>
                <a:lnTo>
                  <a:pt x="66" y="510"/>
                </a:lnTo>
                <a:lnTo>
                  <a:pt x="143" y="573"/>
                </a:lnTo>
                <a:lnTo>
                  <a:pt x="143" y="590"/>
                </a:lnTo>
                <a:lnTo>
                  <a:pt x="200" y="654"/>
                </a:lnTo>
                <a:lnTo>
                  <a:pt x="220" y="675"/>
                </a:lnTo>
                <a:lnTo>
                  <a:pt x="237" y="681"/>
                </a:lnTo>
                <a:lnTo>
                  <a:pt x="272" y="646"/>
                </a:lnTo>
                <a:lnTo>
                  <a:pt x="304" y="675"/>
                </a:lnTo>
                <a:lnTo>
                  <a:pt x="435" y="786"/>
                </a:lnTo>
                <a:lnTo>
                  <a:pt x="458" y="844"/>
                </a:lnTo>
                <a:lnTo>
                  <a:pt x="487" y="844"/>
                </a:lnTo>
                <a:lnTo>
                  <a:pt x="504" y="827"/>
                </a:lnTo>
                <a:lnTo>
                  <a:pt x="518" y="842"/>
                </a:lnTo>
                <a:lnTo>
                  <a:pt x="518" y="892"/>
                </a:lnTo>
                <a:lnTo>
                  <a:pt x="595" y="936"/>
                </a:lnTo>
                <a:lnTo>
                  <a:pt x="612" y="932"/>
                </a:lnTo>
                <a:lnTo>
                  <a:pt x="624" y="975"/>
                </a:lnTo>
                <a:lnTo>
                  <a:pt x="689" y="1013"/>
                </a:lnTo>
                <a:lnTo>
                  <a:pt x="689" y="1038"/>
                </a:lnTo>
                <a:lnTo>
                  <a:pt x="705" y="1046"/>
                </a:lnTo>
                <a:lnTo>
                  <a:pt x="760" y="1044"/>
                </a:lnTo>
                <a:lnTo>
                  <a:pt x="789" y="1044"/>
                </a:lnTo>
                <a:lnTo>
                  <a:pt x="837" y="1079"/>
                </a:lnTo>
                <a:lnTo>
                  <a:pt x="941" y="1077"/>
                </a:lnTo>
                <a:lnTo>
                  <a:pt x="995" y="1073"/>
                </a:lnTo>
                <a:lnTo>
                  <a:pt x="1009" y="1096"/>
                </a:lnTo>
                <a:lnTo>
                  <a:pt x="995" y="1146"/>
                </a:lnTo>
                <a:lnTo>
                  <a:pt x="1009" y="1161"/>
                </a:lnTo>
                <a:lnTo>
                  <a:pt x="1066" y="1113"/>
                </a:lnTo>
                <a:lnTo>
                  <a:pt x="1137" y="1061"/>
                </a:lnTo>
                <a:lnTo>
                  <a:pt x="1189" y="1069"/>
                </a:lnTo>
                <a:lnTo>
                  <a:pt x="1241" y="1102"/>
                </a:lnTo>
                <a:close/>
              </a:path>
            </a:pathLst>
          </a:custGeom>
          <a:solidFill>
            <a:srgbClr val="EAEAEA"/>
          </a:solidFill>
          <a:ln w="12700">
            <a:solidFill>
              <a:schemeClr val="bg2"/>
            </a:solidFill>
            <a:round/>
            <a:headEnd/>
            <a:tailEnd/>
          </a:ln>
        </p:spPr>
        <p:txBody>
          <a:bodyPr/>
          <a:lstStyle/>
          <a:p>
            <a:endParaRPr lang="zh-CN" altLang="en-US"/>
          </a:p>
        </p:txBody>
      </p:sp>
      <p:sp>
        <p:nvSpPr>
          <p:cNvPr id="12310" name="Freeform 22"/>
          <p:cNvSpPr>
            <a:spLocks noChangeAspect="1"/>
          </p:cNvSpPr>
          <p:nvPr/>
        </p:nvSpPr>
        <p:spPr bwMode="blackWhite">
          <a:xfrm>
            <a:off x="1663700" y="3173413"/>
            <a:ext cx="1555750" cy="1071562"/>
          </a:xfrm>
          <a:custGeom>
            <a:avLst/>
            <a:gdLst>
              <a:gd name="T0" fmla="*/ 2147483647 w 1393"/>
              <a:gd name="T1" fmla="*/ 2147483647 h 994"/>
              <a:gd name="T2" fmla="*/ 2147483647 w 1393"/>
              <a:gd name="T3" fmla="*/ 2147483647 h 994"/>
              <a:gd name="T4" fmla="*/ 2147483647 w 1393"/>
              <a:gd name="T5" fmla="*/ 2147483647 h 994"/>
              <a:gd name="T6" fmla="*/ 2147483647 w 1393"/>
              <a:gd name="T7" fmla="*/ 2147483647 h 994"/>
              <a:gd name="T8" fmla="*/ 2147483647 w 1393"/>
              <a:gd name="T9" fmla="*/ 2147483647 h 994"/>
              <a:gd name="T10" fmla="*/ 2147483647 w 1393"/>
              <a:gd name="T11" fmla="*/ 2147483647 h 994"/>
              <a:gd name="T12" fmla="*/ 2147483647 w 1393"/>
              <a:gd name="T13" fmla="*/ 0 h 994"/>
              <a:gd name="T14" fmla="*/ 2147483647 w 1393"/>
              <a:gd name="T15" fmla="*/ 2147483647 h 994"/>
              <a:gd name="T16" fmla="*/ 2147483647 w 1393"/>
              <a:gd name="T17" fmla="*/ 2147483647 h 994"/>
              <a:gd name="T18" fmla="*/ 2147483647 w 1393"/>
              <a:gd name="T19" fmla="*/ 2147483647 h 994"/>
              <a:gd name="T20" fmla="*/ 2147483647 w 1393"/>
              <a:gd name="T21" fmla="*/ 2147483647 h 994"/>
              <a:gd name="T22" fmla="*/ 2147483647 w 1393"/>
              <a:gd name="T23" fmla="*/ 2147483647 h 994"/>
              <a:gd name="T24" fmla="*/ 2147483647 w 1393"/>
              <a:gd name="T25" fmla="*/ 2147483647 h 994"/>
              <a:gd name="T26" fmla="*/ 2147483647 w 1393"/>
              <a:gd name="T27" fmla="*/ 2147483647 h 994"/>
              <a:gd name="T28" fmla="*/ 2147483647 w 1393"/>
              <a:gd name="T29" fmla="*/ 2147483647 h 994"/>
              <a:gd name="T30" fmla="*/ 2147483647 w 1393"/>
              <a:gd name="T31" fmla="*/ 2147483647 h 994"/>
              <a:gd name="T32" fmla="*/ 2147483647 w 1393"/>
              <a:gd name="T33" fmla="*/ 2147483647 h 994"/>
              <a:gd name="T34" fmla="*/ 2147483647 w 1393"/>
              <a:gd name="T35" fmla="*/ 2147483647 h 994"/>
              <a:gd name="T36" fmla="*/ 2147483647 w 1393"/>
              <a:gd name="T37" fmla="*/ 2147483647 h 994"/>
              <a:gd name="T38" fmla="*/ 2147483647 w 1393"/>
              <a:gd name="T39" fmla="*/ 2147483647 h 994"/>
              <a:gd name="T40" fmla="*/ 2147483647 w 1393"/>
              <a:gd name="T41" fmla="*/ 2147483647 h 994"/>
              <a:gd name="T42" fmla="*/ 2147483647 w 1393"/>
              <a:gd name="T43" fmla="*/ 2147483647 h 994"/>
              <a:gd name="T44" fmla="*/ 2147483647 w 1393"/>
              <a:gd name="T45" fmla="*/ 2147483647 h 994"/>
              <a:gd name="T46" fmla="*/ 2147483647 w 1393"/>
              <a:gd name="T47" fmla="*/ 2147483647 h 994"/>
              <a:gd name="T48" fmla="*/ 2147483647 w 1393"/>
              <a:gd name="T49" fmla="*/ 2147483647 h 994"/>
              <a:gd name="T50" fmla="*/ 2147483647 w 1393"/>
              <a:gd name="T51" fmla="*/ 2147483647 h 994"/>
              <a:gd name="T52" fmla="*/ 2147483647 w 1393"/>
              <a:gd name="T53" fmla="*/ 2147483647 h 994"/>
              <a:gd name="T54" fmla="*/ 2147483647 w 1393"/>
              <a:gd name="T55" fmla="*/ 2147483647 h 994"/>
              <a:gd name="T56" fmla="*/ 2147483647 w 1393"/>
              <a:gd name="T57" fmla="*/ 2147483647 h 994"/>
              <a:gd name="T58" fmla="*/ 2147483647 w 1393"/>
              <a:gd name="T59" fmla="*/ 2147483647 h 994"/>
              <a:gd name="T60" fmla="*/ 2147483647 w 1393"/>
              <a:gd name="T61" fmla="*/ 2147483647 h 994"/>
              <a:gd name="T62" fmla="*/ 2147483647 w 1393"/>
              <a:gd name="T63" fmla="*/ 2147483647 h 994"/>
              <a:gd name="T64" fmla="*/ 2147483647 w 1393"/>
              <a:gd name="T65" fmla="*/ 2147483647 h 994"/>
              <a:gd name="T66" fmla="*/ 2147483647 w 1393"/>
              <a:gd name="T67" fmla="*/ 2147483647 h 994"/>
              <a:gd name="T68" fmla="*/ 2147483647 w 1393"/>
              <a:gd name="T69" fmla="*/ 2147483647 h 994"/>
              <a:gd name="T70" fmla="*/ 2147483647 w 1393"/>
              <a:gd name="T71" fmla="*/ 2147483647 h 994"/>
              <a:gd name="T72" fmla="*/ 2147483647 w 1393"/>
              <a:gd name="T73" fmla="*/ 2147483647 h 994"/>
              <a:gd name="T74" fmla="*/ 2147483647 w 1393"/>
              <a:gd name="T75" fmla="*/ 2147483647 h 994"/>
              <a:gd name="T76" fmla="*/ 2147483647 w 1393"/>
              <a:gd name="T77" fmla="*/ 2147483647 h 994"/>
              <a:gd name="T78" fmla="*/ 2147483647 w 1393"/>
              <a:gd name="T79" fmla="*/ 2147483647 h 9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393"/>
              <a:gd name="T121" fmla="*/ 0 h 994"/>
              <a:gd name="T122" fmla="*/ 1393 w 1393"/>
              <a:gd name="T123" fmla="*/ 994 h 9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393" h="994">
                <a:moveTo>
                  <a:pt x="69" y="354"/>
                </a:moveTo>
                <a:lnTo>
                  <a:pt x="115" y="371"/>
                </a:lnTo>
                <a:lnTo>
                  <a:pt x="192" y="342"/>
                </a:lnTo>
                <a:lnTo>
                  <a:pt x="180" y="329"/>
                </a:lnTo>
                <a:lnTo>
                  <a:pt x="161" y="329"/>
                </a:lnTo>
                <a:lnTo>
                  <a:pt x="153" y="308"/>
                </a:lnTo>
                <a:lnTo>
                  <a:pt x="159" y="289"/>
                </a:lnTo>
                <a:lnTo>
                  <a:pt x="196" y="271"/>
                </a:lnTo>
                <a:lnTo>
                  <a:pt x="221" y="229"/>
                </a:lnTo>
                <a:lnTo>
                  <a:pt x="144" y="164"/>
                </a:lnTo>
                <a:lnTo>
                  <a:pt x="138" y="94"/>
                </a:lnTo>
                <a:lnTo>
                  <a:pt x="175" y="66"/>
                </a:lnTo>
                <a:lnTo>
                  <a:pt x="438" y="14"/>
                </a:lnTo>
                <a:lnTo>
                  <a:pt x="456" y="0"/>
                </a:lnTo>
                <a:lnTo>
                  <a:pt x="496" y="6"/>
                </a:lnTo>
                <a:lnTo>
                  <a:pt x="627" y="39"/>
                </a:lnTo>
                <a:lnTo>
                  <a:pt x="667" y="60"/>
                </a:lnTo>
                <a:lnTo>
                  <a:pt x="725" y="94"/>
                </a:lnTo>
                <a:lnTo>
                  <a:pt x="761" y="92"/>
                </a:lnTo>
                <a:lnTo>
                  <a:pt x="819" y="58"/>
                </a:lnTo>
                <a:lnTo>
                  <a:pt x="892" y="69"/>
                </a:lnTo>
                <a:lnTo>
                  <a:pt x="940" y="42"/>
                </a:lnTo>
                <a:lnTo>
                  <a:pt x="1040" y="106"/>
                </a:lnTo>
                <a:lnTo>
                  <a:pt x="1096" y="87"/>
                </a:lnTo>
                <a:lnTo>
                  <a:pt x="1123" y="154"/>
                </a:lnTo>
                <a:lnTo>
                  <a:pt x="1192" y="196"/>
                </a:lnTo>
                <a:lnTo>
                  <a:pt x="1244" y="242"/>
                </a:lnTo>
                <a:lnTo>
                  <a:pt x="1281" y="229"/>
                </a:lnTo>
                <a:lnTo>
                  <a:pt x="1350" y="323"/>
                </a:lnTo>
                <a:lnTo>
                  <a:pt x="1366" y="383"/>
                </a:lnTo>
                <a:lnTo>
                  <a:pt x="1393" y="419"/>
                </a:lnTo>
                <a:lnTo>
                  <a:pt x="1385" y="490"/>
                </a:lnTo>
                <a:lnTo>
                  <a:pt x="1327" y="535"/>
                </a:lnTo>
                <a:lnTo>
                  <a:pt x="1339" y="563"/>
                </a:lnTo>
                <a:lnTo>
                  <a:pt x="1316" y="586"/>
                </a:lnTo>
                <a:lnTo>
                  <a:pt x="1289" y="611"/>
                </a:lnTo>
                <a:lnTo>
                  <a:pt x="1289" y="661"/>
                </a:lnTo>
                <a:lnTo>
                  <a:pt x="1262" y="683"/>
                </a:lnTo>
                <a:lnTo>
                  <a:pt x="1229" y="671"/>
                </a:lnTo>
                <a:lnTo>
                  <a:pt x="1204" y="650"/>
                </a:lnTo>
                <a:lnTo>
                  <a:pt x="1191" y="673"/>
                </a:lnTo>
                <a:lnTo>
                  <a:pt x="1208" y="700"/>
                </a:lnTo>
                <a:lnTo>
                  <a:pt x="1254" y="706"/>
                </a:lnTo>
                <a:lnTo>
                  <a:pt x="1294" y="750"/>
                </a:lnTo>
                <a:lnTo>
                  <a:pt x="1321" y="750"/>
                </a:lnTo>
                <a:lnTo>
                  <a:pt x="1343" y="773"/>
                </a:lnTo>
                <a:lnTo>
                  <a:pt x="1323" y="811"/>
                </a:lnTo>
                <a:lnTo>
                  <a:pt x="1323" y="815"/>
                </a:lnTo>
                <a:lnTo>
                  <a:pt x="1289" y="811"/>
                </a:lnTo>
                <a:lnTo>
                  <a:pt x="1262" y="829"/>
                </a:lnTo>
                <a:lnTo>
                  <a:pt x="1244" y="800"/>
                </a:lnTo>
                <a:lnTo>
                  <a:pt x="1200" y="817"/>
                </a:lnTo>
                <a:lnTo>
                  <a:pt x="1187" y="840"/>
                </a:lnTo>
                <a:lnTo>
                  <a:pt x="1187" y="875"/>
                </a:lnTo>
                <a:lnTo>
                  <a:pt x="1141" y="882"/>
                </a:lnTo>
                <a:lnTo>
                  <a:pt x="1085" y="827"/>
                </a:lnTo>
                <a:lnTo>
                  <a:pt x="1067" y="796"/>
                </a:lnTo>
                <a:lnTo>
                  <a:pt x="1021" y="811"/>
                </a:lnTo>
                <a:lnTo>
                  <a:pt x="944" y="788"/>
                </a:lnTo>
                <a:lnTo>
                  <a:pt x="827" y="806"/>
                </a:lnTo>
                <a:lnTo>
                  <a:pt x="819" y="817"/>
                </a:lnTo>
                <a:lnTo>
                  <a:pt x="808" y="856"/>
                </a:lnTo>
                <a:lnTo>
                  <a:pt x="785" y="869"/>
                </a:lnTo>
                <a:lnTo>
                  <a:pt x="786" y="906"/>
                </a:lnTo>
                <a:lnTo>
                  <a:pt x="717" y="994"/>
                </a:lnTo>
                <a:lnTo>
                  <a:pt x="604" y="971"/>
                </a:lnTo>
                <a:lnTo>
                  <a:pt x="596" y="929"/>
                </a:lnTo>
                <a:lnTo>
                  <a:pt x="525" y="871"/>
                </a:lnTo>
                <a:lnTo>
                  <a:pt x="367" y="846"/>
                </a:lnTo>
                <a:lnTo>
                  <a:pt x="298" y="834"/>
                </a:lnTo>
                <a:lnTo>
                  <a:pt x="273" y="832"/>
                </a:lnTo>
                <a:lnTo>
                  <a:pt x="211" y="784"/>
                </a:lnTo>
                <a:lnTo>
                  <a:pt x="88" y="754"/>
                </a:lnTo>
                <a:lnTo>
                  <a:pt x="3" y="588"/>
                </a:lnTo>
                <a:lnTo>
                  <a:pt x="0" y="542"/>
                </a:lnTo>
                <a:lnTo>
                  <a:pt x="34" y="529"/>
                </a:lnTo>
                <a:lnTo>
                  <a:pt x="34" y="477"/>
                </a:lnTo>
                <a:lnTo>
                  <a:pt x="61" y="413"/>
                </a:lnTo>
                <a:lnTo>
                  <a:pt x="32" y="387"/>
                </a:lnTo>
                <a:lnTo>
                  <a:pt x="69" y="354"/>
                </a:lnTo>
                <a:close/>
              </a:path>
            </a:pathLst>
          </a:custGeom>
          <a:solidFill>
            <a:srgbClr val="EAEAEA"/>
          </a:solidFill>
          <a:ln w="12700">
            <a:solidFill>
              <a:schemeClr val="bg2"/>
            </a:solidFill>
            <a:round/>
            <a:headEnd/>
            <a:tailEnd/>
          </a:ln>
        </p:spPr>
        <p:txBody>
          <a:bodyPr/>
          <a:lstStyle/>
          <a:p>
            <a:endParaRPr lang="zh-CN" altLang="en-US"/>
          </a:p>
        </p:txBody>
      </p:sp>
      <p:sp>
        <p:nvSpPr>
          <p:cNvPr id="12311" name="Freeform 23"/>
          <p:cNvSpPr>
            <a:spLocks noChangeAspect="1"/>
          </p:cNvSpPr>
          <p:nvPr/>
        </p:nvSpPr>
        <p:spPr bwMode="blackWhite">
          <a:xfrm>
            <a:off x="3552825" y="3149600"/>
            <a:ext cx="611188" cy="1058863"/>
          </a:xfrm>
          <a:custGeom>
            <a:avLst/>
            <a:gdLst>
              <a:gd name="T0" fmla="*/ 2147483647 w 546"/>
              <a:gd name="T1" fmla="*/ 2147483647 h 982"/>
              <a:gd name="T2" fmla="*/ 2147483647 w 546"/>
              <a:gd name="T3" fmla="*/ 2147483647 h 982"/>
              <a:gd name="T4" fmla="*/ 2147483647 w 546"/>
              <a:gd name="T5" fmla="*/ 2147483647 h 982"/>
              <a:gd name="T6" fmla="*/ 2147483647 w 546"/>
              <a:gd name="T7" fmla="*/ 2147483647 h 982"/>
              <a:gd name="T8" fmla="*/ 2147483647 w 546"/>
              <a:gd name="T9" fmla="*/ 2147483647 h 982"/>
              <a:gd name="T10" fmla="*/ 2147483647 w 546"/>
              <a:gd name="T11" fmla="*/ 0 h 982"/>
              <a:gd name="T12" fmla="*/ 2147483647 w 546"/>
              <a:gd name="T13" fmla="*/ 2147483647 h 982"/>
              <a:gd name="T14" fmla="*/ 2147483647 w 546"/>
              <a:gd name="T15" fmla="*/ 2147483647 h 982"/>
              <a:gd name="T16" fmla="*/ 2147483647 w 546"/>
              <a:gd name="T17" fmla="*/ 2147483647 h 982"/>
              <a:gd name="T18" fmla="*/ 2147483647 w 546"/>
              <a:gd name="T19" fmla="*/ 2147483647 h 982"/>
              <a:gd name="T20" fmla="*/ 2147483647 w 546"/>
              <a:gd name="T21" fmla="*/ 2147483647 h 982"/>
              <a:gd name="T22" fmla="*/ 2147483647 w 546"/>
              <a:gd name="T23" fmla="*/ 2147483647 h 982"/>
              <a:gd name="T24" fmla="*/ 2147483647 w 546"/>
              <a:gd name="T25" fmla="*/ 2147483647 h 982"/>
              <a:gd name="T26" fmla="*/ 2147483647 w 546"/>
              <a:gd name="T27" fmla="*/ 2147483647 h 982"/>
              <a:gd name="T28" fmla="*/ 2147483647 w 546"/>
              <a:gd name="T29" fmla="*/ 2147483647 h 982"/>
              <a:gd name="T30" fmla="*/ 2147483647 w 546"/>
              <a:gd name="T31" fmla="*/ 2147483647 h 982"/>
              <a:gd name="T32" fmla="*/ 2147483647 w 546"/>
              <a:gd name="T33" fmla="*/ 2147483647 h 982"/>
              <a:gd name="T34" fmla="*/ 2147483647 w 546"/>
              <a:gd name="T35" fmla="*/ 2147483647 h 982"/>
              <a:gd name="T36" fmla="*/ 2147483647 w 546"/>
              <a:gd name="T37" fmla="*/ 2147483647 h 982"/>
              <a:gd name="T38" fmla="*/ 2147483647 w 546"/>
              <a:gd name="T39" fmla="*/ 2147483647 h 982"/>
              <a:gd name="T40" fmla="*/ 2147483647 w 546"/>
              <a:gd name="T41" fmla="*/ 2147483647 h 982"/>
              <a:gd name="T42" fmla="*/ 2147483647 w 546"/>
              <a:gd name="T43" fmla="*/ 2147483647 h 982"/>
              <a:gd name="T44" fmla="*/ 2147483647 w 546"/>
              <a:gd name="T45" fmla="*/ 2147483647 h 982"/>
              <a:gd name="T46" fmla="*/ 0 w 546"/>
              <a:gd name="T47" fmla="*/ 2147483647 h 982"/>
              <a:gd name="T48" fmla="*/ 2147483647 w 546"/>
              <a:gd name="T49" fmla="*/ 2147483647 h 982"/>
              <a:gd name="T50" fmla="*/ 2147483647 w 546"/>
              <a:gd name="T51" fmla="*/ 2147483647 h 982"/>
              <a:gd name="T52" fmla="*/ 2147483647 w 546"/>
              <a:gd name="T53" fmla="*/ 2147483647 h 982"/>
              <a:gd name="T54" fmla="*/ 2147483647 w 546"/>
              <a:gd name="T55" fmla="*/ 2147483647 h 982"/>
              <a:gd name="T56" fmla="*/ 2147483647 w 546"/>
              <a:gd name="T57" fmla="*/ 2147483647 h 982"/>
              <a:gd name="T58" fmla="*/ 2147483647 w 546"/>
              <a:gd name="T59" fmla="*/ 2147483647 h 982"/>
              <a:gd name="T60" fmla="*/ 2147483647 w 546"/>
              <a:gd name="T61" fmla="*/ 2147483647 h 982"/>
              <a:gd name="T62" fmla="*/ 2147483647 w 546"/>
              <a:gd name="T63" fmla="*/ 2147483647 h 982"/>
              <a:gd name="T64" fmla="*/ 2147483647 w 546"/>
              <a:gd name="T65" fmla="*/ 2147483647 h 982"/>
              <a:gd name="T66" fmla="*/ 2147483647 w 546"/>
              <a:gd name="T67" fmla="*/ 2147483647 h 982"/>
              <a:gd name="T68" fmla="*/ 2147483647 w 546"/>
              <a:gd name="T69" fmla="*/ 2147483647 h 982"/>
              <a:gd name="T70" fmla="*/ 2147483647 w 546"/>
              <a:gd name="T71" fmla="*/ 2147483647 h 982"/>
              <a:gd name="T72" fmla="*/ 2147483647 w 546"/>
              <a:gd name="T73" fmla="*/ 2147483647 h 982"/>
              <a:gd name="T74" fmla="*/ 2147483647 w 546"/>
              <a:gd name="T75" fmla="*/ 2147483647 h 98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46"/>
              <a:gd name="T115" fmla="*/ 0 h 982"/>
              <a:gd name="T116" fmla="*/ 546 w 546"/>
              <a:gd name="T117" fmla="*/ 982 h 98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46" h="982">
                <a:moveTo>
                  <a:pt x="469" y="621"/>
                </a:moveTo>
                <a:lnTo>
                  <a:pt x="454" y="586"/>
                </a:lnTo>
                <a:lnTo>
                  <a:pt x="481" y="500"/>
                </a:lnTo>
                <a:lnTo>
                  <a:pt x="444" y="331"/>
                </a:lnTo>
                <a:lnTo>
                  <a:pt x="469" y="288"/>
                </a:lnTo>
                <a:lnTo>
                  <a:pt x="481" y="248"/>
                </a:lnTo>
                <a:lnTo>
                  <a:pt x="446" y="181"/>
                </a:lnTo>
                <a:lnTo>
                  <a:pt x="477" y="133"/>
                </a:lnTo>
                <a:lnTo>
                  <a:pt x="483" y="87"/>
                </a:lnTo>
                <a:lnTo>
                  <a:pt x="500" y="52"/>
                </a:lnTo>
                <a:lnTo>
                  <a:pt x="498" y="12"/>
                </a:lnTo>
                <a:lnTo>
                  <a:pt x="483" y="0"/>
                </a:lnTo>
                <a:lnTo>
                  <a:pt x="460" y="27"/>
                </a:lnTo>
                <a:lnTo>
                  <a:pt x="400" y="29"/>
                </a:lnTo>
                <a:lnTo>
                  <a:pt x="369" y="75"/>
                </a:lnTo>
                <a:lnTo>
                  <a:pt x="371" y="100"/>
                </a:lnTo>
                <a:lnTo>
                  <a:pt x="365" y="117"/>
                </a:lnTo>
                <a:lnTo>
                  <a:pt x="340" y="125"/>
                </a:lnTo>
                <a:lnTo>
                  <a:pt x="246" y="260"/>
                </a:lnTo>
                <a:lnTo>
                  <a:pt x="234" y="252"/>
                </a:lnTo>
                <a:lnTo>
                  <a:pt x="209" y="246"/>
                </a:lnTo>
                <a:lnTo>
                  <a:pt x="156" y="248"/>
                </a:lnTo>
                <a:lnTo>
                  <a:pt x="138" y="275"/>
                </a:lnTo>
                <a:lnTo>
                  <a:pt x="134" y="331"/>
                </a:lnTo>
                <a:lnTo>
                  <a:pt x="142" y="346"/>
                </a:lnTo>
                <a:lnTo>
                  <a:pt x="234" y="392"/>
                </a:lnTo>
                <a:lnTo>
                  <a:pt x="283" y="425"/>
                </a:lnTo>
                <a:lnTo>
                  <a:pt x="292" y="452"/>
                </a:lnTo>
                <a:lnTo>
                  <a:pt x="265" y="488"/>
                </a:lnTo>
                <a:lnTo>
                  <a:pt x="281" y="531"/>
                </a:lnTo>
                <a:lnTo>
                  <a:pt x="271" y="552"/>
                </a:lnTo>
                <a:lnTo>
                  <a:pt x="206" y="558"/>
                </a:lnTo>
                <a:lnTo>
                  <a:pt x="192" y="563"/>
                </a:lnTo>
                <a:lnTo>
                  <a:pt x="194" y="579"/>
                </a:lnTo>
                <a:lnTo>
                  <a:pt x="194" y="596"/>
                </a:lnTo>
                <a:lnTo>
                  <a:pt x="140" y="600"/>
                </a:lnTo>
                <a:lnTo>
                  <a:pt x="111" y="586"/>
                </a:lnTo>
                <a:lnTo>
                  <a:pt x="77" y="586"/>
                </a:lnTo>
                <a:lnTo>
                  <a:pt x="67" y="596"/>
                </a:lnTo>
                <a:lnTo>
                  <a:pt x="77" y="615"/>
                </a:lnTo>
                <a:lnTo>
                  <a:pt x="57" y="634"/>
                </a:lnTo>
                <a:lnTo>
                  <a:pt x="52" y="657"/>
                </a:lnTo>
                <a:lnTo>
                  <a:pt x="86" y="686"/>
                </a:lnTo>
                <a:lnTo>
                  <a:pt x="63" y="736"/>
                </a:lnTo>
                <a:lnTo>
                  <a:pt x="73" y="763"/>
                </a:lnTo>
                <a:lnTo>
                  <a:pt x="67" y="777"/>
                </a:lnTo>
                <a:lnTo>
                  <a:pt x="29" y="777"/>
                </a:lnTo>
                <a:lnTo>
                  <a:pt x="0" y="792"/>
                </a:lnTo>
                <a:lnTo>
                  <a:pt x="23" y="819"/>
                </a:lnTo>
                <a:lnTo>
                  <a:pt x="9" y="863"/>
                </a:lnTo>
                <a:lnTo>
                  <a:pt x="34" y="867"/>
                </a:lnTo>
                <a:lnTo>
                  <a:pt x="34" y="892"/>
                </a:lnTo>
                <a:lnTo>
                  <a:pt x="56" y="894"/>
                </a:lnTo>
                <a:lnTo>
                  <a:pt x="129" y="880"/>
                </a:lnTo>
                <a:lnTo>
                  <a:pt x="142" y="886"/>
                </a:lnTo>
                <a:lnTo>
                  <a:pt x="150" y="905"/>
                </a:lnTo>
                <a:lnTo>
                  <a:pt x="177" y="913"/>
                </a:lnTo>
                <a:lnTo>
                  <a:pt x="244" y="946"/>
                </a:lnTo>
                <a:lnTo>
                  <a:pt x="281" y="932"/>
                </a:lnTo>
                <a:lnTo>
                  <a:pt x="360" y="961"/>
                </a:lnTo>
                <a:lnTo>
                  <a:pt x="377" y="982"/>
                </a:lnTo>
                <a:lnTo>
                  <a:pt x="419" y="975"/>
                </a:lnTo>
                <a:lnTo>
                  <a:pt x="411" y="932"/>
                </a:lnTo>
                <a:lnTo>
                  <a:pt x="404" y="921"/>
                </a:lnTo>
                <a:lnTo>
                  <a:pt x="411" y="886"/>
                </a:lnTo>
                <a:lnTo>
                  <a:pt x="454" y="867"/>
                </a:lnTo>
                <a:lnTo>
                  <a:pt x="465" y="850"/>
                </a:lnTo>
                <a:lnTo>
                  <a:pt x="444" y="840"/>
                </a:lnTo>
                <a:lnTo>
                  <a:pt x="419" y="834"/>
                </a:lnTo>
                <a:lnTo>
                  <a:pt x="392" y="807"/>
                </a:lnTo>
                <a:lnTo>
                  <a:pt x="404" y="798"/>
                </a:lnTo>
                <a:lnTo>
                  <a:pt x="510" y="798"/>
                </a:lnTo>
                <a:lnTo>
                  <a:pt x="521" y="807"/>
                </a:lnTo>
                <a:lnTo>
                  <a:pt x="546" y="786"/>
                </a:lnTo>
                <a:lnTo>
                  <a:pt x="546" y="752"/>
                </a:lnTo>
                <a:lnTo>
                  <a:pt x="469" y="634"/>
                </a:lnTo>
                <a:lnTo>
                  <a:pt x="469" y="621"/>
                </a:lnTo>
                <a:close/>
              </a:path>
            </a:pathLst>
          </a:custGeom>
          <a:solidFill>
            <a:srgbClr val="EAEAEA"/>
          </a:solidFill>
          <a:ln w="12700">
            <a:solidFill>
              <a:schemeClr val="bg2"/>
            </a:solidFill>
            <a:round/>
            <a:headEnd/>
            <a:tailEnd/>
          </a:ln>
        </p:spPr>
        <p:txBody>
          <a:bodyPr/>
          <a:lstStyle/>
          <a:p>
            <a:endParaRPr lang="zh-CN" altLang="en-US"/>
          </a:p>
        </p:txBody>
      </p:sp>
      <p:sp>
        <p:nvSpPr>
          <p:cNvPr id="12312" name="Freeform 24"/>
          <p:cNvSpPr>
            <a:spLocks noChangeAspect="1"/>
          </p:cNvSpPr>
          <p:nvPr/>
        </p:nvSpPr>
        <p:spPr bwMode="blackWhite">
          <a:xfrm>
            <a:off x="4078288" y="3552825"/>
            <a:ext cx="733425" cy="639763"/>
          </a:xfrm>
          <a:custGeom>
            <a:avLst/>
            <a:gdLst>
              <a:gd name="T0" fmla="*/ 2147483647 w 658"/>
              <a:gd name="T1" fmla="*/ 2147483647 h 590"/>
              <a:gd name="T2" fmla="*/ 2147483647 w 658"/>
              <a:gd name="T3" fmla="*/ 2147483647 h 590"/>
              <a:gd name="T4" fmla="*/ 2147483647 w 658"/>
              <a:gd name="T5" fmla="*/ 2147483647 h 590"/>
              <a:gd name="T6" fmla="*/ 2147483647 w 658"/>
              <a:gd name="T7" fmla="*/ 2147483647 h 590"/>
              <a:gd name="T8" fmla="*/ 2147483647 w 658"/>
              <a:gd name="T9" fmla="*/ 2147483647 h 590"/>
              <a:gd name="T10" fmla="*/ 2147483647 w 658"/>
              <a:gd name="T11" fmla="*/ 2147483647 h 590"/>
              <a:gd name="T12" fmla="*/ 2147483647 w 658"/>
              <a:gd name="T13" fmla="*/ 2147483647 h 590"/>
              <a:gd name="T14" fmla="*/ 2147483647 w 658"/>
              <a:gd name="T15" fmla="*/ 2147483647 h 590"/>
              <a:gd name="T16" fmla="*/ 2147483647 w 658"/>
              <a:gd name="T17" fmla="*/ 2147483647 h 590"/>
              <a:gd name="T18" fmla="*/ 2147483647 w 658"/>
              <a:gd name="T19" fmla="*/ 2147483647 h 590"/>
              <a:gd name="T20" fmla="*/ 2147483647 w 658"/>
              <a:gd name="T21" fmla="*/ 2147483647 h 590"/>
              <a:gd name="T22" fmla="*/ 2147483647 w 658"/>
              <a:gd name="T23" fmla="*/ 2147483647 h 590"/>
              <a:gd name="T24" fmla="*/ 2147483647 w 658"/>
              <a:gd name="T25" fmla="*/ 2147483647 h 590"/>
              <a:gd name="T26" fmla="*/ 2147483647 w 658"/>
              <a:gd name="T27" fmla="*/ 2147483647 h 590"/>
              <a:gd name="T28" fmla="*/ 2147483647 w 658"/>
              <a:gd name="T29" fmla="*/ 2147483647 h 590"/>
              <a:gd name="T30" fmla="*/ 2147483647 w 658"/>
              <a:gd name="T31" fmla="*/ 2147483647 h 590"/>
              <a:gd name="T32" fmla="*/ 2147483647 w 658"/>
              <a:gd name="T33" fmla="*/ 2147483647 h 590"/>
              <a:gd name="T34" fmla="*/ 2147483647 w 658"/>
              <a:gd name="T35" fmla="*/ 2147483647 h 590"/>
              <a:gd name="T36" fmla="*/ 2147483647 w 658"/>
              <a:gd name="T37" fmla="*/ 2147483647 h 590"/>
              <a:gd name="T38" fmla="*/ 2147483647 w 658"/>
              <a:gd name="T39" fmla="*/ 2147483647 h 590"/>
              <a:gd name="T40" fmla="*/ 2147483647 w 658"/>
              <a:gd name="T41" fmla="*/ 2147483647 h 590"/>
              <a:gd name="T42" fmla="*/ 2147483647 w 658"/>
              <a:gd name="T43" fmla="*/ 2147483647 h 590"/>
              <a:gd name="T44" fmla="*/ 2147483647 w 658"/>
              <a:gd name="T45" fmla="*/ 2147483647 h 590"/>
              <a:gd name="T46" fmla="*/ 2147483647 w 658"/>
              <a:gd name="T47" fmla="*/ 2147483647 h 590"/>
              <a:gd name="T48" fmla="*/ 2147483647 w 658"/>
              <a:gd name="T49" fmla="*/ 2147483647 h 590"/>
              <a:gd name="T50" fmla="*/ 2147483647 w 658"/>
              <a:gd name="T51" fmla="*/ 2147483647 h 590"/>
              <a:gd name="T52" fmla="*/ 2147483647 w 658"/>
              <a:gd name="T53" fmla="*/ 2147483647 h 590"/>
              <a:gd name="T54" fmla="*/ 2147483647 w 658"/>
              <a:gd name="T55" fmla="*/ 2147483647 h 590"/>
              <a:gd name="T56" fmla="*/ 2147483647 w 658"/>
              <a:gd name="T57" fmla="*/ 2147483647 h 590"/>
              <a:gd name="T58" fmla="*/ 2147483647 w 658"/>
              <a:gd name="T59" fmla="*/ 2147483647 h 590"/>
              <a:gd name="T60" fmla="*/ 2147483647 w 658"/>
              <a:gd name="T61" fmla="*/ 2147483647 h 590"/>
              <a:gd name="T62" fmla="*/ 2147483647 w 658"/>
              <a:gd name="T63" fmla="*/ 2147483647 h 590"/>
              <a:gd name="T64" fmla="*/ 2147483647 w 658"/>
              <a:gd name="T65" fmla="*/ 2147483647 h 590"/>
              <a:gd name="T66" fmla="*/ 2147483647 w 658"/>
              <a:gd name="T67" fmla="*/ 2147483647 h 590"/>
              <a:gd name="T68" fmla="*/ 2147483647 w 658"/>
              <a:gd name="T69" fmla="*/ 2147483647 h 590"/>
              <a:gd name="T70" fmla="*/ 2147483647 w 658"/>
              <a:gd name="T71" fmla="*/ 2147483647 h 590"/>
              <a:gd name="T72" fmla="*/ 2147483647 w 658"/>
              <a:gd name="T73" fmla="*/ 2147483647 h 590"/>
              <a:gd name="T74" fmla="*/ 2147483647 w 658"/>
              <a:gd name="T75" fmla="*/ 2147483647 h 590"/>
              <a:gd name="T76" fmla="*/ 2147483647 w 658"/>
              <a:gd name="T77" fmla="*/ 2147483647 h 590"/>
              <a:gd name="T78" fmla="*/ 2147483647 w 658"/>
              <a:gd name="T79" fmla="*/ 2147483647 h 590"/>
              <a:gd name="T80" fmla="*/ 2147483647 w 658"/>
              <a:gd name="T81" fmla="*/ 2147483647 h 590"/>
              <a:gd name="T82" fmla="*/ 2147483647 w 658"/>
              <a:gd name="T83" fmla="*/ 2147483647 h 590"/>
              <a:gd name="T84" fmla="*/ 2147483647 w 658"/>
              <a:gd name="T85" fmla="*/ 0 h 590"/>
              <a:gd name="T86" fmla="*/ 2147483647 w 658"/>
              <a:gd name="T87" fmla="*/ 2147483647 h 590"/>
              <a:gd name="T88" fmla="*/ 2147483647 w 658"/>
              <a:gd name="T89" fmla="*/ 2147483647 h 590"/>
              <a:gd name="T90" fmla="*/ 2147483647 w 658"/>
              <a:gd name="T91" fmla="*/ 2147483647 h 590"/>
              <a:gd name="T92" fmla="*/ 2147483647 w 658"/>
              <a:gd name="T93" fmla="*/ 2147483647 h 590"/>
              <a:gd name="T94" fmla="*/ 2147483647 w 658"/>
              <a:gd name="T95" fmla="*/ 2147483647 h 590"/>
              <a:gd name="T96" fmla="*/ 2147483647 w 658"/>
              <a:gd name="T97" fmla="*/ 2147483647 h 590"/>
              <a:gd name="T98" fmla="*/ 0 w 658"/>
              <a:gd name="T99" fmla="*/ 2147483647 h 590"/>
              <a:gd name="T100" fmla="*/ 0 w 658"/>
              <a:gd name="T101" fmla="*/ 2147483647 h 590"/>
              <a:gd name="T102" fmla="*/ 2147483647 w 658"/>
              <a:gd name="T103" fmla="*/ 2147483647 h 590"/>
              <a:gd name="T104" fmla="*/ 2147483647 w 658"/>
              <a:gd name="T105" fmla="*/ 2147483647 h 59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58"/>
              <a:gd name="T160" fmla="*/ 0 h 590"/>
              <a:gd name="T161" fmla="*/ 658 w 658"/>
              <a:gd name="T162" fmla="*/ 590 h 59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58" h="590">
                <a:moveTo>
                  <a:pt x="77" y="411"/>
                </a:moveTo>
                <a:lnTo>
                  <a:pt x="171" y="494"/>
                </a:lnTo>
                <a:lnTo>
                  <a:pt x="248" y="511"/>
                </a:lnTo>
                <a:lnTo>
                  <a:pt x="322" y="504"/>
                </a:lnTo>
                <a:lnTo>
                  <a:pt x="343" y="511"/>
                </a:lnTo>
                <a:lnTo>
                  <a:pt x="368" y="496"/>
                </a:lnTo>
                <a:lnTo>
                  <a:pt x="387" y="517"/>
                </a:lnTo>
                <a:lnTo>
                  <a:pt x="395" y="544"/>
                </a:lnTo>
                <a:lnTo>
                  <a:pt x="429" y="563"/>
                </a:lnTo>
                <a:lnTo>
                  <a:pt x="475" y="563"/>
                </a:lnTo>
                <a:lnTo>
                  <a:pt x="510" y="590"/>
                </a:lnTo>
                <a:lnTo>
                  <a:pt x="541" y="577"/>
                </a:lnTo>
                <a:lnTo>
                  <a:pt x="564" y="590"/>
                </a:lnTo>
                <a:lnTo>
                  <a:pt x="583" y="552"/>
                </a:lnTo>
                <a:lnTo>
                  <a:pt x="612" y="536"/>
                </a:lnTo>
                <a:lnTo>
                  <a:pt x="618" y="505"/>
                </a:lnTo>
                <a:lnTo>
                  <a:pt x="606" y="448"/>
                </a:lnTo>
                <a:lnTo>
                  <a:pt x="601" y="442"/>
                </a:lnTo>
                <a:lnTo>
                  <a:pt x="572" y="475"/>
                </a:lnTo>
                <a:lnTo>
                  <a:pt x="529" y="436"/>
                </a:lnTo>
                <a:lnTo>
                  <a:pt x="499" y="398"/>
                </a:lnTo>
                <a:lnTo>
                  <a:pt x="529" y="375"/>
                </a:lnTo>
                <a:lnTo>
                  <a:pt x="537" y="334"/>
                </a:lnTo>
                <a:lnTo>
                  <a:pt x="558" y="319"/>
                </a:lnTo>
                <a:lnTo>
                  <a:pt x="554" y="265"/>
                </a:lnTo>
                <a:lnTo>
                  <a:pt x="570" y="254"/>
                </a:lnTo>
                <a:lnTo>
                  <a:pt x="595" y="275"/>
                </a:lnTo>
                <a:lnTo>
                  <a:pt x="612" y="298"/>
                </a:lnTo>
                <a:lnTo>
                  <a:pt x="647" y="275"/>
                </a:lnTo>
                <a:lnTo>
                  <a:pt x="658" y="259"/>
                </a:lnTo>
                <a:lnTo>
                  <a:pt x="652" y="233"/>
                </a:lnTo>
                <a:lnTo>
                  <a:pt x="612" y="211"/>
                </a:lnTo>
                <a:lnTo>
                  <a:pt x="604" y="183"/>
                </a:lnTo>
                <a:lnTo>
                  <a:pt x="531" y="190"/>
                </a:lnTo>
                <a:lnTo>
                  <a:pt x="487" y="154"/>
                </a:lnTo>
                <a:lnTo>
                  <a:pt x="466" y="148"/>
                </a:lnTo>
                <a:lnTo>
                  <a:pt x="466" y="121"/>
                </a:lnTo>
                <a:lnTo>
                  <a:pt x="566" y="11"/>
                </a:lnTo>
                <a:lnTo>
                  <a:pt x="529" y="19"/>
                </a:lnTo>
                <a:lnTo>
                  <a:pt x="506" y="35"/>
                </a:lnTo>
                <a:lnTo>
                  <a:pt x="499" y="19"/>
                </a:lnTo>
                <a:lnTo>
                  <a:pt x="499" y="6"/>
                </a:lnTo>
                <a:lnTo>
                  <a:pt x="481" y="0"/>
                </a:lnTo>
                <a:lnTo>
                  <a:pt x="435" y="17"/>
                </a:lnTo>
                <a:lnTo>
                  <a:pt x="322" y="2"/>
                </a:lnTo>
                <a:lnTo>
                  <a:pt x="316" y="96"/>
                </a:lnTo>
                <a:lnTo>
                  <a:pt x="260" y="138"/>
                </a:lnTo>
                <a:lnTo>
                  <a:pt x="185" y="154"/>
                </a:lnTo>
                <a:lnTo>
                  <a:pt x="83" y="223"/>
                </a:lnTo>
                <a:lnTo>
                  <a:pt x="0" y="246"/>
                </a:lnTo>
                <a:lnTo>
                  <a:pt x="0" y="259"/>
                </a:lnTo>
                <a:lnTo>
                  <a:pt x="77" y="377"/>
                </a:lnTo>
                <a:lnTo>
                  <a:pt x="77" y="411"/>
                </a:lnTo>
                <a:close/>
              </a:path>
            </a:pathLst>
          </a:custGeom>
          <a:solidFill>
            <a:srgbClr val="EAEAEA"/>
          </a:solidFill>
          <a:ln w="12700">
            <a:solidFill>
              <a:schemeClr val="bg2"/>
            </a:solidFill>
            <a:round/>
            <a:headEnd/>
            <a:tailEnd/>
          </a:ln>
        </p:spPr>
        <p:txBody>
          <a:bodyPr/>
          <a:lstStyle/>
          <a:p>
            <a:endParaRPr lang="zh-CN" altLang="en-US"/>
          </a:p>
        </p:txBody>
      </p:sp>
      <p:sp>
        <p:nvSpPr>
          <p:cNvPr id="12313" name="Freeform 25"/>
          <p:cNvSpPr>
            <a:spLocks noChangeAspect="1"/>
          </p:cNvSpPr>
          <p:nvPr/>
        </p:nvSpPr>
        <p:spPr bwMode="blackWhite">
          <a:xfrm>
            <a:off x="4049713" y="2973388"/>
            <a:ext cx="423862" cy="844550"/>
          </a:xfrm>
          <a:custGeom>
            <a:avLst/>
            <a:gdLst>
              <a:gd name="T0" fmla="*/ 2147483647 w 379"/>
              <a:gd name="T1" fmla="*/ 2147483647 h 780"/>
              <a:gd name="T2" fmla="*/ 2147483647 w 379"/>
              <a:gd name="T3" fmla="*/ 2147483647 h 780"/>
              <a:gd name="T4" fmla="*/ 2147483647 w 379"/>
              <a:gd name="T5" fmla="*/ 2147483647 h 780"/>
              <a:gd name="T6" fmla="*/ 2147483647 w 379"/>
              <a:gd name="T7" fmla="*/ 2147483647 h 780"/>
              <a:gd name="T8" fmla="*/ 2147483647 w 379"/>
              <a:gd name="T9" fmla="*/ 2147483647 h 780"/>
              <a:gd name="T10" fmla="*/ 2147483647 w 379"/>
              <a:gd name="T11" fmla="*/ 2147483647 h 780"/>
              <a:gd name="T12" fmla="*/ 2147483647 w 379"/>
              <a:gd name="T13" fmla="*/ 2147483647 h 780"/>
              <a:gd name="T14" fmla="*/ 2147483647 w 379"/>
              <a:gd name="T15" fmla="*/ 2147483647 h 780"/>
              <a:gd name="T16" fmla="*/ 2147483647 w 379"/>
              <a:gd name="T17" fmla="*/ 2147483647 h 780"/>
              <a:gd name="T18" fmla="*/ 2147483647 w 379"/>
              <a:gd name="T19" fmla="*/ 2147483647 h 780"/>
              <a:gd name="T20" fmla="*/ 2147483647 w 379"/>
              <a:gd name="T21" fmla="*/ 2147483647 h 780"/>
              <a:gd name="T22" fmla="*/ 2147483647 w 379"/>
              <a:gd name="T23" fmla="*/ 2147483647 h 780"/>
              <a:gd name="T24" fmla="*/ 2147483647 w 379"/>
              <a:gd name="T25" fmla="*/ 2147483647 h 780"/>
              <a:gd name="T26" fmla="*/ 2147483647 w 379"/>
              <a:gd name="T27" fmla="*/ 2147483647 h 780"/>
              <a:gd name="T28" fmla="*/ 2147483647 w 379"/>
              <a:gd name="T29" fmla="*/ 2147483647 h 780"/>
              <a:gd name="T30" fmla="*/ 2147483647 w 379"/>
              <a:gd name="T31" fmla="*/ 2147483647 h 780"/>
              <a:gd name="T32" fmla="*/ 2147483647 w 379"/>
              <a:gd name="T33" fmla="*/ 2147483647 h 780"/>
              <a:gd name="T34" fmla="*/ 2147483647 w 379"/>
              <a:gd name="T35" fmla="*/ 2147483647 h 780"/>
              <a:gd name="T36" fmla="*/ 2147483647 w 379"/>
              <a:gd name="T37" fmla="*/ 0 h 780"/>
              <a:gd name="T38" fmla="*/ 2147483647 w 379"/>
              <a:gd name="T39" fmla="*/ 2147483647 h 780"/>
              <a:gd name="T40" fmla="*/ 2147483647 w 379"/>
              <a:gd name="T41" fmla="*/ 2147483647 h 780"/>
              <a:gd name="T42" fmla="*/ 2147483647 w 379"/>
              <a:gd name="T43" fmla="*/ 2147483647 h 780"/>
              <a:gd name="T44" fmla="*/ 2147483647 w 379"/>
              <a:gd name="T45" fmla="*/ 2147483647 h 780"/>
              <a:gd name="T46" fmla="*/ 2147483647 w 379"/>
              <a:gd name="T47" fmla="*/ 2147483647 h 780"/>
              <a:gd name="T48" fmla="*/ 2147483647 w 379"/>
              <a:gd name="T49" fmla="*/ 2147483647 h 780"/>
              <a:gd name="T50" fmla="*/ 2147483647 w 379"/>
              <a:gd name="T51" fmla="*/ 2147483647 h 780"/>
              <a:gd name="T52" fmla="*/ 2147483647 w 379"/>
              <a:gd name="T53" fmla="*/ 2147483647 h 780"/>
              <a:gd name="T54" fmla="*/ 2147483647 w 379"/>
              <a:gd name="T55" fmla="*/ 2147483647 h 780"/>
              <a:gd name="T56" fmla="*/ 2147483647 w 379"/>
              <a:gd name="T57" fmla="*/ 2147483647 h 780"/>
              <a:gd name="T58" fmla="*/ 2147483647 w 379"/>
              <a:gd name="T59" fmla="*/ 2147483647 h 780"/>
              <a:gd name="T60" fmla="*/ 2147483647 w 379"/>
              <a:gd name="T61" fmla="*/ 2147483647 h 780"/>
              <a:gd name="T62" fmla="*/ 2147483647 w 379"/>
              <a:gd name="T63" fmla="*/ 2147483647 h 780"/>
              <a:gd name="T64" fmla="*/ 0 w 379"/>
              <a:gd name="T65" fmla="*/ 2147483647 h 780"/>
              <a:gd name="T66" fmla="*/ 2147483647 w 379"/>
              <a:gd name="T67" fmla="*/ 2147483647 h 780"/>
              <a:gd name="T68" fmla="*/ 2147483647 w 379"/>
              <a:gd name="T69" fmla="*/ 2147483647 h 780"/>
              <a:gd name="T70" fmla="*/ 2147483647 w 379"/>
              <a:gd name="T71" fmla="*/ 2147483647 h 78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79"/>
              <a:gd name="T109" fmla="*/ 0 h 780"/>
              <a:gd name="T110" fmla="*/ 379 w 379"/>
              <a:gd name="T111" fmla="*/ 780 h 78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79" h="780">
                <a:moveTo>
                  <a:pt x="25" y="780"/>
                </a:moveTo>
                <a:lnTo>
                  <a:pt x="108" y="757"/>
                </a:lnTo>
                <a:lnTo>
                  <a:pt x="210" y="688"/>
                </a:lnTo>
                <a:lnTo>
                  <a:pt x="285" y="672"/>
                </a:lnTo>
                <a:lnTo>
                  <a:pt x="341" y="630"/>
                </a:lnTo>
                <a:lnTo>
                  <a:pt x="347" y="536"/>
                </a:lnTo>
                <a:lnTo>
                  <a:pt x="320" y="501"/>
                </a:lnTo>
                <a:lnTo>
                  <a:pt x="329" y="474"/>
                </a:lnTo>
                <a:lnTo>
                  <a:pt x="347" y="447"/>
                </a:lnTo>
                <a:lnTo>
                  <a:pt x="352" y="407"/>
                </a:lnTo>
                <a:lnTo>
                  <a:pt x="368" y="378"/>
                </a:lnTo>
                <a:lnTo>
                  <a:pt x="341" y="322"/>
                </a:lnTo>
                <a:lnTo>
                  <a:pt x="298" y="276"/>
                </a:lnTo>
                <a:lnTo>
                  <a:pt x="323" y="201"/>
                </a:lnTo>
                <a:lnTo>
                  <a:pt x="372" y="171"/>
                </a:lnTo>
                <a:lnTo>
                  <a:pt x="379" y="121"/>
                </a:lnTo>
                <a:lnTo>
                  <a:pt x="360" y="80"/>
                </a:lnTo>
                <a:lnTo>
                  <a:pt x="360" y="26"/>
                </a:lnTo>
                <a:lnTo>
                  <a:pt x="329" y="0"/>
                </a:lnTo>
                <a:lnTo>
                  <a:pt x="254" y="36"/>
                </a:lnTo>
                <a:lnTo>
                  <a:pt x="243" y="25"/>
                </a:lnTo>
                <a:lnTo>
                  <a:pt x="202" y="53"/>
                </a:lnTo>
                <a:lnTo>
                  <a:pt x="170" y="51"/>
                </a:lnTo>
                <a:lnTo>
                  <a:pt x="108" y="142"/>
                </a:lnTo>
                <a:lnTo>
                  <a:pt x="89" y="142"/>
                </a:lnTo>
                <a:lnTo>
                  <a:pt x="54" y="171"/>
                </a:lnTo>
                <a:lnTo>
                  <a:pt x="56" y="211"/>
                </a:lnTo>
                <a:lnTo>
                  <a:pt x="39" y="246"/>
                </a:lnTo>
                <a:lnTo>
                  <a:pt x="33" y="292"/>
                </a:lnTo>
                <a:lnTo>
                  <a:pt x="2" y="340"/>
                </a:lnTo>
                <a:lnTo>
                  <a:pt x="37" y="407"/>
                </a:lnTo>
                <a:lnTo>
                  <a:pt x="25" y="447"/>
                </a:lnTo>
                <a:lnTo>
                  <a:pt x="0" y="490"/>
                </a:lnTo>
                <a:lnTo>
                  <a:pt x="37" y="659"/>
                </a:lnTo>
                <a:lnTo>
                  <a:pt x="10" y="745"/>
                </a:lnTo>
                <a:lnTo>
                  <a:pt x="25" y="780"/>
                </a:lnTo>
                <a:close/>
              </a:path>
            </a:pathLst>
          </a:custGeom>
          <a:solidFill>
            <a:srgbClr val="EAEAEA"/>
          </a:solidFill>
          <a:ln w="12700">
            <a:solidFill>
              <a:schemeClr val="bg2"/>
            </a:solidFill>
            <a:round/>
            <a:headEnd/>
            <a:tailEnd/>
          </a:ln>
        </p:spPr>
        <p:txBody>
          <a:bodyPr/>
          <a:lstStyle/>
          <a:p>
            <a:endParaRPr lang="zh-CN" altLang="en-US"/>
          </a:p>
        </p:txBody>
      </p:sp>
      <p:sp>
        <p:nvSpPr>
          <p:cNvPr id="12314" name="Freeform 26"/>
          <p:cNvSpPr>
            <a:spLocks noChangeAspect="1"/>
          </p:cNvSpPr>
          <p:nvPr/>
        </p:nvSpPr>
        <p:spPr bwMode="blackWhite">
          <a:xfrm>
            <a:off x="4597400" y="3235325"/>
            <a:ext cx="792163" cy="525463"/>
          </a:xfrm>
          <a:custGeom>
            <a:avLst/>
            <a:gdLst>
              <a:gd name="T0" fmla="*/ 2147483647 w 712"/>
              <a:gd name="T1" fmla="*/ 2147483647 h 484"/>
              <a:gd name="T2" fmla="*/ 2147483647 w 712"/>
              <a:gd name="T3" fmla="*/ 2147483647 h 484"/>
              <a:gd name="T4" fmla="*/ 2147483647 w 712"/>
              <a:gd name="T5" fmla="*/ 2147483647 h 484"/>
              <a:gd name="T6" fmla="*/ 2147483647 w 712"/>
              <a:gd name="T7" fmla="*/ 2147483647 h 484"/>
              <a:gd name="T8" fmla="*/ 2147483647 w 712"/>
              <a:gd name="T9" fmla="*/ 2147483647 h 484"/>
              <a:gd name="T10" fmla="*/ 2147483647 w 712"/>
              <a:gd name="T11" fmla="*/ 2147483647 h 484"/>
              <a:gd name="T12" fmla="*/ 2147483647 w 712"/>
              <a:gd name="T13" fmla="*/ 2147483647 h 484"/>
              <a:gd name="T14" fmla="*/ 2147483647 w 712"/>
              <a:gd name="T15" fmla="*/ 2147483647 h 484"/>
              <a:gd name="T16" fmla="*/ 2147483647 w 712"/>
              <a:gd name="T17" fmla="*/ 2147483647 h 484"/>
              <a:gd name="T18" fmla="*/ 2147483647 w 712"/>
              <a:gd name="T19" fmla="*/ 2147483647 h 484"/>
              <a:gd name="T20" fmla="*/ 2147483647 w 712"/>
              <a:gd name="T21" fmla="*/ 2147483647 h 484"/>
              <a:gd name="T22" fmla="*/ 2147483647 w 712"/>
              <a:gd name="T23" fmla="*/ 2147483647 h 484"/>
              <a:gd name="T24" fmla="*/ 2147483647 w 712"/>
              <a:gd name="T25" fmla="*/ 2147483647 h 484"/>
              <a:gd name="T26" fmla="*/ 2147483647 w 712"/>
              <a:gd name="T27" fmla="*/ 2147483647 h 484"/>
              <a:gd name="T28" fmla="*/ 2147483647 w 712"/>
              <a:gd name="T29" fmla="*/ 2147483647 h 484"/>
              <a:gd name="T30" fmla="*/ 2147483647 w 712"/>
              <a:gd name="T31" fmla="*/ 2147483647 h 484"/>
              <a:gd name="T32" fmla="*/ 2147483647 w 712"/>
              <a:gd name="T33" fmla="*/ 2147483647 h 484"/>
              <a:gd name="T34" fmla="*/ 2147483647 w 712"/>
              <a:gd name="T35" fmla="*/ 2147483647 h 484"/>
              <a:gd name="T36" fmla="*/ 2147483647 w 712"/>
              <a:gd name="T37" fmla="*/ 2147483647 h 484"/>
              <a:gd name="T38" fmla="*/ 2147483647 w 712"/>
              <a:gd name="T39" fmla="*/ 2147483647 h 484"/>
              <a:gd name="T40" fmla="*/ 2147483647 w 712"/>
              <a:gd name="T41" fmla="*/ 2147483647 h 484"/>
              <a:gd name="T42" fmla="*/ 2147483647 w 712"/>
              <a:gd name="T43" fmla="*/ 2147483647 h 484"/>
              <a:gd name="T44" fmla="*/ 2147483647 w 712"/>
              <a:gd name="T45" fmla="*/ 2147483647 h 484"/>
              <a:gd name="T46" fmla="*/ 2147483647 w 712"/>
              <a:gd name="T47" fmla="*/ 2147483647 h 484"/>
              <a:gd name="T48" fmla="*/ 2147483647 w 712"/>
              <a:gd name="T49" fmla="*/ 2147483647 h 484"/>
              <a:gd name="T50" fmla="*/ 2147483647 w 712"/>
              <a:gd name="T51" fmla="*/ 0 h 484"/>
              <a:gd name="T52" fmla="*/ 2147483647 w 712"/>
              <a:gd name="T53" fmla="*/ 2147483647 h 484"/>
              <a:gd name="T54" fmla="*/ 2147483647 w 712"/>
              <a:gd name="T55" fmla="*/ 2147483647 h 484"/>
              <a:gd name="T56" fmla="*/ 2147483647 w 712"/>
              <a:gd name="T57" fmla="*/ 2147483647 h 484"/>
              <a:gd name="T58" fmla="*/ 2147483647 w 712"/>
              <a:gd name="T59" fmla="*/ 2147483647 h 484"/>
              <a:gd name="T60" fmla="*/ 2147483647 w 712"/>
              <a:gd name="T61" fmla="*/ 2147483647 h 484"/>
              <a:gd name="T62" fmla="*/ 2147483647 w 712"/>
              <a:gd name="T63" fmla="*/ 2147483647 h 484"/>
              <a:gd name="T64" fmla="*/ 2147483647 w 712"/>
              <a:gd name="T65" fmla="*/ 2147483647 h 484"/>
              <a:gd name="T66" fmla="*/ 2147483647 w 712"/>
              <a:gd name="T67" fmla="*/ 2147483647 h 484"/>
              <a:gd name="T68" fmla="*/ 2147483647 w 712"/>
              <a:gd name="T69" fmla="*/ 2147483647 h 484"/>
              <a:gd name="T70" fmla="*/ 2147483647 w 712"/>
              <a:gd name="T71" fmla="*/ 2147483647 h 484"/>
              <a:gd name="T72" fmla="*/ 2147483647 w 712"/>
              <a:gd name="T73" fmla="*/ 2147483647 h 484"/>
              <a:gd name="T74" fmla="*/ 2147483647 w 712"/>
              <a:gd name="T75" fmla="*/ 2147483647 h 484"/>
              <a:gd name="T76" fmla="*/ 2147483647 w 712"/>
              <a:gd name="T77" fmla="*/ 2147483647 h 484"/>
              <a:gd name="T78" fmla="*/ 2147483647 w 712"/>
              <a:gd name="T79" fmla="*/ 2147483647 h 484"/>
              <a:gd name="T80" fmla="*/ 2147483647 w 712"/>
              <a:gd name="T81" fmla="*/ 2147483647 h 484"/>
              <a:gd name="T82" fmla="*/ 2147483647 w 712"/>
              <a:gd name="T83" fmla="*/ 2147483647 h 484"/>
              <a:gd name="T84" fmla="*/ 2147483647 w 712"/>
              <a:gd name="T85" fmla="*/ 2147483647 h 484"/>
              <a:gd name="T86" fmla="*/ 2147483647 w 712"/>
              <a:gd name="T87" fmla="*/ 2147483647 h 484"/>
              <a:gd name="T88" fmla="*/ 2147483647 w 712"/>
              <a:gd name="T89" fmla="*/ 2147483647 h 484"/>
              <a:gd name="T90" fmla="*/ 0 w 712"/>
              <a:gd name="T91" fmla="*/ 2147483647 h 484"/>
              <a:gd name="T92" fmla="*/ 0 w 712"/>
              <a:gd name="T93" fmla="*/ 2147483647 h 484"/>
              <a:gd name="T94" fmla="*/ 2147483647 w 712"/>
              <a:gd name="T95" fmla="*/ 2147483647 h 484"/>
              <a:gd name="T96" fmla="*/ 2147483647 w 712"/>
              <a:gd name="T97" fmla="*/ 2147483647 h 484"/>
              <a:gd name="T98" fmla="*/ 2147483647 w 712"/>
              <a:gd name="T99" fmla="*/ 2147483647 h 484"/>
              <a:gd name="T100" fmla="*/ 2147483647 w 712"/>
              <a:gd name="T101" fmla="*/ 2147483647 h 48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712"/>
              <a:gd name="T154" fmla="*/ 0 h 484"/>
              <a:gd name="T155" fmla="*/ 712 w 712"/>
              <a:gd name="T156" fmla="*/ 484 h 48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712" h="484">
                <a:moveTo>
                  <a:pt x="158" y="471"/>
                </a:moveTo>
                <a:lnTo>
                  <a:pt x="161" y="442"/>
                </a:lnTo>
                <a:lnTo>
                  <a:pt x="188" y="432"/>
                </a:lnTo>
                <a:lnTo>
                  <a:pt x="235" y="471"/>
                </a:lnTo>
                <a:lnTo>
                  <a:pt x="248" y="471"/>
                </a:lnTo>
                <a:lnTo>
                  <a:pt x="292" y="467"/>
                </a:lnTo>
                <a:lnTo>
                  <a:pt x="317" y="448"/>
                </a:lnTo>
                <a:lnTo>
                  <a:pt x="352" y="477"/>
                </a:lnTo>
                <a:lnTo>
                  <a:pt x="367" y="450"/>
                </a:lnTo>
                <a:lnTo>
                  <a:pt x="369" y="436"/>
                </a:lnTo>
                <a:lnTo>
                  <a:pt x="398" y="419"/>
                </a:lnTo>
                <a:lnTo>
                  <a:pt x="406" y="382"/>
                </a:lnTo>
                <a:lnTo>
                  <a:pt x="435" y="377"/>
                </a:lnTo>
                <a:lnTo>
                  <a:pt x="516" y="242"/>
                </a:lnTo>
                <a:lnTo>
                  <a:pt x="500" y="223"/>
                </a:lnTo>
                <a:lnTo>
                  <a:pt x="516" y="207"/>
                </a:lnTo>
                <a:lnTo>
                  <a:pt x="533" y="213"/>
                </a:lnTo>
                <a:lnTo>
                  <a:pt x="558" y="200"/>
                </a:lnTo>
                <a:lnTo>
                  <a:pt x="571" y="167"/>
                </a:lnTo>
                <a:lnTo>
                  <a:pt x="637" y="107"/>
                </a:lnTo>
                <a:lnTo>
                  <a:pt x="687" y="90"/>
                </a:lnTo>
                <a:lnTo>
                  <a:pt x="712" y="67"/>
                </a:lnTo>
                <a:lnTo>
                  <a:pt x="708" y="19"/>
                </a:lnTo>
                <a:lnTo>
                  <a:pt x="671" y="17"/>
                </a:lnTo>
                <a:lnTo>
                  <a:pt x="592" y="25"/>
                </a:lnTo>
                <a:lnTo>
                  <a:pt x="541" y="0"/>
                </a:lnTo>
                <a:lnTo>
                  <a:pt x="510" y="6"/>
                </a:lnTo>
                <a:lnTo>
                  <a:pt x="429" y="107"/>
                </a:lnTo>
                <a:lnTo>
                  <a:pt x="406" y="123"/>
                </a:lnTo>
                <a:lnTo>
                  <a:pt x="354" y="100"/>
                </a:lnTo>
                <a:lnTo>
                  <a:pt x="352" y="75"/>
                </a:lnTo>
                <a:lnTo>
                  <a:pt x="340" y="29"/>
                </a:lnTo>
                <a:lnTo>
                  <a:pt x="312" y="11"/>
                </a:lnTo>
                <a:lnTo>
                  <a:pt x="265" y="23"/>
                </a:lnTo>
                <a:lnTo>
                  <a:pt x="238" y="2"/>
                </a:lnTo>
                <a:lnTo>
                  <a:pt x="194" y="56"/>
                </a:lnTo>
                <a:lnTo>
                  <a:pt x="150" y="67"/>
                </a:lnTo>
                <a:lnTo>
                  <a:pt x="86" y="125"/>
                </a:lnTo>
                <a:lnTo>
                  <a:pt x="17" y="250"/>
                </a:lnTo>
                <a:lnTo>
                  <a:pt x="34" y="284"/>
                </a:lnTo>
                <a:lnTo>
                  <a:pt x="33" y="300"/>
                </a:lnTo>
                <a:lnTo>
                  <a:pt x="33" y="313"/>
                </a:lnTo>
                <a:lnTo>
                  <a:pt x="40" y="329"/>
                </a:lnTo>
                <a:lnTo>
                  <a:pt x="63" y="313"/>
                </a:lnTo>
                <a:lnTo>
                  <a:pt x="100" y="305"/>
                </a:lnTo>
                <a:lnTo>
                  <a:pt x="0" y="415"/>
                </a:lnTo>
                <a:lnTo>
                  <a:pt x="0" y="442"/>
                </a:lnTo>
                <a:lnTo>
                  <a:pt x="21" y="448"/>
                </a:lnTo>
                <a:lnTo>
                  <a:pt x="65" y="484"/>
                </a:lnTo>
                <a:lnTo>
                  <a:pt x="138" y="477"/>
                </a:lnTo>
                <a:lnTo>
                  <a:pt x="158" y="471"/>
                </a:lnTo>
                <a:close/>
              </a:path>
            </a:pathLst>
          </a:custGeom>
          <a:solidFill>
            <a:srgbClr val="EAEAEA"/>
          </a:solidFill>
          <a:ln w="12700">
            <a:solidFill>
              <a:schemeClr val="bg2"/>
            </a:solidFill>
            <a:round/>
            <a:headEnd/>
            <a:tailEnd/>
          </a:ln>
        </p:spPr>
        <p:txBody>
          <a:bodyPr/>
          <a:lstStyle/>
          <a:p>
            <a:endParaRPr lang="zh-CN" altLang="en-US"/>
          </a:p>
        </p:txBody>
      </p:sp>
      <p:sp>
        <p:nvSpPr>
          <p:cNvPr id="12315" name="Freeform 27"/>
          <p:cNvSpPr>
            <a:spLocks noChangeAspect="1"/>
          </p:cNvSpPr>
          <p:nvPr/>
        </p:nvSpPr>
        <p:spPr bwMode="blackWhite">
          <a:xfrm>
            <a:off x="4724400" y="2973388"/>
            <a:ext cx="123825" cy="222250"/>
          </a:xfrm>
          <a:custGeom>
            <a:avLst/>
            <a:gdLst>
              <a:gd name="T0" fmla="*/ 2147483647 w 116"/>
              <a:gd name="T1" fmla="*/ 2147483647 h 205"/>
              <a:gd name="T2" fmla="*/ 2147483647 w 116"/>
              <a:gd name="T3" fmla="*/ 2147483647 h 205"/>
              <a:gd name="T4" fmla="*/ 2147483647 w 116"/>
              <a:gd name="T5" fmla="*/ 2147483647 h 205"/>
              <a:gd name="T6" fmla="*/ 2147483647 w 116"/>
              <a:gd name="T7" fmla="*/ 2147483647 h 205"/>
              <a:gd name="T8" fmla="*/ 0 w 116"/>
              <a:gd name="T9" fmla="*/ 2147483647 h 205"/>
              <a:gd name="T10" fmla="*/ 2147483647 w 116"/>
              <a:gd name="T11" fmla="*/ 2147483647 h 205"/>
              <a:gd name="T12" fmla="*/ 2147483647 w 116"/>
              <a:gd name="T13" fmla="*/ 2147483647 h 205"/>
              <a:gd name="T14" fmla="*/ 2147483647 w 116"/>
              <a:gd name="T15" fmla="*/ 2147483647 h 205"/>
              <a:gd name="T16" fmla="*/ 2147483647 w 116"/>
              <a:gd name="T17" fmla="*/ 0 h 205"/>
              <a:gd name="T18" fmla="*/ 2147483647 w 116"/>
              <a:gd name="T19" fmla="*/ 2147483647 h 205"/>
              <a:gd name="T20" fmla="*/ 2147483647 w 116"/>
              <a:gd name="T21" fmla="*/ 2147483647 h 205"/>
              <a:gd name="T22" fmla="*/ 2147483647 w 116"/>
              <a:gd name="T23" fmla="*/ 2147483647 h 205"/>
              <a:gd name="T24" fmla="*/ 2147483647 w 116"/>
              <a:gd name="T25" fmla="*/ 2147483647 h 205"/>
              <a:gd name="T26" fmla="*/ 2147483647 w 116"/>
              <a:gd name="T27" fmla="*/ 2147483647 h 205"/>
              <a:gd name="T28" fmla="*/ 2147483647 w 116"/>
              <a:gd name="T29" fmla="*/ 2147483647 h 205"/>
              <a:gd name="T30" fmla="*/ 2147483647 w 116"/>
              <a:gd name="T31" fmla="*/ 2147483647 h 205"/>
              <a:gd name="T32" fmla="*/ 2147483647 w 116"/>
              <a:gd name="T33" fmla="*/ 2147483647 h 2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6"/>
              <a:gd name="T52" fmla="*/ 0 h 205"/>
              <a:gd name="T53" fmla="*/ 116 w 116"/>
              <a:gd name="T54" fmla="*/ 205 h 20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6" h="205">
                <a:moveTo>
                  <a:pt x="93" y="192"/>
                </a:moveTo>
                <a:lnTo>
                  <a:pt x="60" y="205"/>
                </a:lnTo>
                <a:lnTo>
                  <a:pt x="6" y="192"/>
                </a:lnTo>
                <a:lnTo>
                  <a:pt x="4" y="176"/>
                </a:lnTo>
                <a:lnTo>
                  <a:pt x="0" y="86"/>
                </a:lnTo>
                <a:lnTo>
                  <a:pt x="39" y="69"/>
                </a:lnTo>
                <a:lnTo>
                  <a:pt x="33" y="51"/>
                </a:lnTo>
                <a:lnTo>
                  <a:pt x="41" y="15"/>
                </a:lnTo>
                <a:lnTo>
                  <a:pt x="43" y="0"/>
                </a:lnTo>
                <a:lnTo>
                  <a:pt x="64" y="7"/>
                </a:lnTo>
                <a:lnTo>
                  <a:pt x="72" y="40"/>
                </a:lnTo>
                <a:lnTo>
                  <a:pt x="70" y="59"/>
                </a:lnTo>
                <a:lnTo>
                  <a:pt x="110" y="88"/>
                </a:lnTo>
                <a:lnTo>
                  <a:pt x="116" y="111"/>
                </a:lnTo>
                <a:lnTo>
                  <a:pt x="93" y="128"/>
                </a:lnTo>
                <a:lnTo>
                  <a:pt x="83" y="165"/>
                </a:lnTo>
                <a:lnTo>
                  <a:pt x="93" y="192"/>
                </a:lnTo>
                <a:close/>
              </a:path>
            </a:pathLst>
          </a:custGeom>
          <a:solidFill>
            <a:srgbClr val="EAEAEA"/>
          </a:solidFill>
          <a:ln w="12700">
            <a:solidFill>
              <a:schemeClr val="bg2"/>
            </a:solidFill>
            <a:round/>
            <a:headEnd/>
            <a:tailEnd/>
          </a:ln>
        </p:spPr>
        <p:txBody>
          <a:bodyPr/>
          <a:lstStyle/>
          <a:p>
            <a:endParaRPr lang="zh-CN" altLang="en-US"/>
          </a:p>
        </p:txBody>
      </p:sp>
      <p:sp>
        <p:nvSpPr>
          <p:cNvPr id="12316" name="Freeform 28"/>
          <p:cNvSpPr>
            <a:spLocks noChangeAspect="1"/>
          </p:cNvSpPr>
          <p:nvPr/>
        </p:nvSpPr>
        <p:spPr bwMode="blackWhite">
          <a:xfrm>
            <a:off x="4562475" y="2887663"/>
            <a:ext cx="204788" cy="214312"/>
          </a:xfrm>
          <a:custGeom>
            <a:avLst/>
            <a:gdLst>
              <a:gd name="T0" fmla="*/ 2147483647 w 183"/>
              <a:gd name="T1" fmla="*/ 2147483647 h 198"/>
              <a:gd name="T2" fmla="*/ 2147483647 w 183"/>
              <a:gd name="T3" fmla="*/ 2147483647 h 198"/>
              <a:gd name="T4" fmla="*/ 2147483647 w 183"/>
              <a:gd name="T5" fmla="*/ 2147483647 h 198"/>
              <a:gd name="T6" fmla="*/ 2147483647 w 183"/>
              <a:gd name="T7" fmla="*/ 2147483647 h 198"/>
              <a:gd name="T8" fmla="*/ 2147483647 w 183"/>
              <a:gd name="T9" fmla="*/ 2147483647 h 198"/>
              <a:gd name="T10" fmla="*/ 2147483647 w 183"/>
              <a:gd name="T11" fmla="*/ 2147483647 h 198"/>
              <a:gd name="T12" fmla="*/ 2147483647 w 183"/>
              <a:gd name="T13" fmla="*/ 2147483647 h 198"/>
              <a:gd name="T14" fmla="*/ 2147483647 w 183"/>
              <a:gd name="T15" fmla="*/ 0 h 198"/>
              <a:gd name="T16" fmla="*/ 2147483647 w 183"/>
              <a:gd name="T17" fmla="*/ 2147483647 h 198"/>
              <a:gd name="T18" fmla="*/ 2147483647 w 183"/>
              <a:gd name="T19" fmla="*/ 2147483647 h 198"/>
              <a:gd name="T20" fmla="*/ 2147483647 w 183"/>
              <a:gd name="T21" fmla="*/ 2147483647 h 198"/>
              <a:gd name="T22" fmla="*/ 0 w 183"/>
              <a:gd name="T23" fmla="*/ 2147483647 h 198"/>
              <a:gd name="T24" fmla="*/ 2147483647 w 183"/>
              <a:gd name="T25" fmla="*/ 2147483647 h 198"/>
              <a:gd name="T26" fmla="*/ 2147483647 w 183"/>
              <a:gd name="T27" fmla="*/ 2147483647 h 198"/>
              <a:gd name="T28" fmla="*/ 2147483647 w 183"/>
              <a:gd name="T29" fmla="*/ 2147483647 h 198"/>
              <a:gd name="T30" fmla="*/ 2147483647 w 183"/>
              <a:gd name="T31" fmla="*/ 2147483647 h 198"/>
              <a:gd name="T32" fmla="*/ 2147483647 w 183"/>
              <a:gd name="T33" fmla="*/ 2147483647 h 19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3"/>
              <a:gd name="T52" fmla="*/ 0 h 198"/>
              <a:gd name="T53" fmla="*/ 183 w 183"/>
              <a:gd name="T54" fmla="*/ 198 h 19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3" h="198">
                <a:moveTo>
                  <a:pt x="140" y="169"/>
                </a:moveTo>
                <a:lnTo>
                  <a:pt x="139" y="140"/>
                </a:lnTo>
                <a:lnTo>
                  <a:pt x="129" y="119"/>
                </a:lnTo>
                <a:lnTo>
                  <a:pt x="181" y="98"/>
                </a:lnTo>
                <a:lnTo>
                  <a:pt x="183" y="83"/>
                </a:lnTo>
                <a:lnTo>
                  <a:pt x="173" y="35"/>
                </a:lnTo>
                <a:lnTo>
                  <a:pt x="156" y="35"/>
                </a:lnTo>
                <a:lnTo>
                  <a:pt x="88" y="0"/>
                </a:lnTo>
                <a:lnTo>
                  <a:pt x="52" y="36"/>
                </a:lnTo>
                <a:lnTo>
                  <a:pt x="44" y="86"/>
                </a:lnTo>
                <a:lnTo>
                  <a:pt x="6" y="129"/>
                </a:lnTo>
                <a:lnTo>
                  <a:pt x="0" y="171"/>
                </a:lnTo>
                <a:lnTo>
                  <a:pt x="8" y="194"/>
                </a:lnTo>
                <a:lnTo>
                  <a:pt x="58" y="184"/>
                </a:lnTo>
                <a:lnTo>
                  <a:pt x="94" y="198"/>
                </a:lnTo>
                <a:lnTo>
                  <a:pt x="112" y="181"/>
                </a:lnTo>
                <a:lnTo>
                  <a:pt x="140" y="169"/>
                </a:lnTo>
                <a:close/>
              </a:path>
            </a:pathLst>
          </a:custGeom>
          <a:solidFill>
            <a:srgbClr val="EAEAEA"/>
          </a:solidFill>
          <a:ln w="12700">
            <a:solidFill>
              <a:schemeClr val="hlink"/>
            </a:solidFill>
            <a:round/>
            <a:headEnd/>
            <a:tailEnd/>
          </a:ln>
        </p:spPr>
        <p:txBody>
          <a:bodyPr/>
          <a:lstStyle/>
          <a:p>
            <a:endParaRPr lang="zh-CN" altLang="en-US"/>
          </a:p>
        </p:txBody>
      </p:sp>
      <p:sp>
        <p:nvSpPr>
          <p:cNvPr id="12317" name="Freeform 29"/>
          <p:cNvSpPr>
            <a:spLocks noChangeAspect="1"/>
          </p:cNvSpPr>
          <p:nvPr/>
        </p:nvSpPr>
        <p:spPr bwMode="blackWhite">
          <a:xfrm>
            <a:off x="3394075" y="3190875"/>
            <a:ext cx="330200" cy="560388"/>
          </a:xfrm>
          <a:custGeom>
            <a:avLst/>
            <a:gdLst>
              <a:gd name="T0" fmla="*/ 2147483647 w 299"/>
              <a:gd name="T1" fmla="*/ 2147483647 h 518"/>
              <a:gd name="T2" fmla="*/ 2147483647 w 299"/>
              <a:gd name="T3" fmla="*/ 2147483647 h 518"/>
              <a:gd name="T4" fmla="*/ 2147483647 w 299"/>
              <a:gd name="T5" fmla="*/ 2147483647 h 518"/>
              <a:gd name="T6" fmla="*/ 2147483647 w 299"/>
              <a:gd name="T7" fmla="*/ 2147483647 h 518"/>
              <a:gd name="T8" fmla="*/ 2147483647 w 299"/>
              <a:gd name="T9" fmla="*/ 2147483647 h 518"/>
              <a:gd name="T10" fmla="*/ 2147483647 w 299"/>
              <a:gd name="T11" fmla="*/ 2147483647 h 518"/>
              <a:gd name="T12" fmla="*/ 2147483647 w 299"/>
              <a:gd name="T13" fmla="*/ 2147483647 h 518"/>
              <a:gd name="T14" fmla="*/ 2147483647 w 299"/>
              <a:gd name="T15" fmla="*/ 2147483647 h 518"/>
              <a:gd name="T16" fmla="*/ 2147483647 w 299"/>
              <a:gd name="T17" fmla="*/ 0 h 518"/>
              <a:gd name="T18" fmla="*/ 2147483647 w 299"/>
              <a:gd name="T19" fmla="*/ 2147483647 h 518"/>
              <a:gd name="T20" fmla="*/ 2147483647 w 299"/>
              <a:gd name="T21" fmla="*/ 2147483647 h 518"/>
              <a:gd name="T22" fmla="*/ 2147483647 w 299"/>
              <a:gd name="T23" fmla="*/ 2147483647 h 518"/>
              <a:gd name="T24" fmla="*/ 2147483647 w 299"/>
              <a:gd name="T25" fmla="*/ 2147483647 h 518"/>
              <a:gd name="T26" fmla="*/ 2147483647 w 299"/>
              <a:gd name="T27" fmla="*/ 2147483647 h 518"/>
              <a:gd name="T28" fmla="*/ 0 w 299"/>
              <a:gd name="T29" fmla="*/ 2147483647 h 518"/>
              <a:gd name="T30" fmla="*/ 2147483647 w 299"/>
              <a:gd name="T31" fmla="*/ 2147483647 h 518"/>
              <a:gd name="T32" fmla="*/ 2147483647 w 299"/>
              <a:gd name="T33" fmla="*/ 2147483647 h 518"/>
              <a:gd name="T34" fmla="*/ 2147483647 w 299"/>
              <a:gd name="T35" fmla="*/ 2147483647 h 518"/>
              <a:gd name="T36" fmla="*/ 2147483647 w 299"/>
              <a:gd name="T37" fmla="*/ 2147483647 h 518"/>
              <a:gd name="T38" fmla="*/ 2147483647 w 299"/>
              <a:gd name="T39" fmla="*/ 2147483647 h 518"/>
              <a:gd name="T40" fmla="*/ 2147483647 w 299"/>
              <a:gd name="T41" fmla="*/ 2147483647 h 518"/>
              <a:gd name="T42" fmla="*/ 2147483647 w 299"/>
              <a:gd name="T43" fmla="*/ 2147483647 h 518"/>
              <a:gd name="T44" fmla="*/ 2147483647 w 299"/>
              <a:gd name="T45" fmla="*/ 2147483647 h 518"/>
              <a:gd name="T46" fmla="*/ 2147483647 w 299"/>
              <a:gd name="T47" fmla="*/ 2147483647 h 518"/>
              <a:gd name="T48" fmla="*/ 2147483647 w 299"/>
              <a:gd name="T49" fmla="*/ 2147483647 h 518"/>
              <a:gd name="T50" fmla="*/ 2147483647 w 299"/>
              <a:gd name="T51" fmla="*/ 2147483647 h 518"/>
              <a:gd name="T52" fmla="*/ 2147483647 w 299"/>
              <a:gd name="T53" fmla="*/ 2147483647 h 518"/>
              <a:gd name="T54" fmla="*/ 2147483647 w 299"/>
              <a:gd name="T55" fmla="*/ 2147483647 h 518"/>
              <a:gd name="T56" fmla="*/ 2147483647 w 299"/>
              <a:gd name="T57" fmla="*/ 2147483647 h 518"/>
              <a:gd name="T58" fmla="*/ 2147483647 w 299"/>
              <a:gd name="T59" fmla="*/ 2147483647 h 518"/>
              <a:gd name="T60" fmla="*/ 2147483647 w 299"/>
              <a:gd name="T61" fmla="*/ 2147483647 h 51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99"/>
              <a:gd name="T94" fmla="*/ 0 h 518"/>
              <a:gd name="T95" fmla="*/ 299 w 299"/>
              <a:gd name="T96" fmla="*/ 518 h 51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99" h="518">
                <a:moveTo>
                  <a:pt x="277" y="291"/>
                </a:moveTo>
                <a:lnTo>
                  <a:pt x="281" y="235"/>
                </a:lnTo>
                <a:lnTo>
                  <a:pt x="299" y="208"/>
                </a:lnTo>
                <a:lnTo>
                  <a:pt x="293" y="183"/>
                </a:lnTo>
                <a:lnTo>
                  <a:pt x="199" y="148"/>
                </a:lnTo>
                <a:lnTo>
                  <a:pt x="206" y="112"/>
                </a:lnTo>
                <a:lnTo>
                  <a:pt x="235" y="72"/>
                </a:lnTo>
                <a:lnTo>
                  <a:pt x="216" y="10"/>
                </a:lnTo>
                <a:lnTo>
                  <a:pt x="206" y="0"/>
                </a:lnTo>
                <a:lnTo>
                  <a:pt x="149" y="41"/>
                </a:lnTo>
                <a:lnTo>
                  <a:pt x="120" y="131"/>
                </a:lnTo>
                <a:lnTo>
                  <a:pt x="110" y="195"/>
                </a:lnTo>
                <a:lnTo>
                  <a:pt x="64" y="235"/>
                </a:lnTo>
                <a:lnTo>
                  <a:pt x="33" y="247"/>
                </a:lnTo>
                <a:lnTo>
                  <a:pt x="0" y="252"/>
                </a:lnTo>
                <a:lnTo>
                  <a:pt x="77" y="348"/>
                </a:lnTo>
                <a:lnTo>
                  <a:pt x="95" y="418"/>
                </a:lnTo>
                <a:lnTo>
                  <a:pt x="87" y="456"/>
                </a:lnTo>
                <a:lnTo>
                  <a:pt x="137" y="483"/>
                </a:lnTo>
                <a:lnTo>
                  <a:pt x="137" y="502"/>
                </a:lnTo>
                <a:lnTo>
                  <a:pt x="187" y="518"/>
                </a:lnTo>
                <a:lnTo>
                  <a:pt x="200" y="518"/>
                </a:lnTo>
                <a:lnTo>
                  <a:pt x="200" y="477"/>
                </a:lnTo>
                <a:lnTo>
                  <a:pt x="237" y="468"/>
                </a:lnTo>
                <a:lnTo>
                  <a:pt x="249" y="423"/>
                </a:lnTo>
                <a:lnTo>
                  <a:pt x="220" y="402"/>
                </a:lnTo>
                <a:lnTo>
                  <a:pt x="200" y="385"/>
                </a:lnTo>
                <a:lnTo>
                  <a:pt x="208" y="291"/>
                </a:lnTo>
                <a:lnTo>
                  <a:pt x="229" y="281"/>
                </a:lnTo>
                <a:lnTo>
                  <a:pt x="264" y="295"/>
                </a:lnTo>
                <a:lnTo>
                  <a:pt x="277" y="291"/>
                </a:lnTo>
                <a:close/>
              </a:path>
            </a:pathLst>
          </a:custGeom>
          <a:solidFill>
            <a:srgbClr val="EAEAEA"/>
          </a:solidFill>
          <a:ln w="12700">
            <a:solidFill>
              <a:schemeClr val="tx1"/>
            </a:solidFill>
            <a:round/>
            <a:headEnd/>
            <a:tailEnd/>
          </a:ln>
        </p:spPr>
        <p:txBody>
          <a:bodyPr/>
          <a:lstStyle/>
          <a:p>
            <a:endParaRPr lang="zh-CN" altLang="en-US"/>
          </a:p>
        </p:txBody>
      </p:sp>
      <p:sp>
        <p:nvSpPr>
          <p:cNvPr id="12318" name="Freeform 30"/>
          <p:cNvSpPr>
            <a:spLocks noChangeAspect="1"/>
          </p:cNvSpPr>
          <p:nvPr/>
        </p:nvSpPr>
        <p:spPr bwMode="blackWhite">
          <a:xfrm>
            <a:off x="4913313" y="2425700"/>
            <a:ext cx="711200" cy="668338"/>
          </a:xfrm>
          <a:custGeom>
            <a:avLst/>
            <a:gdLst>
              <a:gd name="T0" fmla="*/ 2147483647 w 638"/>
              <a:gd name="T1" fmla="*/ 2147483647 h 619"/>
              <a:gd name="T2" fmla="*/ 2147483647 w 638"/>
              <a:gd name="T3" fmla="*/ 2147483647 h 619"/>
              <a:gd name="T4" fmla="*/ 2147483647 w 638"/>
              <a:gd name="T5" fmla="*/ 2147483647 h 619"/>
              <a:gd name="T6" fmla="*/ 2147483647 w 638"/>
              <a:gd name="T7" fmla="*/ 2147483647 h 619"/>
              <a:gd name="T8" fmla="*/ 2147483647 w 638"/>
              <a:gd name="T9" fmla="*/ 2147483647 h 619"/>
              <a:gd name="T10" fmla="*/ 2147483647 w 638"/>
              <a:gd name="T11" fmla="*/ 2147483647 h 619"/>
              <a:gd name="T12" fmla="*/ 2147483647 w 638"/>
              <a:gd name="T13" fmla="*/ 2147483647 h 619"/>
              <a:gd name="T14" fmla="*/ 2147483647 w 638"/>
              <a:gd name="T15" fmla="*/ 2147483647 h 619"/>
              <a:gd name="T16" fmla="*/ 2147483647 w 638"/>
              <a:gd name="T17" fmla="*/ 2147483647 h 619"/>
              <a:gd name="T18" fmla="*/ 2147483647 w 638"/>
              <a:gd name="T19" fmla="*/ 2147483647 h 619"/>
              <a:gd name="T20" fmla="*/ 2147483647 w 638"/>
              <a:gd name="T21" fmla="*/ 0 h 619"/>
              <a:gd name="T22" fmla="*/ 2147483647 w 638"/>
              <a:gd name="T23" fmla="*/ 2147483647 h 619"/>
              <a:gd name="T24" fmla="*/ 2147483647 w 638"/>
              <a:gd name="T25" fmla="*/ 2147483647 h 619"/>
              <a:gd name="T26" fmla="*/ 2147483647 w 638"/>
              <a:gd name="T27" fmla="*/ 2147483647 h 619"/>
              <a:gd name="T28" fmla="*/ 2147483647 w 638"/>
              <a:gd name="T29" fmla="*/ 2147483647 h 619"/>
              <a:gd name="T30" fmla="*/ 2147483647 w 638"/>
              <a:gd name="T31" fmla="*/ 2147483647 h 619"/>
              <a:gd name="T32" fmla="*/ 2147483647 w 638"/>
              <a:gd name="T33" fmla="*/ 2147483647 h 619"/>
              <a:gd name="T34" fmla="*/ 2147483647 w 638"/>
              <a:gd name="T35" fmla="*/ 2147483647 h 619"/>
              <a:gd name="T36" fmla="*/ 2147483647 w 638"/>
              <a:gd name="T37" fmla="*/ 2147483647 h 619"/>
              <a:gd name="T38" fmla="*/ 2147483647 w 638"/>
              <a:gd name="T39" fmla="*/ 2147483647 h 619"/>
              <a:gd name="T40" fmla="*/ 2147483647 w 638"/>
              <a:gd name="T41" fmla="*/ 2147483647 h 619"/>
              <a:gd name="T42" fmla="*/ 2147483647 w 638"/>
              <a:gd name="T43" fmla="*/ 2147483647 h 619"/>
              <a:gd name="T44" fmla="*/ 2147483647 w 638"/>
              <a:gd name="T45" fmla="*/ 2147483647 h 619"/>
              <a:gd name="T46" fmla="*/ 2147483647 w 638"/>
              <a:gd name="T47" fmla="*/ 2147483647 h 619"/>
              <a:gd name="T48" fmla="*/ 2147483647 w 638"/>
              <a:gd name="T49" fmla="*/ 2147483647 h 619"/>
              <a:gd name="T50" fmla="*/ 2147483647 w 638"/>
              <a:gd name="T51" fmla="*/ 2147483647 h 619"/>
              <a:gd name="T52" fmla="*/ 2147483647 w 638"/>
              <a:gd name="T53" fmla="*/ 2147483647 h 619"/>
              <a:gd name="T54" fmla="*/ 0 w 638"/>
              <a:gd name="T55" fmla="*/ 2147483647 h 619"/>
              <a:gd name="T56" fmla="*/ 2147483647 w 638"/>
              <a:gd name="T57" fmla="*/ 2147483647 h 619"/>
              <a:gd name="T58" fmla="*/ 2147483647 w 638"/>
              <a:gd name="T59" fmla="*/ 2147483647 h 619"/>
              <a:gd name="T60" fmla="*/ 2147483647 w 638"/>
              <a:gd name="T61" fmla="*/ 2147483647 h 619"/>
              <a:gd name="T62" fmla="*/ 2147483647 w 638"/>
              <a:gd name="T63" fmla="*/ 2147483647 h 619"/>
              <a:gd name="T64" fmla="*/ 2147483647 w 638"/>
              <a:gd name="T65" fmla="*/ 2147483647 h 619"/>
              <a:gd name="T66" fmla="*/ 2147483647 w 638"/>
              <a:gd name="T67" fmla="*/ 2147483647 h 619"/>
              <a:gd name="T68" fmla="*/ 2147483647 w 638"/>
              <a:gd name="T69" fmla="*/ 2147483647 h 619"/>
              <a:gd name="T70" fmla="*/ 2147483647 w 638"/>
              <a:gd name="T71" fmla="*/ 2147483647 h 619"/>
              <a:gd name="T72" fmla="*/ 2147483647 w 638"/>
              <a:gd name="T73" fmla="*/ 2147483647 h 619"/>
              <a:gd name="T74" fmla="*/ 2147483647 w 638"/>
              <a:gd name="T75" fmla="*/ 2147483647 h 619"/>
              <a:gd name="T76" fmla="*/ 2147483647 w 638"/>
              <a:gd name="T77" fmla="*/ 2147483647 h 619"/>
              <a:gd name="T78" fmla="*/ 2147483647 w 638"/>
              <a:gd name="T79" fmla="*/ 2147483647 h 619"/>
              <a:gd name="T80" fmla="*/ 2147483647 w 638"/>
              <a:gd name="T81" fmla="*/ 2147483647 h 619"/>
              <a:gd name="T82" fmla="*/ 2147483647 w 638"/>
              <a:gd name="T83" fmla="*/ 2147483647 h 619"/>
              <a:gd name="T84" fmla="*/ 2147483647 w 638"/>
              <a:gd name="T85" fmla="*/ 2147483647 h 619"/>
              <a:gd name="T86" fmla="*/ 2147483647 w 638"/>
              <a:gd name="T87" fmla="*/ 2147483647 h 619"/>
              <a:gd name="T88" fmla="*/ 2147483647 w 638"/>
              <a:gd name="T89" fmla="*/ 2147483647 h 619"/>
              <a:gd name="T90" fmla="*/ 2147483647 w 638"/>
              <a:gd name="T91" fmla="*/ 2147483647 h 61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638"/>
              <a:gd name="T139" fmla="*/ 0 h 619"/>
              <a:gd name="T140" fmla="*/ 638 w 638"/>
              <a:gd name="T141" fmla="*/ 619 h 61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638" h="619">
                <a:moveTo>
                  <a:pt x="529" y="429"/>
                </a:moveTo>
                <a:lnTo>
                  <a:pt x="596" y="329"/>
                </a:lnTo>
                <a:lnTo>
                  <a:pt x="638" y="281"/>
                </a:lnTo>
                <a:lnTo>
                  <a:pt x="633" y="233"/>
                </a:lnTo>
                <a:lnTo>
                  <a:pt x="590" y="181"/>
                </a:lnTo>
                <a:lnTo>
                  <a:pt x="581" y="139"/>
                </a:lnTo>
                <a:lnTo>
                  <a:pt x="502" y="27"/>
                </a:lnTo>
                <a:lnTo>
                  <a:pt x="496" y="39"/>
                </a:lnTo>
                <a:lnTo>
                  <a:pt x="481" y="56"/>
                </a:lnTo>
                <a:lnTo>
                  <a:pt x="446" y="16"/>
                </a:lnTo>
                <a:lnTo>
                  <a:pt x="394" y="0"/>
                </a:lnTo>
                <a:lnTo>
                  <a:pt x="394" y="39"/>
                </a:lnTo>
                <a:lnTo>
                  <a:pt x="375" y="58"/>
                </a:lnTo>
                <a:lnTo>
                  <a:pt x="333" y="98"/>
                </a:lnTo>
                <a:lnTo>
                  <a:pt x="288" y="98"/>
                </a:lnTo>
                <a:lnTo>
                  <a:pt x="271" y="127"/>
                </a:lnTo>
                <a:lnTo>
                  <a:pt x="254" y="127"/>
                </a:lnTo>
                <a:lnTo>
                  <a:pt x="223" y="160"/>
                </a:lnTo>
                <a:lnTo>
                  <a:pt x="206" y="160"/>
                </a:lnTo>
                <a:lnTo>
                  <a:pt x="169" y="194"/>
                </a:lnTo>
                <a:lnTo>
                  <a:pt x="146" y="200"/>
                </a:lnTo>
                <a:lnTo>
                  <a:pt x="98" y="275"/>
                </a:lnTo>
                <a:lnTo>
                  <a:pt x="65" y="229"/>
                </a:lnTo>
                <a:lnTo>
                  <a:pt x="32" y="206"/>
                </a:lnTo>
                <a:lnTo>
                  <a:pt x="15" y="225"/>
                </a:lnTo>
                <a:lnTo>
                  <a:pt x="34" y="325"/>
                </a:lnTo>
                <a:lnTo>
                  <a:pt x="17" y="358"/>
                </a:lnTo>
                <a:lnTo>
                  <a:pt x="0" y="410"/>
                </a:lnTo>
                <a:lnTo>
                  <a:pt x="50" y="442"/>
                </a:lnTo>
                <a:lnTo>
                  <a:pt x="75" y="444"/>
                </a:lnTo>
                <a:lnTo>
                  <a:pt x="109" y="492"/>
                </a:lnTo>
                <a:lnTo>
                  <a:pt x="134" y="479"/>
                </a:lnTo>
                <a:lnTo>
                  <a:pt x="175" y="429"/>
                </a:lnTo>
                <a:lnTo>
                  <a:pt x="215" y="360"/>
                </a:lnTo>
                <a:lnTo>
                  <a:pt x="281" y="348"/>
                </a:lnTo>
                <a:lnTo>
                  <a:pt x="323" y="390"/>
                </a:lnTo>
                <a:lnTo>
                  <a:pt x="294" y="458"/>
                </a:lnTo>
                <a:lnTo>
                  <a:pt x="254" y="521"/>
                </a:lnTo>
                <a:lnTo>
                  <a:pt x="288" y="546"/>
                </a:lnTo>
                <a:lnTo>
                  <a:pt x="288" y="579"/>
                </a:lnTo>
                <a:lnTo>
                  <a:pt x="259" y="608"/>
                </a:lnTo>
                <a:lnTo>
                  <a:pt x="267" y="619"/>
                </a:lnTo>
                <a:lnTo>
                  <a:pt x="313" y="592"/>
                </a:lnTo>
                <a:lnTo>
                  <a:pt x="386" y="498"/>
                </a:lnTo>
                <a:lnTo>
                  <a:pt x="496" y="438"/>
                </a:lnTo>
                <a:lnTo>
                  <a:pt x="529" y="429"/>
                </a:lnTo>
                <a:close/>
              </a:path>
            </a:pathLst>
          </a:custGeom>
          <a:solidFill>
            <a:srgbClr val="EAEAEA"/>
          </a:solidFill>
          <a:ln w="12700">
            <a:solidFill>
              <a:schemeClr val="bg2"/>
            </a:solidFill>
            <a:round/>
            <a:headEnd/>
            <a:tailEnd/>
          </a:ln>
        </p:spPr>
        <p:txBody>
          <a:bodyPr/>
          <a:lstStyle/>
          <a:p>
            <a:endParaRPr lang="zh-CN" altLang="en-US"/>
          </a:p>
        </p:txBody>
      </p:sp>
      <p:sp>
        <p:nvSpPr>
          <p:cNvPr id="12319" name="Freeform 31"/>
          <p:cNvSpPr>
            <a:spLocks noChangeAspect="1"/>
          </p:cNvSpPr>
          <p:nvPr/>
        </p:nvSpPr>
        <p:spPr bwMode="blackWhite">
          <a:xfrm>
            <a:off x="5081588" y="2047875"/>
            <a:ext cx="1027112" cy="676275"/>
          </a:xfrm>
          <a:custGeom>
            <a:avLst/>
            <a:gdLst>
              <a:gd name="T0" fmla="*/ 2147483647 w 921"/>
              <a:gd name="T1" fmla="*/ 2147483647 h 629"/>
              <a:gd name="T2" fmla="*/ 2147483647 w 921"/>
              <a:gd name="T3" fmla="*/ 2147483647 h 629"/>
              <a:gd name="T4" fmla="*/ 2147483647 w 921"/>
              <a:gd name="T5" fmla="*/ 2147483647 h 629"/>
              <a:gd name="T6" fmla="*/ 2147483647 w 921"/>
              <a:gd name="T7" fmla="*/ 2147483647 h 629"/>
              <a:gd name="T8" fmla="*/ 2147483647 w 921"/>
              <a:gd name="T9" fmla="*/ 2147483647 h 629"/>
              <a:gd name="T10" fmla="*/ 2147483647 w 921"/>
              <a:gd name="T11" fmla="*/ 2147483647 h 629"/>
              <a:gd name="T12" fmla="*/ 2147483647 w 921"/>
              <a:gd name="T13" fmla="*/ 2147483647 h 629"/>
              <a:gd name="T14" fmla="*/ 2147483647 w 921"/>
              <a:gd name="T15" fmla="*/ 2147483647 h 629"/>
              <a:gd name="T16" fmla="*/ 2147483647 w 921"/>
              <a:gd name="T17" fmla="*/ 2147483647 h 629"/>
              <a:gd name="T18" fmla="*/ 2147483647 w 921"/>
              <a:gd name="T19" fmla="*/ 2147483647 h 629"/>
              <a:gd name="T20" fmla="*/ 2147483647 w 921"/>
              <a:gd name="T21" fmla="*/ 2147483647 h 629"/>
              <a:gd name="T22" fmla="*/ 2147483647 w 921"/>
              <a:gd name="T23" fmla="*/ 2147483647 h 629"/>
              <a:gd name="T24" fmla="*/ 2147483647 w 921"/>
              <a:gd name="T25" fmla="*/ 2147483647 h 629"/>
              <a:gd name="T26" fmla="*/ 2147483647 w 921"/>
              <a:gd name="T27" fmla="*/ 2147483647 h 629"/>
              <a:gd name="T28" fmla="*/ 2147483647 w 921"/>
              <a:gd name="T29" fmla="*/ 2147483647 h 629"/>
              <a:gd name="T30" fmla="*/ 2147483647 w 921"/>
              <a:gd name="T31" fmla="*/ 2147483647 h 629"/>
              <a:gd name="T32" fmla="*/ 0 w 921"/>
              <a:gd name="T33" fmla="*/ 2147483647 h 629"/>
              <a:gd name="T34" fmla="*/ 2147483647 w 921"/>
              <a:gd name="T35" fmla="*/ 2147483647 h 629"/>
              <a:gd name="T36" fmla="*/ 2147483647 w 921"/>
              <a:gd name="T37" fmla="*/ 2147483647 h 629"/>
              <a:gd name="T38" fmla="*/ 2147483647 w 921"/>
              <a:gd name="T39" fmla="*/ 2147483647 h 629"/>
              <a:gd name="T40" fmla="*/ 2147483647 w 921"/>
              <a:gd name="T41" fmla="*/ 2147483647 h 629"/>
              <a:gd name="T42" fmla="*/ 2147483647 w 921"/>
              <a:gd name="T43" fmla="*/ 2147483647 h 629"/>
              <a:gd name="T44" fmla="*/ 2147483647 w 921"/>
              <a:gd name="T45" fmla="*/ 2147483647 h 629"/>
              <a:gd name="T46" fmla="*/ 2147483647 w 921"/>
              <a:gd name="T47" fmla="*/ 2147483647 h 629"/>
              <a:gd name="T48" fmla="*/ 2147483647 w 921"/>
              <a:gd name="T49" fmla="*/ 2147483647 h 629"/>
              <a:gd name="T50" fmla="*/ 2147483647 w 921"/>
              <a:gd name="T51" fmla="*/ 2147483647 h 629"/>
              <a:gd name="T52" fmla="*/ 2147483647 w 921"/>
              <a:gd name="T53" fmla="*/ 2147483647 h 629"/>
              <a:gd name="T54" fmla="*/ 2147483647 w 921"/>
              <a:gd name="T55" fmla="*/ 2147483647 h 629"/>
              <a:gd name="T56" fmla="*/ 2147483647 w 921"/>
              <a:gd name="T57" fmla="*/ 2147483647 h 629"/>
              <a:gd name="T58" fmla="*/ 2147483647 w 921"/>
              <a:gd name="T59" fmla="*/ 2147483647 h 629"/>
              <a:gd name="T60" fmla="*/ 2147483647 w 921"/>
              <a:gd name="T61" fmla="*/ 2147483647 h 629"/>
              <a:gd name="T62" fmla="*/ 2147483647 w 921"/>
              <a:gd name="T63" fmla="*/ 2147483647 h 629"/>
              <a:gd name="T64" fmla="*/ 2147483647 w 921"/>
              <a:gd name="T65" fmla="*/ 2147483647 h 629"/>
              <a:gd name="T66" fmla="*/ 2147483647 w 921"/>
              <a:gd name="T67" fmla="*/ 2147483647 h 629"/>
              <a:gd name="T68" fmla="*/ 2147483647 w 921"/>
              <a:gd name="T69" fmla="*/ 2147483647 h 629"/>
              <a:gd name="T70" fmla="*/ 2147483647 w 921"/>
              <a:gd name="T71" fmla="*/ 2147483647 h 62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21"/>
              <a:gd name="T109" fmla="*/ 0 h 629"/>
              <a:gd name="T110" fmla="*/ 921 w 921"/>
              <a:gd name="T111" fmla="*/ 629 h 62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21" h="629">
                <a:moveTo>
                  <a:pt x="912" y="177"/>
                </a:moveTo>
                <a:lnTo>
                  <a:pt x="892" y="175"/>
                </a:lnTo>
                <a:lnTo>
                  <a:pt x="864" y="175"/>
                </a:lnTo>
                <a:lnTo>
                  <a:pt x="819" y="160"/>
                </a:lnTo>
                <a:lnTo>
                  <a:pt x="806" y="135"/>
                </a:lnTo>
                <a:lnTo>
                  <a:pt x="792" y="154"/>
                </a:lnTo>
                <a:lnTo>
                  <a:pt x="771" y="141"/>
                </a:lnTo>
                <a:lnTo>
                  <a:pt x="727" y="193"/>
                </a:lnTo>
                <a:lnTo>
                  <a:pt x="717" y="206"/>
                </a:lnTo>
                <a:lnTo>
                  <a:pt x="698" y="210"/>
                </a:lnTo>
                <a:lnTo>
                  <a:pt x="667" y="177"/>
                </a:lnTo>
                <a:lnTo>
                  <a:pt x="644" y="169"/>
                </a:lnTo>
                <a:lnTo>
                  <a:pt x="615" y="112"/>
                </a:lnTo>
                <a:lnTo>
                  <a:pt x="594" y="127"/>
                </a:lnTo>
                <a:lnTo>
                  <a:pt x="600" y="175"/>
                </a:lnTo>
                <a:lnTo>
                  <a:pt x="585" y="183"/>
                </a:lnTo>
                <a:lnTo>
                  <a:pt x="550" y="143"/>
                </a:lnTo>
                <a:lnTo>
                  <a:pt x="535" y="127"/>
                </a:lnTo>
                <a:lnTo>
                  <a:pt x="506" y="127"/>
                </a:lnTo>
                <a:lnTo>
                  <a:pt x="490" y="83"/>
                </a:lnTo>
                <a:lnTo>
                  <a:pt x="452" y="60"/>
                </a:lnTo>
                <a:lnTo>
                  <a:pt x="396" y="83"/>
                </a:lnTo>
                <a:lnTo>
                  <a:pt x="377" y="77"/>
                </a:lnTo>
                <a:lnTo>
                  <a:pt x="350" y="46"/>
                </a:lnTo>
                <a:lnTo>
                  <a:pt x="306" y="71"/>
                </a:lnTo>
                <a:lnTo>
                  <a:pt x="281" y="71"/>
                </a:lnTo>
                <a:lnTo>
                  <a:pt x="252" y="83"/>
                </a:lnTo>
                <a:lnTo>
                  <a:pt x="209" y="56"/>
                </a:lnTo>
                <a:lnTo>
                  <a:pt x="181" y="0"/>
                </a:lnTo>
                <a:lnTo>
                  <a:pt x="115" y="12"/>
                </a:lnTo>
                <a:lnTo>
                  <a:pt x="88" y="43"/>
                </a:lnTo>
                <a:lnTo>
                  <a:pt x="86" y="77"/>
                </a:lnTo>
                <a:lnTo>
                  <a:pt x="7" y="58"/>
                </a:lnTo>
                <a:lnTo>
                  <a:pt x="0" y="83"/>
                </a:lnTo>
                <a:lnTo>
                  <a:pt x="5" y="98"/>
                </a:lnTo>
                <a:lnTo>
                  <a:pt x="46" y="127"/>
                </a:lnTo>
                <a:lnTo>
                  <a:pt x="46" y="169"/>
                </a:lnTo>
                <a:lnTo>
                  <a:pt x="52" y="206"/>
                </a:lnTo>
                <a:lnTo>
                  <a:pt x="75" y="241"/>
                </a:lnTo>
                <a:lnTo>
                  <a:pt x="77" y="271"/>
                </a:lnTo>
                <a:lnTo>
                  <a:pt x="94" y="283"/>
                </a:lnTo>
                <a:lnTo>
                  <a:pt x="152" y="229"/>
                </a:lnTo>
                <a:lnTo>
                  <a:pt x="209" y="304"/>
                </a:lnTo>
                <a:lnTo>
                  <a:pt x="209" y="346"/>
                </a:lnTo>
                <a:lnTo>
                  <a:pt x="242" y="364"/>
                </a:lnTo>
                <a:lnTo>
                  <a:pt x="242" y="348"/>
                </a:lnTo>
                <a:lnTo>
                  <a:pt x="294" y="364"/>
                </a:lnTo>
                <a:lnTo>
                  <a:pt x="329" y="404"/>
                </a:lnTo>
                <a:lnTo>
                  <a:pt x="344" y="387"/>
                </a:lnTo>
                <a:lnTo>
                  <a:pt x="350" y="375"/>
                </a:lnTo>
                <a:lnTo>
                  <a:pt x="429" y="487"/>
                </a:lnTo>
                <a:lnTo>
                  <a:pt x="438" y="529"/>
                </a:lnTo>
                <a:lnTo>
                  <a:pt x="481" y="581"/>
                </a:lnTo>
                <a:lnTo>
                  <a:pt x="486" y="629"/>
                </a:lnTo>
                <a:lnTo>
                  <a:pt x="527" y="604"/>
                </a:lnTo>
                <a:lnTo>
                  <a:pt x="563" y="498"/>
                </a:lnTo>
                <a:lnTo>
                  <a:pt x="581" y="492"/>
                </a:lnTo>
                <a:lnTo>
                  <a:pt x="621" y="514"/>
                </a:lnTo>
                <a:lnTo>
                  <a:pt x="687" y="508"/>
                </a:lnTo>
                <a:lnTo>
                  <a:pt x="710" y="487"/>
                </a:lnTo>
                <a:lnTo>
                  <a:pt x="677" y="437"/>
                </a:lnTo>
                <a:lnTo>
                  <a:pt x="687" y="427"/>
                </a:lnTo>
                <a:lnTo>
                  <a:pt x="746" y="406"/>
                </a:lnTo>
                <a:lnTo>
                  <a:pt x="771" y="358"/>
                </a:lnTo>
                <a:lnTo>
                  <a:pt x="804" y="342"/>
                </a:lnTo>
                <a:lnTo>
                  <a:pt x="806" y="294"/>
                </a:lnTo>
                <a:lnTo>
                  <a:pt x="816" y="264"/>
                </a:lnTo>
                <a:lnTo>
                  <a:pt x="831" y="258"/>
                </a:lnTo>
                <a:lnTo>
                  <a:pt x="850" y="275"/>
                </a:lnTo>
                <a:lnTo>
                  <a:pt x="866" y="289"/>
                </a:lnTo>
                <a:lnTo>
                  <a:pt x="910" y="231"/>
                </a:lnTo>
                <a:lnTo>
                  <a:pt x="921" y="189"/>
                </a:lnTo>
                <a:lnTo>
                  <a:pt x="912" y="177"/>
                </a:lnTo>
                <a:close/>
              </a:path>
            </a:pathLst>
          </a:custGeom>
          <a:solidFill>
            <a:srgbClr val="EAEAEA"/>
          </a:solidFill>
          <a:ln w="12700">
            <a:solidFill>
              <a:schemeClr val="bg2"/>
            </a:solidFill>
            <a:round/>
            <a:headEnd/>
            <a:tailEnd/>
          </a:ln>
        </p:spPr>
        <p:txBody>
          <a:bodyPr/>
          <a:lstStyle/>
          <a:p>
            <a:endParaRPr lang="zh-CN" altLang="en-US"/>
          </a:p>
        </p:txBody>
      </p:sp>
      <p:sp>
        <p:nvSpPr>
          <p:cNvPr id="12320" name="Freeform 32"/>
          <p:cNvSpPr>
            <a:spLocks noChangeAspect="1"/>
          </p:cNvSpPr>
          <p:nvPr/>
        </p:nvSpPr>
        <p:spPr bwMode="blackWhite">
          <a:xfrm>
            <a:off x="4851400" y="1036638"/>
            <a:ext cx="1408113" cy="1236662"/>
          </a:xfrm>
          <a:custGeom>
            <a:avLst/>
            <a:gdLst>
              <a:gd name="T0" fmla="*/ 2147483647 w 1260"/>
              <a:gd name="T1" fmla="*/ 2147483647 h 1146"/>
              <a:gd name="T2" fmla="*/ 2147483647 w 1260"/>
              <a:gd name="T3" fmla="*/ 2147483647 h 1146"/>
              <a:gd name="T4" fmla="*/ 2147483647 w 1260"/>
              <a:gd name="T5" fmla="*/ 2147483647 h 1146"/>
              <a:gd name="T6" fmla="*/ 2147483647 w 1260"/>
              <a:gd name="T7" fmla="*/ 2147483647 h 1146"/>
              <a:gd name="T8" fmla="*/ 2147483647 w 1260"/>
              <a:gd name="T9" fmla="*/ 2147483647 h 1146"/>
              <a:gd name="T10" fmla="*/ 2147483647 w 1260"/>
              <a:gd name="T11" fmla="*/ 2147483647 h 1146"/>
              <a:gd name="T12" fmla="*/ 2147483647 w 1260"/>
              <a:gd name="T13" fmla="*/ 2147483647 h 1146"/>
              <a:gd name="T14" fmla="*/ 2147483647 w 1260"/>
              <a:gd name="T15" fmla="*/ 2147483647 h 1146"/>
              <a:gd name="T16" fmla="*/ 2147483647 w 1260"/>
              <a:gd name="T17" fmla="*/ 2147483647 h 1146"/>
              <a:gd name="T18" fmla="*/ 2147483647 w 1260"/>
              <a:gd name="T19" fmla="*/ 2147483647 h 1146"/>
              <a:gd name="T20" fmla="*/ 2147483647 w 1260"/>
              <a:gd name="T21" fmla="*/ 2147483647 h 1146"/>
              <a:gd name="T22" fmla="*/ 2147483647 w 1260"/>
              <a:gd name="T23" fmla="*/ 2147483647 h 1146"/>
              <a:gd name="T24" fmla="*/ 2147483647 w 1260"/>
              <a:gd name="T25" fmla="*/ 2147483647 h 1146"/>
              <a:gd name="T26" fmla="*/ 2147483647 w 1260"/>
              <a:gd name="T27" fmla="*/ 2147483647 h 1146"/>
              <a:gd name="T28" fmla="*/ 2147483647 w 1260"/>
              <a:gd name="T29" fmla="*/ 2147483647 h 1146"/>
              <a:gd name="T30" fmla="*/ 2147483647 w 1260"/>
              <a:gd name="T31" fmla="*/ 2147483647 h 1146"/>
              <a:gd name="T32" fmla="*/ 2147483647 w 1260"/>
              <a:gd name="T33" fmla="*/ 2147483647 h 1146"/>
              <a:gd name="T34" fmla="*/ 2147483647 w 1260"/>
              <a:gd name="T35" fmla="*/ 2147483647 h 1146"/>
              <a:gd name="T36" fmla="*/ 2147483647 w 1260"/>
              <a:gd name="T37" fmla="*/ 2147483647 h 1146"/>
              <a:gd name="T38" fmla="*/ 2147483647 w 1260"/>
              <a:gd name="T39" fmla="*/ 2147483647 h 1146"/>
              <a:gd name="T40" fmla="*/ 2147483647 w 1260"/>
              <a:gd name="T41" fmla="*/ 2147483647 h 1146"/>
              <a:gd name="T42" fmla="*/ 2147483647 w 1260"/>
              <a:gd name="T43" fmla="*/ 2147483647 h 1146"/>
              <a:gd name="T44" fmla="*/ 2147483647 w 1260"/>
              <a:gd name="T45" fmla="*/ 2147483647 h 1146"/>
              <a:gd name="T46" fmla="*/ 2147483647 w 1260"/>
              <a:gd name="T47" fmla="*/ 2147483647 h 1146"/>
              <a:gd name="T48" fmla="*/ 2147483647 w 1260"/>
              <a:gd name="T49" fmla="*/ 2147483647 h 1146"/>
              <a:gd name="T50" fmla="*/ 2147483647 w 1260"/>
              <a:gd name="T51" fmla="*/ 2147483647 h 1146"/>
              <a:gd name="T52" fmla="*/ 2147483647 w 1260"/>
              <a:gd name="T53" fmla="*/ 2147483647 h 1146"/>
              <a:gd name="T54" fmla="*/ 2147483647 w 1260"/>
              <a:gd name="T55" fmla="*/ 2147483647 h 1146"/>
              <a:gd name="T56" fmla="*/ 2147483647 w 1260"/>
              <a:gd name="T57" fmla="*/ 2147483647 h 1146"/>
              <a:gd name="T58" fmla="*/ 2147483647 w 1260"/>
              <a:gd name="T59" fmla="*/ 2147483647 h 1146"/>
              <a:gd name="T60" fmla="*/ 2147483647 w 1260"/>
              <a:gd name="T61" fmla="*/ 2147483647 h 1146"/>
              <a:gd name="T62" fmla="*/ 2147483647 w 1260"/>
              <a:gd name="T63" fmla="*/ 2147483647 h 1146"/>
              <a:gd name="T64" fmla="*/ 2147483647 w 1260"/>
              <a:gd name="T65" fmla="*/ 2147483647 h 1146"/>
              <a:gd name="T66" fmla="*/ 2147483647 w 1260"/>
              <a:gd name="T67" fmla="*/ 2147483647 h 1146"/>
              <a:gd name="T68" fmla="*/ 2147483647 w 1260"/>
              <a:gd name="T69" fmla="*/ 2147483647 h 1146"/>
              <a:gd name="T70" fmla="*/ 2147483647 w 1260"/>
              <a:gd name="T71" fmla="*/ 2147483647 h 1146"/>
              <a:gd name="T72" fmla="*/ 2147483647 w 1260"/>
              <a:gd name="T73" fmla="*/ 0 h 1146"/>
              <a:gd name="T74" fmla="*/ 2147483647 w 1260"/>
              <a:gd name="T75" fmla="*/ 2147483647 h 1146"/>
              <a:gd name="T76" fmla="*/ 0 w 1260"/>
              <a:gd name="T77" fmla="*/ 2147483647 h 1146"/>
              <a:gd name="T78" fmla="*/ 2147483647 w 1260"/>
              <a:gd name="T79" fmla="*/ 2147483647 h 1146"/>
              <a:gd name="T80" fmla="*/ 2147483647 w 1260"/>
              <a:gd name="T81" fmla="*/ 2147483647 h 1146"/>
              <a:gd name="T82" fmla="*/ 2147483647 w 1260"/>
              <a:gd name="T83" fmla="*/ 2147483647 h 1146"/>
              <a:gd name="T84" fmla="*/ 2147483647 w 1260"/>
              <a:gd name="T85" fmla="*/ 2147483647 h 1146"/>
              <a:gd name="T86" fmla="*/ 2147483647 w 1260"/>
              <a:gd name="T87" fmla="*/ 2147483647 h 1146"/>
              <a:gd name="T88" fmla="*/ 2147483647 w 1260"/>
              <a:gd name="T89" fmla="*/ 2147483647 h 1146"/>
              <a:gd name="T90" fmla="*/ 2147483647 w 1260"/>
              <a:gd name="T91" fmla="*/ 2147483647 h 1146"/>
              <a:gd name="T92" fmla="*/ 2147483647 w 1260"/>
              <a:gd name="T93" fmla="*/ 2147483647 h 1146"/>
              <a:gd name="T94" fmla="*/ 2147483647 w 1260"/>
              <a:gd name="T95" fmla="*/ 2147483647 h 1146"/>
              <a:gd name="T96" fmla="*/ 2147483647 w 1260"/>
              <a:gd name="T97" fmla="*/ 2147483647 h 1146"/>
              <a:gd name="T98" fmla="*/ 2147483647 w 1260"/>
              <a:gd name="T99" fmla="*/ 2147483647 h 1146"/>
              <a:gd name="T100" fmla="*/ 2147483647 w 1260"/>
              <a:gd name="T101" fmla="*/ 2147483647 h 1146"/>
              <a:gd name="T102" fmla="*/ 2147483647 w 1260"/>
              <a:gd name="T103" fmla="*/ 2147483647 h 1146"/>
              <a:gd name="T104" fmla="*/ 2147483647 w 1260"/>
              <a:gd name="T105" fmla="*/ 2147483647 h 1146"/>
              <a:gd name="T106" fmla="*/ 2147483647 w 1260"/>
              <a:gd name="T107" fmla="*/ 2147483647 h 114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260"/>
              <a:gd name="T163" fmla="*/ 0 h 1146"/>
              <a:gd name="T164" fmla="*/ 1260 w 1260"/>
              <a:gd name="T165" fmla="*/ 1146 h 114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260" h="1146">
                <a:moveTo>
                  <a:pt x="321" y="948"/>
                </a:moveTo>
                <a:lnTo>
                  <a:pt x="387" y="936"/>
                </a:lnTo>
                <a:lnTo>
                  <a:pt x="415" y="992"/>
                </a:lnTo>
                <a:lnTo>
                  <a:pt x="458" y="1019"/>
                </a:lnTo>
                <a:lnTo>
                  <a:pt x="487" y="1007"/>
                </a:lnTo>
                <a:lnTo>
                  <a:pt x="512" y="1007"/>
                </a:lnTo>
                <a:lnTo>
                  <a:pt x="556" y="982"/>
                </a:lnTo>
                <a:lnTo>
                  <a:pt x="583" y="1013"/>
                </a:lnTo>
                <a:lnTo>
                  <a:pt x="602" y="1019"/>
                </a:lnTo>
                <a:lnTo>
                  <a:pt x="658" y="996"/>
                </a:lnTo>
                <a:lnTo>
                  <a:pt x="696" y="1019"/>
                </a:lnTo>
                <a:lnTo>
                  <a:pt x="712" y="1063"/>
                </a:lnTo>
                <a:lnTo>
                  <a:pt x="741" y="1063"/>
                </a:lnTo>
                <a:lnTo>
                  <a:pt x="756" y="1079"/>
                </a:lnTo>
                <a:lnTo>
                  <a:pt x="791" y="1119"/>
                </a:lnTo>
                <a:lnTo>
                  <a:pt x="806" y="1111"/>
                </a:lnTo>
                <a:lnTo>
                  <a:pt x="800" y="1063"/>
                </a:lnTo>
                <a:lnTo>
                  <a:pt x="821" y="1048"/>
                </a:lnTo>
                <a:lnTo>
                  <a:pt x="850" y="1105"/>
                </a:lnTo>
                <a:lnTo>
                  <a:pt x="873" y="1113"/>
                </a:lnTo>
                <a:lnTo>
                  <a:pt x="904" y="1146"/>
                </a:lnTo>
                <a:lnTo>
                  <a:pt x="923" y="1142"/>
                </a:lnTo>
                <a:lnTo>
                  <a:pt x="933" y="1129"/>
                </a:lnTo>
                <a:lnTo>
                  <a:pt x="977" y="1077"/>
                </a:lnTo>
                <a:lnTo>
                  <a:pt x="998" y="1090"/>
                </a:lnTo>
                <a:lnTo>
                  <a:pt x="1012" y="1071"/>
                </a:lnTo>
                <a:lnTo>
                  <a:pt x="1025" y="1096"/>
                </a:lnTo>
                <a:lnTo>
                  <a:pt x="1070" y="1111"/>
                </a:lnTo>
                <a:lnTo>
                  <a:pt x="1098" y="1111"/>
                </a:lnTo>
                <a:lnTo>
                  <a:pt x="1118" y="1113"/>
                </a:lnTo>
                <a:lnTo>
                  <a:pt x="1106" y="1090"/>
                </a:lnTo>
                <a:lnTo>
                  <a:pt x="1100" y="1023"/>
                </a:lnTo>
                <a:lnTo>
                  <a:pt x="1050" y="942"/>
                </a:lnTo>
                <a:lnTo>
                  <a:pt x="1077" y="913"/>
                </a:lnTo>
                <a:lnTo>
                  <a:pt x="1104" y="865"/>
                </a:lnTo>
                <a:lnTo>
                  <a:pt x="1200" y="865"/>
                </a:lnTo>
                <a:lnTo>
                  <a:pt x="1218" y="850"/>
                </a:lnTo>
                <a:lnTo>
                  <a:pt x="1212" y="811"/>
                </a:lnTo>
                <a:lnTo>
                  <a:pt x="1233" y="777"/>
                </a:lnTo>
                <a:lnTo>
                  <a:pt x="1225" y="758"/>
                </a:lnTo>
                <a:lnTo>
                  <a:pt x="1235" y="723"/>
                </a:lnTo>
                <a:lnTo>
                  <a:pt x="1233" y="544"/>
                </a:lnTo>
                <a:lnTo>
                  <a:pt x="1260" y="488"/>
                </a:lnTo>
                <a:lnTo>
                  <a:pt x="1229" y="450"/>
                </a:lnTo>
                <a:lnTo>
                  <a:pt x="1235" y="427"/>
                </a:lnTo>
                <a:lnTo>
                  <a:pt x="1222" y="408"/>
                </a:lnTo>
                <a:lnTo>
                  <a:pt x="1183" y="421"/>
                </a:lnTo>
                <a:lnTo>
                  <a:pt x="1141" y="471"/>
                </a:lnTo>
                <a:lnTo>
                  <a:pt x="1098" y="490"/>
                </a:lnTo>
                <a:lnTo>
                  <a:pt x="1056" y="552"/>
                </a:lnTo>
                <a:lnTo>
                  <a:pt x="948" y="586"/>
                </a:lnTo>
                <a:lnTo>
                  <a:pt x="900" y="552"/>
                </a:lnTo>
                <a:lnTo>
                  <a:pt x="906" y="527"/>
                </a:lnTo>
                <a:lnTo>
                  <a:pt x="883" y="490"/>
                </a:lnTo>
                <a:lnTo>
                  <a:pt x="870" y="450"/>
                </a:lnTo>
                <a:lnTo>
                  <a:pt x="829" y="450"/>
                </a:lnTo>
                <a:lnTo>
                  <a:pt x="758" y="413"/>
                </a:lnTo>
                <a:lnTo>
                  <a:pt x="729" y="425"/>
                </a:lnTo>
                <a:lnTo>
                  <a:pt x="696" y="408"/>
                </a:lnTo>
                <a:lnTo>
                  <a:pt x="650" y="415"/>
                </a:lnTo>
                <a:lnTo>
                  <a:pt x="602" y="404"/>
                </a:lnTo>
                <a:lnTo>
                  <a:pt x="577" y="365"/>
                </a:lnTo>
                <a:lnTo>
                  <a:pt x="556" y="337"/>
                </a:lnTo>
                <a:lnTo>
                  <a:pt x="542" y="308"/>
                </a:lnTo>
                <a:lnTo>
                  <a:pt x="512" y="273"/>
                </a:lnTo>
                <a:lnTo>
                  <a:pt x="490" y="242"/>
                </a:lnTo>
                <a:lnTo>
                  <a:pt x="442" y="179"/>
                </a:lnTo>
                <a:lnTo>
                  <a:pt x="429" y="142"/>
                </a:lnTo>
                <a:lnTo>
                  <a:pt x="377" y="77"/>
                </a:lnTo>
                <a:lnTo>
                  <a:pt x="363" y="42"/>
                </a:lnTo>
                <a:lnTo>
                  <a:pt x="300" y="12"/>
                </a:lnTo>
                <a:lnTo>
                  <a:pt x="258" y="25"/>
                </a:lnTo>
                <a:lnTo>
                  <a:pt x="219" y="16"/>
                </a:lnTo>
                <a:lnTo>
                  <a:pt x="138" y="0"/>
                </a:lnTo>
                <a:lnTo>
                  <a:pt x="27" y="41"/>
                </a:lnTo>
                <a:lnTo>
                  <a:pt x="6" y="56"/>
                </a:lnTo>
                <a:lnTo>
                  <a:pt x="29" y="89"/>
                </a:lnTo>
                <a:lnTo>
                  <a:pt x="0" y="162"/>
                </a:lnTo>
                <a:lnTo>
                  <a:pt x="9" y="171"/>
                </a:lnTo>
                <a:lnTo>
                  <a:pt x="58" y="202"/>
                </a:lnTo>
                <a:lnTo>
                  <a:pt x="83" y="160"/>
                </a:lnTo>
                <a:lnTo>
                  <a:pt x="129" y="189"/>
                </a:lnTo>
                <a:lnTo>
                  <a:pt x="125" y="208"/>
                </a:lnTo>
                <a:lnTo>
                  <a:pt x="142" y="260"/>
                </a:lnTo>
                <a:lnTo>
                  <a:pt x="171" y="290"/>
                </a:lnTo>
                <a:lnTo>
                  <a:pt x="229" y="300"/>
                </a:lnTo>
                <a:lnTo>
                  <a:pt x="246" y="283"/>
                </a:lnTo>
                <a:lnTo>
                  <a:pt x="281" y="277"/>
                </a:lnTo>
                <a:lnTo>
                  <a:pt x="342" y="223"/>
                </a:lnTo>
                <a:lnTo>
                  <a:pt x="429" y="285"/>
                </a:lnTo>
                <a:lnTo>
                  <a:pt x="400" y="404"/>
                </a:lnTo>
                <a:lnTo>
                  <a:pt x="408" y="486"/>
                </a:lnTo>
                <a:lnTo>
                  <a:pt x="408" y="536"/>
                </a:lnTo>
                <a:lnTo>
                  <a:pt x="387" y="548"/>
                </a:lnTo>
                <a:lnTo>
                  <a:pt x="383" y="681"/>
                </a:lnTo>
                <a:lnTo>
                  <a:pt x="377" y="675"/>
                </a:lnTo>
                <a:lnTo>
                  <a:pt x="354" y="648"/>
                </a:lnTo>
                <a:lnTo>
                  <a:pt x="342" y="648"/>
                </a:lnTo>
                <a:lnTo>
                  <a:pt x="335" y="658"/>
                </a:lnTo>
                <a:lnTo>
                  <a:pt x="265" y="765"/>
                </a:lnTo>
                <a:lnTo>
                  <a:pt x="229" y="807"/>
                </a:lnTo>
                <a:lnTo>
                  <a:pt x="235" y="823"/>
                </a:lnTo>
                <a:lnTo>
                  <a:pt x="306" y="871"/>
                </a:lnTo>
                <a:lnTo>
                  <a:pt x="342" y="863"/>
                </a:lnTo>
                <a:lnTo>
                  <a:pt x="348" y="871"/>
                </a:lnTo>
                <a:lnTo>
                  <a:pt x="342" y="884"/>
                </a:lnTo>
                <a:lnTo>
                  <a:pt x="306" y="900"/>
                </a:lnTo>
                <a:lnTo>
                  <a:pt x="304" y="934"/>
                </a:lnTo>
                <a:lnTo>
                  <a:pt x="321" y="948"/>
                </a:lnTo>
                <a:close/>
              </a:path>
            </a:pathLst>
          </a:custGeom>
          <a:solidFill>
            <a:srgbClr val="EAEAEA"/>
          </a:solidFill>
          <a:ln w="12700">
            <a:solidFill>
              <a:schemeClr val="bg2"/>
            </a:solidFill>
            <a:round/>
            <a:headEnd/>
            <a:tailEnd/>
          </a:ln>
        </p:spPr>
        <p:txBody>
          <a:bodyPr/>
          <a:lstStyle/>
          <a:p>
            <a:endParaRPr lang="zh-CN" altLang="en-US"/>
          </a:p>
        </p:txBody>
      </p:sp>
      <p:sp>
        <p:nvSpPr>
          <p:cNvPr id="12321" name="Freeform 33"/>
          <p:cNvSpPr>
            <a:spLocks noChangeAspect="1"/>
          </p:cNvSpPr>
          <p:nvPr/>
        </p:nvSpPr>
        <p:spPr bwMode="blackWhite">
          <a:xfrm>
            <a:off x="4708525" y="2989263"/>
            <a:ext cx="57150" cy="77787"/>
          </a:xfrm>
          <a:custGeom>
            <a:avLst/>
            <a:gdLst>
              <a:gd name="T0" fmla="*/ 2147483647 w 52"/>
              <a:gd name="T1" fmla="*/ 0 h 71"/>
              <a:gd name="T2" fmla="*/ 2147483647 w 52"/>
              <a:gd name="T3" fmla="*/ 2147483647 h 71"/>
              <a:gd name="T4" fmla="*/ 2147483647 w 52"/>
              <a:gd name="T5" fmla="*/ 2147483647 h 71"/>
              <a:gd name="T6" fmla="*/ 2147483647 w 52"/>
              <a:gd name="T7" fmla="*/ 2147483647 h 71"/>
              <a:gd name="T8" fmla="*/ 2147483647 w 52"/>
              <a:gd name="T9" fmla="*/ 2147483647 h 71"/>
              <a:gd name="T10" fmla="*/ 0 w 52"/>
              <a:gd name="T11" fmla="*/ 2147483647 h 71"/>
              <a:gd name="T12" fmla="*/ 2147483647 w 52"/>
              <a:gd name="T13" fmla="*/ 0 h 71"/>
              <a:gd name="T14" fmla="*/ 0 60000 65536"/>
              <a:gd name="T15" fmla="*/ 0 60000 65536"/>
              <a:gd name="T16" fmla="*/ 0 60000 65536"/>
              <a:gd name="T17" fmla="*/ 0 60000 65536"/>
              <a:gd name="T18" fmla="*/ 0 60000 65536"/>
              <a:gd name="T19" fmla="*/ 0 60000 65536"/>
              <a:gd name="T20" fmla="*/ 0 60000 65536"/>
              <a:gd name="T21" fmla="*/ 0 w 52"/>
              <a:gd name="T22" fmla="*/ 0 h 71"/>
              <a:gd name="T23" fmla="*/ 52 w 52"/>
              <a:gd name="T24" fmla="*/ 71 h 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71">
                <a:moveTo>
                  <a:pt x="52" y="0"/>
                </a:moveTo>
                <a:lnTo>
                  <a:pt x="44" y="36"/>
                </a:lnTo>
                <a:lnTo>
                  <a:pt x="50" y="54"/>
                </a:lnTo>
                <a:lnTo>
                  <a:pt x="11" y="71"/>
                </a:lnTo>
                <a:lnTo>
                  <a:pt x="10" y="42"/>
                </a:lnTo>
                <a:lnTo>
                  <a:pt x="0" y="21"/>
                </a:lnTo>
                <a:lnTo>
                  <a:pt x="52" y="0"/>
                </a:lnTo>
                <a:close/>
              </a:path>
            </a:pathLst>
          </a:custGeom>
          <a:solidFill>
            <a:srgbClr val="EAEAEA"/>
          </a:solidFill>
          <a:ln w="12700">
            <a:solidFill>
              <a:schemeClr val="bg2"/>
            </a:solidFill>
            <a:round/>
            <a:headEnd/>
            <a:tailEnd/>
          </a:ln>
        </p:spPr>
        <p:txBody>
          <a:bodyPr/>
          <a:lstStyle/>
          <a:p>
            <a:endParaRPr lang="zh-CN" altLang="en-US"/>
          </a:p>
        </p:txBody>
      </p:sp>
      <p:sp>
        <p:nvSpPr>
          <p:cNvPr id="12322" name="Freeform 34"/>
          <p:cNvSpPr>
            <a:spLocks noChangeAspect="1"/>
          </p:cNvSpPr>
          <p:nvPr/>
        </p:nvSpPr>
        <p:spPr bwMode="blackWhite">
          <a:xfrm>
            <a:off x="2632075" y="2927350"/>
            <a:ext cx="15875" cy="23813"/>
          </a:xfrm>
          <a:custGeom>
            <a:avLst/>
            <a:gdLst>
              <a:gd name="T0" fmla="*/ 2147483647 w 16"/>
              <a:gd name="T1" fmla="*/ 2147483647 h 23"/>
              <a:gd name="T2" fmla="*/ 0 w 16"/>
              <a:gd name="T3" fmla="*/ 0 h 23"/>
              <a:gd name="T4" fmla="*/ 2147483647 w 16"/>
              <a:gd name="T5" fmla="*/ 2147483647 h 23"/>
              <a:gd name="T6" fmla="*/ 0 60000 65536"/>
              <a:gd name="T7" fmla="*/ 0 60000 65536"/>
              <a:gd name="T8" fmla="*/ 0 60000 65536"/>
              <a:gd name="T9" fmla="*/ 0 w 16"/>
              <a:gd name="T10" fmla="*/ 0 h 23"/>
              <a:gd name="T11" fmla="*/ 16 w 16"/>
              <a:gd name="T12" fmla="*/ 23 h 23"/>
            </a:gdLst>
            <a:ahLst/>
            <a:cxnLst>
              <a:cxn ang="T6">
                <a:pos x="T0" y="T1"/>
              </a:cxn>
              <a:cxn ang="T7">
                <a:pos x="T2" y="T3"/>
              </a:cxn>
              <a:cxn ang="T8">
                <a:pos x="T4" y="T5"/>
              </a:cxn>
            </a:cxnLst>
            <a:rect l="T9" t="T10" r="T11" b="T12"/>
            <a:pathLst>
              <a:path w="16" h="23">
                <a:moveTo>
                  <a:pt x="16" y="23"/>
                </a:moveTo>
                <a:lnTo>
                  <a:pt x="0" y="0"/>
                </a:lnTo>
                <a:lnTo>
                  <a:pt x="16" y="23"/>
                </a:lnTo>
                <a:close/>
              </a:path>
            </a:pathLst>
          </a:custGeom>
          <a:solidFill>
            <a:srgbClr val="006699"/>
          </a:solidFill>
          <a:ln w="9525">
            <a:solidFill>
              <a:schemeClr val="hlink"/>
            </a:solidFill>
            <a:round/>
            <a:headEnd/>
            <a:tailEnd/>
          </a:ln>
        </p:spPr>
        <p:txBody>
          <a:bodyPr/>
          <a:lstStyle/>
          <a:p>
            <a:endParaRPr lang="zh-CN" altLang="en-US"/>
          </a:p>
        </p:txBody>
      </p:sp>
      <p:sp>
        <p:nvSpPr>
          <p:cNvPr id="12323" name="Freeform 35"/>
          <p:cNvSpPr>
            <a:spLocks noChangeAspect="1"/>
          </p:cNvSpPr>
          <p:nvPr/>
        </p:nvSpPr>
        <p:spPr bwMode="blackWhite">
          <a:xfrm>
            <a:off x="4938713" y="2711450"/>
            <a:ext cx="12700" cy="87313"/>
          </a:xfrm>
          <a:custGeom>
            <a:avLst/>
            <a:gdLst>
              <a:gd name="T0" fmla="*/ 0 w 11"/>
              <a:gd name="T1" fmla="*/ 0 h 79"/>
              <a:gd name="T2" fmla="*/ 0 w 11"/>
              <a:gd name="T3" fmla="*/ 2147483647 h 79"/>
              <a:gd name="T4" fmla="*/ 2147483647 w 11"/>
              <a:gd name="T5" fmla="*/ 2147483647 h 79"/>
              <a:gd name="T6" fmla="*/ 0 w 11"/>
              <a:gd name="T7" fmla="*/ 0 h 79"/>
              <a:gd name="T8" fmla="*/ 0 60000 65536"/>
              <a:gd name="T9" fmla="*/ 0 60000 65536"/>
              <a:gd name="T10" fmla="*/ 0 60000 65536"/>
              <a:gd name="T11" fmla="*/ 0 60000 65536"/>
              <a:gd name="T12" fmla="*/ 0 w 11"/>
              <a:gd name="T13" fmla="*/ 0 h 79"/>
              <a:gd name="T14" fmla="*/ 11 w 11"/>
              <a:gd name="T15" fmla="*/ 79 h 79"/>
            </a:gdLst>
            <a:ahLst/>
            <a:cxnLst>
              <a:cxn ang="T8">
                <a:pos x="T0" y="T1"/>
              </a:cxn>
              <a:cxn ang="T9">
                <a:pos x="T2" y="T3"/>
              </a:cxn>
              <a:cxn ang="T10">
                <a:pos x="T4" y="T5"/>
              </a:cxn>
              <a:cxn ang="T11">
                <a:pos x="T6" y="T7"/>
              </a:cxn>
            </a:cxnLst>
            <a:rect l="T12" t="T13" r="T14" b="T15"/>
            <a:pathLst>
              <a:path w="11" h="79">
                <a:moveTo>
                  <a:pt x="0" y="0"/>
                </a:moveTo>
                <a:lnTo>
                  <a:pt x="0" y="79"/>
                </a:lnTo>
                <a:lnTo>
                  <a:pt x="11" y="58"/>
                </a:lnTo>
                <a:lnTo>
                  <a:pt x="0" y="0"/>
                </a:lnTo>
                <a:close/>
              </a:path>
            </a:pathLst>
          </a:custGeom>
          <a:solidFill>
            <a:srgbClr val="006699"/>
          </a:solidFill>
          <a:ln w="9525">
            <a:solidFill>
              <a:schemeClr val="hlink"/>
            </a:solidFill>
            <a:round/>
            <a:headEnd/>
            <a:tailEnd/>
          </a:ln>
        </p:spPr>
        <p:txBody>
          <a:bodyPr/>
          <a:lstStyle/>
          <a:p>
            <a:endParaRPr lang="zh-CN" altLang="en-US"/>
          </a:p>
        </p:txBody>
      </p:sp>
      <p:sp>
        <p:nvSpPr>
          <p:cNvPr id="12324" name="Freeform 36"/>
          <p:cNvSpPr>
            <a:spLocks noChangeAspect="1"/>
          </p:cNvSpPr>
          <p:nvPr/>
        </p:nvSpPr>
        <p:spPr bwMode="blackWhite">
          <a:xfrm>
            <a:off x="4929188" y="2654300"/>
            <a:ext cx="9525" cy="57150"/>
          </a:xfrm>
          <a:custGeom>
            <a:avLst/>
            <a:gdLst>
              <a:gd name="T0" fmla="*/ 2147483647 w 8"/>
              <a:gd name="T1" fmla="*/ 2147483647 h 52"/>
              <a:gd name="T2" fmla="*/ 2147483647 w 8"/>
              <a:gd name="T3" fmla="*/ 0 h 52"/>
              <a:gd name="T4" fmla="*/ 0 w 8"/>
              <a:gd name="T5" fmla="*/ 2147483647 h 52"/>
              <a:gd name="T6" fmla="*/ 2147483647 w 8"/>
              <a:gd name="T7" fmla="*/ 2147483647 h 52"/>
              <a:gd name="T8" fmla="*/ 0 60000 65536"/>
              <a:gd name="T9" fmla="*/ 0 60000 65536"/>
              <a:gd name="T10" fmla="*/ 0 60000 65536"/>
              <a:gd name="T11" fmla="*/ 0 60000 65536"/>
              <a:gd name="T12" fmla="*/ 0 w 8"/>
              <a:gd name="T13" fmla="*/ 0 h 52"/>
              <a:gd name="T14" fmla="*/ 8 w 8"/>
              <a:gd name="T15" fmla="*/ 52 h 52"/>
            </a:gdLst>
            <a:ahLst/>
            <a:cxnLst>
              <a:cxn ang="T8">
                <a:pos x="T0" y="T1"/>
              </a:cxn>
              <a:cxn ang="T9">
                <a:pos x="T2" y="T3"/>
              </a:cxn>
              <a:cxn ang="T10">
                <a:pos x="T4" y="T5"/>
              </a:cxn>
              <a:cxn ang="T11">
                <a:pos x="T6" y="T7"/>
              </a:cxn>
            </a:cxnLst>
            <a:rect l="T12" t="T13" r="T14" b="T15"/>
            <a:pathLst>
              <a:path w="8" h="52">
                <a:moveTo>
                  <a:pt x="8" y="52"/>
                </a:moveTo>
                <a:lnTo>
                  <a:pt x="8" y="0"/>
                </a:lnTo>
                <a:lnTo>
                  <a:pt x="0" y="10"/>
                </a:lnTo>
                <a:lnTo>
                  <a:pt x="8" y="52"/>
                </a:lnTo>
                <a:close/>
              </a:path>
            </a:pathLst>
          </a:custGeom>
          <a:solidFill>
            <a:srgbClr val="006699"/>
          </a:solidFill>
          <a:ln w="9525">
            <a:solidFill>
              <a:schemeClr val="hlink"/>
            </a:solidFill>
            <a:round/>
            <a:headEnd/>
            <a:tailEnd/>
          </a:ln>
        </p:spPr>
        <p:txBody>
          <a:bodyPr/>
          <a:lstStyle/>
          <a:p>
            <a:endParaRPr lang="zh-CN" altLang="en-US"/>
          </a:p>
        </p:txBody>
      </p:sp>
      <p:sp>
        <p:nvSpPr>
          <p:cNvPr id="12325" name="Freeform 37"/>
          <p:cNvSpPr>
            <a:spLocks noChangeAspect="1"/>
          </p:cNvSpPr>
          <p:nvPr/>
        </p:nvSpPr>
        <p:spPr bwMode="blackWhite">
          <a:xfrm>
            <a:off x="1735138" y="1730375"/>
            <a:ext cx="12700" cy="42863"/>
          </a:xfrm>
          <a:custGeom>
            <a:avLst/>
            <a:gdLst>
              <a:gd name="T0" fmla="*/ 0 w 12"/>
              <a:gd name="T1" fmla="*/ 0 h 39"/>
              <a:gd name="T2" fmla="*/ 0 w 12"/>
              <a:gd name="T3" fmla="*/ 2147483647 h 39"/>
              <a:gd name="T4" fmla="*/ 2147483647 w 12"/>
              <a:gd name="T5" fmla="*/ 2147483647 h 39"/>
              <a:gd name="T6" fmla="*/ 2147483647 w 12"/>
              <a:gd name="T7" fmla="*/ 2147483647 h 39"/>
              <a:gd name="T8" fmla="*/ 0 w 12"/>
              <a:gd name="T9" fmla="*/ 0 h 39"/>
              <a:gd name="T10" fmla="*/ 0 60000 65536"/>
              <a:gd name="T11" fmla="*/ 0 60000 65536"/>
              <a:gd name="T12" fmla="*/ 0 60000 65536"/>
              <a:gd name="T13" fmla="*/ 0 60000 65536"/>
              <a:gd name="T14" fmla="*/ 0 60000 65536"/>
              <a:gd name="T15" fmla="*/ 0 w 12"/>
              <a:gd name="T16" fmla="*/ 0 h 39"/>
              <a:gd name="T17" fmla="*/ 12 w 12"/>
              <a:gd name="T18" fmla="*/ 39 h 39"/>
            </a:gdLst>
            <a:ahLst/>
            <a:cxnLst>
              <a:cxn ang="T10">
                <a:pos x="T0" y="T1"/>
              </a:cxn>
              <a:cxn ang="T11">
                <a:pos x="T2" y="T3"/>
              </a:cxn>
              <a:cxn ang="T12">
                <a:pos x="T4" y="T5"/>
              </a:cxn>
              <a:cxn ang="T13">
                <a:pos x="T6" y="T7"/>
              </a:cxn>
              <a:cxn ang="T14">
                <a:pos x="T8" y="T9"/>
              </a:cxn>
            </a:cxnLst>
            <a:rect l="T15" t="T16" r="T17" b="T18"/>
            <a:pathLst>
              <a:path w="12" h="39">
                <a:moveTo>
                  <a:pt x="0" y="0"/>
                </a:moveTo>
                <a:lnTo>
                  <a:pt x="0" y="37"/>
                </a:lnTo>
                <a:lnTo>
                  <a:pt x="6" y="39"/>
                </a:lnTo>
                <a:lnTo>
                  <a:pt x="12" y="21"/>
                </a:lnTo>
                <a:lnTo>
                  <a:pt x="0" y="0"/>
                </a:lnTo>
                <a:close/>
              </a:path>
            </a:pathLst>
          </a:custGeom>
          <a:solidFill>
            <a:srgbClr val="006699"/>
          </a:solidFill>
          <a:ln w="9525">
            <a:solidFill>
              <a:schemeClr val="hlink"/>
            </a:solidFill>
            <a:round/>
            <a:headEnd/>
            <a:tailEnd/>
          </a:ln>
        </p:spPr>
        <p:txBody>
          <a:bodyPr/>
          <a:lstStyle/>
          <a:p>
            <a:endParaRPr lang="zh-CN" altLang="en-US"/>
          </a:p>
        </p:txBody>
      </p:sp>
      <p:sp>
        <p:nvSpPr>
          <p:cNvPr id="12326" name="Freeform 38"/>
          <p:cNvSpPr>
            <a:spLocks noChangeAspect="1"/>
          </p:cNvSpPr>
          <p:nvPr/>
        </p:nvSpPr>
        <p:spPr bwMode="blackWhite">
          <a:xfrm>
            <a:off x="2198688" y="2743200"/>
            <a:ext cx="1682750" cy="1382713"/>
          </a:xfrm>
          <a:custGeom>
            <a:avLst/>
            <a:gdLst>
              <a:gd name="T0" fmla="*/ 2147483647 w 1504"/>
              <a:gd name="T1" fmla="*/ 2147483647 h 1282"/>
              <a:gd name="T2" fmla="*/ 2147483647 w 1504"/>
              <a:gd name="T3" fmla="*/ 2147483647 h 1282"/>
              <a:gd name="T4" fmla="*/ 2147483647 w 1504"/>
              <a:gd name="T5" fmla="*/ 2147483647 h 1282"/>
              <a:gd name="T6" fmla="*/ 2147483647 w 1504"/>
              <a:gd name="T7" fmla="*/ 2147483647 h 1282"/>
              <a:gd name="T8" fmla="*/ 2147483647 w 1504"/>
              <a:gd name="T9" fmla="*/ 2147483647 h 1282"/>
              <a:gd name="T10" fmla="*/ 2147483647 w 1504"/>
              <a:gd name="T11" fmla="*/ 2147483647 h 1282"/>
              <a:gd name="T12" fmla="*/ 2147483647 w 1504"/>
              <a:gd name="T13" fmla="*/ 2147483647 h 1282"/>
              <a:gd name="T14" fmla="*/ 2147483647 w 1504"/>
              <a:gd name="T15" fmla="*/ 2147483647 h 1282"/>
              <a:gd name="T16" fmla="*/ 2147483647 w 1504"/>
              <a:gd name="T17" fmla="*/ 2147483647 h 1282"/>
              <a:gd name="T18" fmla="*/ 2147483647 w 1504"/>
              <a:gd name="T19" fmla="*/ 2147483647 h 1282"/>
              <a:gd name="T20" fmla="*/ 2147483647 w 1504"/>
              <a:gd name="T21" fmla="*/ 2147483647 h 1282"/>
              <a:gd name="T22" fmla="*/ 2147483647 w 1504"/>
              <a:gd name="T23" fmla="*/ 2147483647 h 1282"/>
              <a:gd name="T24" fmla="*/ 2147483647 w 1504"/>
              <a:gd name="T25" fmla="*/ 2147483647 h 1282"/>
              <a:gd name="T26" fmla="*/ 2147483647 w 1504"/>
              <a:gd name="T27" fmla="*/ 2147483647 h 1282"/>
              <a:gd name="T28" fmla="*/ 2147483647 w 1504"/>
              <a:gd name="T29" fmla="*/ 2147483647 h 1282"/>
              <a:gd name="T30" fmla="*/ 2147483647 w 1504"/>
              <a:gd name="T31" fmla="*/ 2147483647 h 1282"/>
              <a:gd name="T32" fmla="*/ 2147483647 w 1504"/>
              <a:gd name="T33" fmla="*/ 2147483647 h 1282"/>
              <a:gd name="T34" fmla="*/ 2147483647 w 1504"/>
              <a:gd name="T35" fmla="*/ 2147483647 h 1282"/>
              <a:gd name="T36" fmla="*/ 2147483647 w 1504"/>
              <a:gd name="T37" fmla="*/ 2147483647 h 1282"/>
              <a:gd name="T38" fmla="*/ 2147483647 w 1504"/>
              <a:gd name="T39" fmla="*/ 2147483647 h 1282"/>
              <a:gd name="T40" fmla="*/ 2147483647 w 1504"/>
              <a:gd name="T41" fmla="*/ 2147483647 h 1282"/>
              <a:gd name="T42" fmla="*/ 2147483647 w 1504"/>
              <a:gd name="T43" fmla="*/ 2147483647 h 1282"/>
              <a:gd name="T44" fmla="*/ 2147483647 w 1504"/>
              <a:gd name="T45" fmla="*/ 2147483647 h 1282"/>
              <a:gd name="T46" fmla="*/ 2147483647 w 1504"/>
              <a:gd name="T47" fmla="*/ 2147483647 h 1282"/>
              <a:gd name="T48" fmla="*/ 2147483647 w 1504"/>
              <a:gd name="T49" fmla="*/ 2147483647 h 1282"/>
              <a:gd name="T50" fmla="*/ 2147483647 w 1504"/>
              <a:gd name="T51" fmla="*/ 2147483647 h 1282"/>
              <a:gd name="T52" fmla="*/ 2147483647 w 1504"/>
              <a:gd name="T53" fmla="*/ 2147483647 h 1282"/>
              <a:gd name="T54" fmla="*/ 2147483647 w 1504"/>
              <a:gd name="T55" fmla="*/ 2147483647 h 1282"/>
              <a:gd name="T56" fmla="*/ 2147483647 w 1504"/>
              <a:gd name="T57" fmla="*/ 2147483647 h 1282"/>
              <a:gd name="T58" fmla="*/ 2147483647 w 1504"/>
              <a:gd name="T59" fmla="*/ 2147483647 h 1282"/>
              <a:gd name="T60" fmla="*/ 2147483647 w 1504"/>
              <a:gd name="T61" fmla="*/ 2147483647 h 1282"/>
              <a:gd name="T62" fmla="*/ 2147483647 w 1504"/>
              <a:gd name="T63" fmla="*/ 2147483647 h 1282"/>
              <a:gd name="T64" fmla="*/ 2147483647 w 1504"/>
              <a:gd name="T65" fmla="*/ 2147483647 h 1282"/>
              <a:gd name="T66" fmla="*/ 2147483647 w 1504"/>
              <a:gd name="T67" fmla="*/ 2147483647 h 1282"/>
              <a:gd name="T68" fmla="*/ 2147483647 w 1504"/>
              <a:gd name="T69" fmla="*/ 2147483647 h 1282"/>
              <a:gd name="T70" fmla="*/ 2147483647 w 1504"/>
              <a:gd name="T71" fmla="*/ 2147483647 h 1282"/>
              <a:gd name="T72" fmla="*/ 2147483647 w 1504"/>
              <a:gd name="T73" fmla="*/ 2147483647 h 1282"/>
              <a:gd name="T74" fmla="*/ 2147483647 w 1504"/>
              <a:gd name="T75" fmla="*/ 2147483647 h 1282"/>
              <a:gd name="T76" fmla="*/ 2147483647 w 1504"/>
              <a:gd name="T77" fmla="*/ 2147483647 h 1282"/>
              <a:gd name="T78" fmla="*/ 2147483647 w 1504"/>
              <a:gd name="T79" fmla="*/ 2147483647 h 1282"/>
              <a:gd name="T80" fmla="*/ 2147483647 w 1504"/>
              <a:gd name="T81" fmla="*/ 2147483647 h 1282"/>
              <a:gd name="T82" fmla="*/ 2147483647 w 1504"/>
              <a:gd name="T83" fmla="*/ 2147483647 h 12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504"/>
              <a:gd name="T127" fmla="*/ 0 h 1282"/>
              <a:gd name="T128" fmla="*/ 1504 w 1504"/>
              <a:gd name="T129" fmla="*/ 1282 h 12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504" h="1282">
                <a:moveTo>
                  <a:pt x="402" y="196"/>
                </a:moveTo>
                <a:lnTo>
                  <a:pt x="386" y="173"/>
                </a:lnTo>
                <a:lnTo>
                  <a:pt x="394" y="95"/>
                </a:lnTo>
                <a:lnTo>
                  <a:pt x="381" y="46"/>
                </a:lnTo>
                <a:lnTo>
                  <a:pt x="382" y="16"/>
                </a:lnTo>
                <a:lnTo>
                  <a:pt x="311" y="2"/>
                </a:lnTo>
                <a:lnTo>
                  <a:pt x="294" y="0"/>
                </a:lnTo>
                <a:lnTo>
                  <a:pt x="275" y="23"/>
                </a:lnTo>
                <a:lnTo>
                  <a:pt x="275" y="62"/>
                </a:lnTo>
                <a:lnTo>
                  <a:pt x="232" y="83"/>
                </a:lnTo>
                <a:lnTo>
                  <a:pt x="127" y="127"/>
                </a:lnTo>
                <a:lnTo>
                  <a:pt x="57" y="183"/>
                </a:lnTo>
                <a:lnTo>
                  <a:pt x="9" y="206"/>
                </a:lnTo>
                <a:lnTo>
                  <a:pt x="0" y="241"/>
                </a:lnTo>
                <a:lnTo>
                  <a:pt x="15" y="406"/>
                </a:lnTo>
                <a:lnTo>
                  <a:pt x="146" y="439"/>
                </a:lnTo>
                <a:lnTo>
                  <a:pt x="186" y="460"/>
                </a:lnTo>
                <a:lnTo>
                  <a:pt x="244" y="494"/>
                </a:lnTo>
                <a:lnTo>
                  <a:pt x="280" y="492"/>
                </a:lnTo>
                <a:lnTo>
                  <a:pt x="338" y="458"/>
                </a:lnTo>
                <a:lnTo>
                  <a:pt x="411" y="469"/>
                </a:lnTo>
                <a:lnTo>
                  <a:pt x="459" y="442"/>
                </a:lnTo>
                <a:lnTo>
                  <a:pt x="559" y="506"/>
                </a:lnTo>
                <a:lnTo>
                  <a:pt x="615" y="487"/>
                </a:lnTo>
                <a:lnTo>
                  <a:pt x="642" y="554"/>
                </a:lnTo>
                <a:lnTo>
                  <a:pt x="711" y="596"/>
                </a:lnTo>
                <a:lnTo>
                  <a:pt x="763" y="642"/>
                </a:lnTo>
                <a:lnTo>
                  <a:pt x="800" y="629"/>
                </a:lnTo>
                <a:lnTo>
                  <a:pt x="869" y="723"/>
                </a:lnTo>
                <a:lnTo>
                  <a:pt x="885" y="783"/>
                </a:lnTo>
                <a:lnTo>
                  <a:pt x="912" y="819"/>
                </a:lnTo>
                <a:lnTo>
                  <a:pt x="904" y="890"/>
                </a:lnTo>
                <a:lnTo>
                  <a:pt x="846" y="935"/>
                </a:lnTo>
                <a:lnTo>
                  <a:pt x="858" y="963"/>
                </a:lnTo>
                <a:lnTo>
                  <a:pt x="835" y="986"/>
                </a:lnTo>
                <a:lnTo>
                  <a:pt x="808" y="1011"/>
                </a:lnTo>
                <a:lnTo>
                  <a:pt x="808" y="1061"/>
                </a:lnTo>
                <a:lnTo>
                  <a:pt x="781" y="1083"/>
                </a:lnTo>
                <a:lnTo>
                  <a:pt x="748" y="1071"/>
                </a:lnTo>
                <a:lnTo>
                  <a:pt x="723" y="1050"/>
                </a:lnTo>
                <a:lnTo>
                  <a:pt x="710" y="1073"/>
                </a:lnTo>
                <a:lnTo>
                  <a:pt x="727" y="1100"/>
                </a:lnTo>
                <a:lnTo>
                  <a:pt x="773" y="1106"/>
                </a:lnTo>
                <a:lnTo>
                  <a:pt x="813" y="1150"/>
                </a:lnTo>
                <a:lnTo>
                  <a:pt x="840" y="1150"/>
                </a:lnTo>
                <a:lnTo>
                  <a:pt x="837" y="1113"/>
                </a:lnTo>
                <a:lnTo>
                  <a:pt x="906" y="1083"/>
                </a:lnTo>
                <a:lnTo>
                  <a:pt x="927" y="1083"/>
                </a:lnTo>
                <a:lnTo>
                  <a:pt x="935" y="1111"/>
                </a:lnTo>
                <a:lnTo>
                  <a:pt x="940" y="1142"/>
                </a:lnTo>
                <a:lnTo>
                  <a:pt x="975" y="1169"/>
                </a:lnTo>
                <a:lnTo>
                  <a:pt x="1019" y="1211"/>
                </a:lnTo>
                <a:lnTo>
                  <a:pt x="1046" y="1194"/>
                </a:lnTo>
                <a:lnTo>
                  <a:pt x="1064" y="1211"/>
                </a:lnTo>
                <a:lnTo>
                  <a:pt x="1069" y="1257"/>
                </a:lnTo>
                <a:lnTo>
                  <a:pt x="1098" y="1277"/>
                </a:lnTo>
                <a:lnTo>
                  <a:pt x="1169" y="1282"/>
                </a:lnTo>
                <a:lnTo>
                  <a:pt x="1183" y="1269"/>
                </a:lnTo>
                <a:lnTo>
                  <a:pt x="1179" y="1248"/>
                </a:lnTo>
                <a:lnTo>
                  <a:pt x="1221" y="1240"/>
                </a:lnTo>
                <a:lnTo>
                  <a:pt x="1235" y="1196"/>
                </a:lnTo>
                <a:lnTo>
                  <a:pt x="1212" y="1169"/>
                </a:lnTo>
                <a:lnTo>
                  <a:pt x="1241" y="1154"/>
                </a:lnTo>
                <a:lnTo>
                  <a:pt x="1279" y="1154"/>
                </a:lnTo>
                <a:lnTo>
                  <a:pt x="1285" y="1140"/>
                </a:lnTo>
                <a:lnTo>
                  <a:pt x="1275" y="1113"/>
                </a:lnTo>
                <a:lnTo>
                  <a:pt x="1298" y="1063"/>
                </a:lnTo>
                <a:lnTo>
                  <a:pt x="1264" y="1034"/>
                </a:lnTo>
                <a:lnTo>
                  <a:pt x="1269" y="1011"/>
                </a:lnTo>
                <a:lnTo>
                  <a:pt x="1289" y="992"/>
                </a:lnTo>
                <a:lnTo>
                  <a:pt x="1279" y="973"/>
                </a:lnTo>
                <a:lnTo>
                  <a:pt x="1289" y="963"/>
                </a:lnTo>
                <a:lnTo>
                  <a:pt x="1323" y="963"/>
                </a:lnTo>
                <a:lnTo>
                  <a:pt x="1352" y="977"/>
                </a:lnTo>
                <a:lnTo>
                  <a:pt x="1406" y="973"/>
                </a:lnTo>
                <a:lnTo>
                  <a:pt x="1406" y="956"/>
                </a:lnTo>
                <a:lnTo>
                  <a:pt x="1404" y="940"/>
                </a:lnTo>
                <a:lnTo>
                  <a:pt x="1418" y="935"/>
                </a:lnTo>
                <a:lnTo>
                  <a:pt x="1483" y="929"/>
                </a:lnTo>
                <a:lnTo>
                  <a:pt x="1493" y="908"/>
                </a:lnTo>
                <a:lnTo>
                  <a:pt x="1477" y="865"/>
                </a:lnTo>
                <a:lnTo>
                  <a:pt x="1504" y="829"/>
                </a:lnTo>
                <a:lnTo>
                  <a:pt x="1495" y="802"/>
                </a:lnTo>
                <a:lnTo>
                  <a:pt x="1446" y="769"/>
                </a:lnTo>
                <a:lnTo>
                  <a:pt x="1354" y="723"/>
                </a:lnTo>
                <a:lnTo>
                  <a:pt x="1346" y="708"/>
                </a:lnTo>
                <a:lnTo>
                  <a:pt x="1333" y="712"/>
                </a:lnTo>
                <a:lnTo>
                  <a:pt x="1298" y="698"/>
                </a:lnTo>
                <a:lnTo>
                  <a:pt x="1277" y="708"/>
                </a:lnTo>
                <a:lnTo>
                  <a:pt x="1269" y="802"/>
                </a:lnTo>
                <a:lnTo>
                  <a:pt x="1289" y="819"/>
                </a:lnTo>
                <a:lnTo>
                  <a:pt x="1318" y="840"/>
                </a:lnTo>
                <a:lnTo>
                  <a:pt x="1306" y="885"/>
                </a:lnTo>
                <a:lnTo>
                  <a:pt x="1269" y="894"/>
                </a:lnTo>
                <a:lnTo>
                  <a:pt x="1269" y="935"/>
                </a:lnTo>
                <a:lnTo>
                  <a:pt x="1256" y="935"/>
                </a:lnTo>
                <a:lnTo>
                  <a:pt x="1206" y="919"/>
                </a:lnTo>
                <a:lnTo>
                  <a:pt x="1206" y="900"/>
                </a:lnTo>
                <a:lnTo>
                  <a:pt x="1156" y="873"/>
                </a:lnTo>
                <a:lnTo>
                  <a:pt x="1164" y="835"/>
                </a:lnTo>
                <a:lnTo>
                  <a:pt x="1146" y="765"/>
                </a:lnTo>
                <a:lnTo>
                  <a:pt x="1069" y="669"/>
                </a:lnTo>
                <a:lnTo>
                  <a:pt x="1040" y="677"/>
                </a:lnTo>
                <a:lnTo>
                  <a:pt x="975" y="629"/>
                </a:lnTo>
                <a:lnTo>
                  <a:pt x="969" y="583"/>
                </a:lnTo>
                <a:lnTo>
                  <a:pt x="983" y="564"/>
                </a:lnTo>
                <a:lnTo>
                  <a:pt x="1019" y="540"/>
                </a:lnTo>
                <a:lnTo>
                  <a:pt x="1017" y="517"/>
                </a:lnTo>
                <a:lnTo>
                  <a:pt x="1035" y="477"/>
                </a:lnTo>
                <a:lnTo>
                  <a:pt x="1006" y="433"/>
                </a:lnTo>
                <a:lnTo>
                  <a:pt x="935" y="429"/>
                </a:lnTo>
                <a:lnTo>
                  <a:pt x="879" y="487"/>
                </a:lnTo>
                <a:lnTo>
                  <a:pt x="835" y="498"/>
                </a:lnTo>
                <a:lnTo>
                  <a:pt x="740" y="483"/>
                </a:lnTo>
                <a:lnTo>
                  <a:pt x="700" y="452"/>
                </a:lnTo>
                <a:lnTo>
                  <a:pt x="706" y="431"/>
                </a:lnTo>
                <a:lnTo>
                  <a:pt x="698" y="419"/>
                </a:lnTo>
                <a:lnTo>
                  <a:pt x="671" y="419"/>
                </a:lnTo>
                <a:lnTo>
                  <a:pt x="608" y="371"/>
                </a:lnTo>
                <a:lnTo>
                  <a:pt x="600" y="348"/>
                </a:lnTo>
                <a:lnTo>
                  <a:pt x="658" y="304"/>
                </a:lnTo>
                <a:lnTo>
                  <a:pt x="669" y="277"/>
                </a:lnTo>
                <a:lnTo>
                  <a:pt x="654" y="254"/>
                </a:lnTo>
                <a:lnTo>
                  <a:pt x="629" y="244"/>
                </a:lnTo>
                <a:lnTo>
                  <a:pt x="525" y="244"/>
                </a:lnTo>
                <a:lnTo>
                  <a:pt x="477" y="283"/>
                </a:lnTo>
                <a:lnTo>
                  <a:pt x="446" y="264"/>
                </a:lnTo>
                <a:lnTo>
                  <a:pt x="402" y="196"/>
                </a:lnTo>
                <a:close/>
              </a:path>
            </a:pathLst>
          </a:custGeom>
          <a:solidFill>
            <a:srgbClr val="EAEAEA"/>
          </a:solidFill>
          <a:ln w="12700">
            <a:solidFill>
              <a:schemeClr val="bg2"/>
            </a:solidFill>
            <a:round/>
            <a:headEnd/>
            <a:tailEnd/>
          </a:ln>
        </p:spPr>
        <p:txBody>
          <a:bodyPr/>
          <a:lstStyle/>
          <a:p>
            <a:endParaRPr lang="zh-CN" altLang="en-US"/>
          </a:p>
        </p:txBody>
      </p:sp>
      <p:sp>
        <p:nvSpPr>
          <p:cNvPr id="12327" name="Freeform 39"/>
          <p:cNvSpPr>
            <a:spLocks noChangeAspect="1"/>
          </p:cNvSpPr>
          <p:nvPr/>
        </p:nvSpPr>
        <p:spPr bwMode="blackWhite">
          <a:xfrm>
            <a:off x="2628900" y="1093788"/>
            <a:ext cx="2724150" cy="2378075"/>
          </a:xfrm>
          <a:custGeom>
            <a:avLst/>
            <a:gdLst>
              <a:gd name="T0" fmla="*/ 2147483647 w 2443"/>
              <a:gd name="T1" fmla="*/ 2147483647 h 2197"/>
              <a:gd name="T2" fmla="*/ 2147483647 w 2443"/>
              <a:gd name="T3" fmla="*/ 2147483647 h 2197"/>
              <a:gd name="T4" fmla="*/ 2147483647 w 2443"/>
              <a:gd name="T5" fmla="*/ 2147483647 h 2197"/>
              <a:gd name="T6" fmla="*/ 2147483647 w 2443"/>
              <a:gd name="T7" fmla="*/ 2147483647 h 2197"/>
              <a:gd name="T8" fmla="*/ 2147483647 w 2443"/>
              <a:gd name="T9" fmla="*/ 2147483647 h 2197"/>
              <a:gd name="T10" fmla="*/ 2147483647 w 2443"/>
              <a:gd name="T11" fmla="*/ 2147483647 h 2197"/>
              <a:gd name="T12" fmla="*/ 2147483647 w 2443"/>
              <a:gd name="T13" fmla="*/ 2147483647 h 2197"/>
              <a:gd name="T14" fmla="*/ 2147483647 w 2443"/>
              <a:gd name="T15" fmla="*/ 2147483647 h 2197"/>
              <a:gd name="T16" fmla="*/ 2147483647 w 2443"/>
              <a:gd name="T17" fmla="*/ 2147483647 h 2197"/>
              <a:gd name="T18" fmla="*/ 2147483647 w 2443"/>
              <a:gd name="T19" fmla="*/ 2147483647 h 2197"/>
              <a:gd name="T20" fmla="*/ 2147483647 w 2443"/>
              <a:gd name="T21" fmla="*/ 2147483647 h 2197"/>
              <a:gd name="T22" fmla="*/ 2147483647 w 2443"/>
              <a:gd name="T23" fmla="*/ 2147483647 h 2197"/>
              <a:gd name="T24" fmla="*/ 2147483647 w 2443"/>
              <a:gd name="T25" fmla="*/ 2147483647 h 2197"/>
              <a:gd name="T26" fmla="*/ 2147483647 w 2443"/>
              <a:gd name="T27" fmla="*/ 2147483647 h 2197"/>
              <a:gd name="T28" fmla="*/ 2147483647 w 2443"/>
              <a:gd name="T29" fmla="*/ 2147483647 h 2197"/>
              <a:gd name="T30" fmla="*/ 2147483647 w 2443"/>
              <a:gd name="T31" fmla="*/ 2147483647 h 2197"/>
              <a:gd name="T32" fmla="*/ 2147483647 w 2443"/>
              <a:gd name="T33" fmla="*/ 2147483647 h 2197"/>
              <a:gd name="T34" fmla="*/ 2147483647 w 2443"/>
              <a:gd name="T35" fmla="*/ 2147483647 h 2197"/>
              <a:gd name="T36" fmla="*/ 2147483647 w 2443"/>
              <a:gd name="T37" fmla="*/ 2147483647 h 2197"/>
              <a:gd name="T38" fmla="*/ 2147483647 w 2443"/>
              <a:gd name="T39" fmla="*/ 2147483647 h 2197"/>
              <a:gd name="T40" fmla="*/ 2147483647 w 2443"/>
              <a:gd name="T41" fmla="*/ 2147483647 h 2197"/>
              <a:gd name="T42" fmla="*/ 2147483647 w 2443"/>
              <a:gd name="T43" fmla="*/ 2147483647 h 2197"/>
              <a:gd name="T44" fmla="*/ 2147483647 w 2443"/>
              <a:gd name="T45" fmla="*/ 2147483647 h 2197"/>
              <a:gd name="T46" fmla="*/ 2147483647 w 2443"/>
              <a:gd name="T47" fmla="*/ 2147483647 h 2197"/>
              <a:gd name="T48" fmla="*/ 2147483647 w 2443"/>
              <a:gd name="T49" fmla="*/ 2147483647 h 2197"/>
              <a:gd name="T50" fmla="*/ 2147483647 w 2443"/>
              <a:gd name="T51" fmla="*/ 2147483647 h 2197"/>
              <a:gd name="T52" fmla="*/ 2147483647 w 2443"/>
              <a:gd name="T53" fmla="*/ 2147483647 h 2197"/>
              <a:gd name="T54" fmla="*/ 2147483647 w 2443"/>
              <a:gd name="T55" fmla="*/ 2147483647 h 2197"/>
              <a:gd name="T56" fmla="*/ 2147483647 w 2443"/>
              <a:gd name="T57" fmla="*/ 2147483647 h 2197"/>
              <a:gd name="T58" fmla="*/ 2147483647 w 2443"/>
              <a:gd name="T59" fmla="*/ 2147483647 h 2197"/>
              <a:gd name="T60" fmla="*/ 2147483647 w 2443"/>
              <a:gd name="T61" fmla="*/ 2147483647 h 2197"/>
              <a:gd name="T62" fmla="*/ 2147483647 w 2443"/>
              <a:gd name="T63" fmla="*/ 2147483647 h 2197"/>
              <a:gd name="T64" fmla="*/ 2147483647 w 2443"/>
              <a:gd name="T65" fmla="*/ 2147483647 h 2197"/>
              <a:gd name="T66" fmla="*/ 2147483647 w 2443"/>
              <a:gd name="T67" fmla="*/ 2147483647 h 2197"/>
              <a:gd name="T68" fmla="*/ 2147483647 w 2443"/>
              <a:gd name="T69" fmla="*/ 2147483647 h 2197"/>
              <a:gd name="T70" fmla="*/ 2147483647 w 2443"/>
              <a:gd name="T71" fmla="*/ 2147483647 h 2197"/>
              <a:gd name="T72" fmla="*/ 2147483647 w 2443"/>
              <a:gd name="T73" fmla="*/ 2147483647 h 2197"/>
              <a:gd name="T74" fmla="*/ 2147483647 w 2443"/>
              <a:gd name="T75" fmla="*/ 2147483647 h 2197"/>
              <a:gd name="T76" fmla="*/ 2147483647 w 2443"/>
              <a:gd name="T77" fmla="*/ 2147483647 h 2197"/>
              <a:gd name="T78" fmla="*/ 2147483647 w 2443"/>
              <a:gd name="T79" fmla="*/ 2147483647 h 2197"/>
              <a:gd name="T80" fmla="*/ 2147483647 w 2443"/>
              <a:gd name="T81" fmla="*/ 2147483647 h 2197"/>
              <a:gd name="T82" fmla="*/ 2147483647 w 2443"/>
              <a:gd name="T83" fmla="*/ 2147483647 h 2197"/>
              <a:gd name="T84" fmla="*/ 2147483647 w 2443"/>
              <a:gd name="T85" fmla="*/ 2147483647 h 2197"/>
              <a:gd name="T86" fmla="*/ 2147483647 w 2443"/>
              <a:gd name="T87" fmla="*/ 2147483647 h 2197"/>
              <a:gd name="T88" fmla="*/ 2147483647 w 2443"/>
              <a:gd name="T89" fmla="*/ 2147483647 h 2197"/>
              <a:gd name="T90" fmla="*/ 2147483647 w 2443"/>
              <a:gd name="T91" fmla="*/ 2147483647 h 2197"/>
              <a:gd name="T92" fmla="*/ 2147483647 w 2443"/>
              <a:gd name="T93" fmla="*/ 2147483647 h 2197"/>
              <a:gd name="T94" fmla="*/ 2147483647 w 2443"/>
              <a:gd name="T95" fmla="*/ 2147483647 h 2197"/>
              <a:gd name="T96" fmla="*/ 2147483647 w 2443"/>
              <a:gd name="T97" fmla="*/ 2147483647 h 2197"/>
              <a:gd name="T98" fmla="*/ 2147483647 w 2443"/>
              <a:gd name="T99" fmla="*/ 2147483647 h 2197"/>
              <a:gd name="T100" fmla="*/ 2147483647 w 2443"/>
              <a:gd name="T101" fmla="*/ 2147483647 h 21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443"/>
              <a:gd name="T154" fmla="*/ 0 h 2197"/>
              <a:gd name="T155" fmla="*/ 2443 w 2443"/>
              <a:gd name="T156" fmla="*/ 2197 h 21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443" h="2197">
                <a:moveTo>
                  <a:pt x="21" y="1716"/>
                </a:moveTo>
                <a:lnTo>
                  <a:pt x="65" y="1784"/>
                </a:lnTo>
                <a:lnTo>
                  <a:pt x="96" y="1803"/>
                </a:lnTo>
                <a:lnTo>
                  <a:pt x="144" y="1764"/>
                </a:lnTo>
                <a:lnTo>
                  <a:pt x="248" y="1764"/>
                </a:lnTo>
                <a:lnTo>
                  <a:pt x="273" y="1774"/>
                </a:lnTo>
                <a:lnTo>
                  <a:pt x="288" y="1797"/>
                </a:lnTo>
                <a:lnTo>
                  <a:pt x="277" y="1824"/>
                </a:lnTo>
                <a:lnTo>
                  <a:pt x="219" y="1868"/>
                </a:lnTo>
                <a:lnTo>
                  <a:pt x="227" y="1891"/>
                </a:lnTo>
                <a:lnTo>
                  <a:pt x="290" y="1939"/>
                </a:lnTo>
                <a:lnTo>
                  <a:pt x="317" y="1939"/>
                </a:lnTo>
                <a:lnTo>
                  <a:pt x="325" y="1951"/>
                </a:lnTo>
                <a:lnTo>
                  <a:pt x="319" y="1972"/>
                </a:lnTo>
                <a:lnTo>
                  <a:pt x="359" y="2003"/>
                </a:lnTo>
                <a:lnTo>
                  <a:pt x="454" y="2018"/>
                </a:lnTo>
                <a:lnTo>
                  <a:pt x="498" y="2007"/>
                </a:lnTo>
                <a:lnTo>
                  <a:pt x="554" y="1949"/>
                </a:lnTo>
                <a:lnTo>
                  <a:pt x="625" y="1953"/>
                </a:lnTo>
                <a:lnTo>
                  <a:pt x="654" y="1997"/>
                </a:lnTo>
                <a:lnTo>
                  <a:pt x="636" y="2037"/>
                </a:lnTo>
                <a:lnTo>
                  <a:pt x="638" y="2060"/>
                </a:lnTo>
                <a:lnTo>
                  <a:pt x="602" y="2084"/>
                </a:lnTo>
                <a:lnTo>
                  <a:pt x="588" y="2103"/>
                </a:lnTo>
                <a:lnTo>
                  <a:pt x="594" y="2149"/>
                </a:lnTo>
                <a:lnTo>
                  <a:pt x="659" y="2197"/>
                </a:lnTo>
                <a:lnTo>
                  <a:pt x="688" y="2189"/>
                </a:lnTo>
                <a:lnTo>
                  <a:pt x="721" y="2184"/>
                </a:lnTo>
                <a:lnTo>
                  <a:pt x="752" y="2172"/>
                </a:lnTo>
                <a:lnTo>
                  <a:pt x="798" y="2132"/>
                </a:lnTo>
                <a:lnTo>
                  <a:pt x="808" y="2068"/>
                </a:lnTo>
                <a:lnTo>
                  <a:pt x="837" y="1978"/>
                </a:lnTo>
                <a:lnTo>
                  <a:pt x="894" y="1937"/>
                </a:lnTo>
                <a:lnTo>
                  <a:pt x="904" y="1947"/>
                </a:lnTo>
                <a:lnTo>
                  <a:pt x="923" y="2009"/>
                </a:lnTo>
                <a:lnTo>
                  <a:pt x="894" y="2049"/>
                </a:lnTo>
                <a:lnTo>
                  <a:pt x="887" y="2085"/>
                </a:lnTo>
                <a:lnTo>
                  <a:pt x="981" y="2120"/>
                </a:lnTo>
                <a:lnTo>
                  <a:pt x="987" y="2145"/>
                </a:lnTo>
                <a:lnTo>
                  <a:pt x="1040" y="2143"/>
                </a:lnTo>
                <a:lnTo>
                  <a:pt x="1065" y="2149"/>
                </a:lnTo>
                <a:lnTo>
                  <a:pt x="1077" y="2157"/>
                </a:lnTo>
                <a:lnTo>
                  <a:pt x="1171" y="2022"/>
                </a:lnTo>
                <a:lnTo>
                  <a:pt x="1196" y="2014"/>
                </a:lnTo>
                <a:lnTo>
                  <a:pt x="1202" y="1997"/>
                </a:lnTo>
                <a:lnTo>
                  <a:pt x="1200" y="1972"/>
                </a:lnTo>
                <a:lnTo>
                  <a:pt x="1231" y="1926"/>
                </a:lnTo>
                <a:lnTo>
                  <a:pt x="1291" y="1924"/>
                </a:lnTo>
                <a:lnTo>
                  <a:pt x="1314" y="1897"/>
                </a:lnTo>
                <a:lnTo>
                  <a:pt x="1329" y="1909"/>
                </a:lnTo>
                <a:lnTo>
                  <a:pt x="1364" y="1880"/>
                </a:lnTo>
                <a:lnTo>
                  <a:pt x="1383" y="1880"/>
                </a:lnTo>
                <a:lnTo>
                  <a:pt x="1445" y="1789"/>
                </a:lnTo>
                <a:lnTo>
                  <a:pt x="1477" y="1791"/>
                </a:lnTo>
                <a:lnTo>
                  <a:pt x="1518" y="1763"/>
                </a:lnTo>
                <a:lnTo>
                  <a:pt x="1529" y="1774"/>
                </a:lnTo>
                <a:lnTo>
                  <a:pt x="1604" y="1738"/>
                </a:lnTo>
                <a:lnTo>
                  <a:pt x="1566" y="1674"/>
                </a:lnTo>
                <a:lnTo>
                  <a:pt x="1577" y="1611"/>
                </a:lnTo>
                <a:lnTo>
                  <a:pt x="1608" y="1547"/>
                </a:lnTo>
                <a:lnTo>
                  <a:pt x="1635" y="1536"/>
                </a:lnTo>
                <a:lnTo>
                  <a:pt x="1650" y="1543"/>
                </a:lnTo>
                <a:lnTo>
                  <a:pt x="1650" y="1588"/>
                </a:lnTo>
                <a:lnTo>
                  <a:pt x="1672" y="1603"/>
                </a:lnTo>
                <a:lnTo>
                  <a:pt x="1718" y="1568"/>
                </a:lnTo>
                <a:lnTo>
                  <a:pt x="1737" y="1549"/>
                </a:lnTo>
                <a:lnTo>
                  <a:pt x="1756" y="1557"/>
                </a:lnTo>
                <a:lnTo>
                  <a:pt x="1781" y="1538"/>
                </a:lnTo>
                <a:lnTo>
                  <a:pt x="1829" y="1536"/>
                </a:lnTo>
                <a:lnTo>
                  <a:pt x="1837" y="1517"/>
                </a:lnTo>
                <a:lnTo>
                  <a:pt x="1825" y="1492"/>
                </a:lnTo>
                <a:lnTo>
                  <a:pt x="1860" y="1457"/>
                </a:lnTo>
                <a:lnTo>
                  <a:pt x="1901" y="1438"/>
                </a:lnTo>
                <a:lnTo>
                  <a:pt x="1964" y="1505"/>
                </a:lnTo>
                <a:lnTo>
                  <a:pt x="1960" y="1532"/>
                </a:lnTo>
                <a:lnTo>
                  <a:pt x="1993" y="1580"/>
                </a:lnTo>
                <a:lnTo>
                  <a:pt x="2066" y="1586"/>
                </a:lnTo>
                <a:lnTo>
                  <a:pt x="2072" y="1574"/>
                </a:lnTo>
                <a:lnTo>
                  <a:pt x="2072" y="1495"/>
                </a:lnTo>
                <a:lnTo>
                  <a:pt x="2064" y="1453"/>
                </a:lnTo>
                <a:lnTo>
                  <a:pt x="2081" y="1434"/>
                </a:lnTo>
                <a:lnTo>
                  <a:pt x="2114" y="1457"/>
                </a:lnTo>
                <a:lnTo>
                  <a:pt x="2147" y="1503"/>
                </a:lnTo>
                <a:lnTo>
                  <a:pt x="2195" y="1428"/>
                </a:lnTo>
                <a:lnTo>
                  <a:pt x="2218" y="1422"/>
                </a:lnTo>
                <a:lnTo>
                  <a:pt x="2255" y="1388"/>
                </a:lnTo>
                <a:lnTo>
                  <a:pt x="2272" y="1388"/>
                </a:lnTo>
                <a:lnTo>
                  <a:pt x="2303" y="1355"/>
                </a:lnTo>
                <a:lnTo>
                  <a:pt x="2320" y="1355"/>
                </a:lnTo>
                <a:lnTo>
                  <a:pt x="2337" y="1326"/>
                </a:lnTo>
                <a:lnTo>
                  <a:pt x="2382" y="1326"/>
                </a:lnTo>
                <a:lnTo>
                  <a:pt x="2424" y="1286"/>
                </a:lnTo>
                <a:lnTo>
                  <a:pt x="2443" y="1267"/>
                </a:lnTo>
                <a:lnTo>
                  <a:pt x="2443" y="1244"/>
                </a:lnTo>
                <a:lnTo>
                  <a:pt x="2410" y="1226"/>
                </a:lnTo>
                <a:lnTo>
                  <a:pt x="2410" y="1184"/>
                </a:lnTo>
                <a:lnTo>
                  <a:pt x="2353" y="1109"/>
                </a:lnTo>
                <a:lnTo>
                  <a:pt x="2295" y="1163"/>
                </a:lnTo>
                <a:lnTo>
                  <a:pt x="2278" y="1151"/>
                </a:lnTo>
                <a:lnTo>
                  <a:pt x="2276" y="1121"/>
                </a:lnTo>
                <a:lnTo>
                  <a:pt x="2253" y="1086"/>
                </a:lnTo>
                <a:lnTo>
                  <a:pt x="2247" y="1049"/>
                </a:lnTo>
                <a:lnTo>
                  <a:pt x="2247" y="1007"/>
                </a:lnTo>
                <a:lnTo>
                  <a:pt x="2206" y="978"/>
                </a:lnTo>
                <a:lnTo>
                  <a:pt x="2201" y="963"/>
                </a:lnTo>
                <a:lnTo>
                  <a:pt x="2208" y="938"/>
                </a:lnTo>
                <a:lnTo>
                  <a:pt x="2287" y="957"/>
                </a:lnTo>
                <a:lnTo>
                  <a:pt x="2289" y="923"/>
                </a:lnTo>
                <a:lnTo>
                  <a:pt x="2316" y="892"/>
                </a:lnTo>
                <a:lnTo>
                  <a:pt x="2299" y="878"/>
                </a:lnTo>
                <a:lnTo>
                  <a:pt x="2301" y="844"/>
                </a:lnTo>
                <a:lnTo>
                  <a:pt x="2337" y="828"/>
                </a:lnTo>
                <a:lnTo>
                  <a:pt x="2343" y="815"/>
                </a:lnTo>
                <a:lnTo>
                  <a:pt x="2337" y="807"/>
                </a:lnTo>
                <a:lnTo>
                  <a:pt x="2301" y="815"/>
                </a:lnTo>
                <a:lnTo>
                  <a:pt x="2230" y="767"/>
                </a:lnTo>
                <a:lnTo>
                  <a:pt x="2224" y="751"/>
                </a:lnTo>
                <a:lnTo>
                  <a:pt x="2260" y="709"/>
                </a:lnTo>
                <a:lnTo>
                  <a:pt x="2330" y="602"/>
                </a:lnTo>
                <a:lnTo>
                  <a:pt x="2337" y="592"/>
                </a:lnTo>
                <a:lnTo>
                  <a:pt x="2349" y="592"/>
                </a:lnTo>
                <a:lnTo>
                  <a:pt x="2372" y="619"/>
                </a:lnTo>
                <a:lnTo>
                  <a:pt x="2378" y="625"/>
                </a:lnTo>
                <a:lnTo>
                  <a:pt x="2382" y="492"/>
                </a:lnTo>
                <a:lnTo>
                  <a:pt x="2403" y="480"/>
                </a:lnTo>
                <a:lnTo>
                  <a:pt x="2403" y="430"/>
                </a:lnTo>
                <a:lnTo>
                  <a:pt x="2395" y="348"/>
                </a:lnTo>
                <a:lnTo>
                  <a:pt x="2424" y="229"/>
                </a:lnTo>
                <a:lnTo>
                  <a:pt x="2337" y="167"/>
                </a:lnTo>
                <a:lnTo>
                  <a:pt x="2276" y="221"/>
                </a:lnTo>
                <a:lnTo>
                  <a:pt x="2241" y="227"/>
                </a:lnTo>
                <a:lnTo>
                  <a:pt x="2224" y="244"/>
                </a:lnTo>
                <a:lnTo>
                  <a:pt x="2166" y="234"/>
                </a:lnTo>
                <a:lnTo>
                  <a:pt x="2137" y="204"/>
                </a:lnTo>
                <a:lnTo>
                  <a:pt x="2120" y="152"/>
                </a:lnTo>
                <a:lnTo>
                  <a:pt x="2124" y="133"/>
                </a:lnTo>
                <a:lnTo>
                  <a:pt x="2078" y="104"/>
                </a:lnTo>
                <a:lnTo>
                  <a:pt x="2053" y="146"/>
                </a:lnTo>
                <a:lnTo>
                  <a:pt x="2004" y="115"/>
                </a:lnTo>
                <a:lnTo>
                  <a:pt x="1995" y="106"/>
                </a:lnTo>
                <a:lnTo>
                  <a:pt x="2024" y="33"/>
                </a:lnTo>
                <a:lnTo>
                  <a:pt x="2001" y="0"/>
                </a:lnTo>
                <a:lnTo>
                  <a:pt x="1981" y="0"/>
                </a:lnTo>
                <a:lnTo>
                  <a:pt x="1927" y="38"/>
                </a:lnTo>
                <a:lnTo>
                  <a:pt x="1887" y="100"/>
                </a:lnTo>
                <a:lnTo>
                  <a:pt x="1904" y="111"/>
                </a:lnTo>
                <a:lnTo>
                  <a:pt x="1935" y="115"/>
                </a:lnTo>
                <a:lnTo>
                  <a:pt x="1960" y="181"/>
                </a:lnTo>
                <a:lnTo>
                  <a:pt x="1947" y="206"/>
                </a:lnTo>
                <a:lnTo>
                  <a:pt x="1920" y="244"/>
                </a:lnTo>
                <a:lnTo>
                  <a:pt x="1876" y="415"/>
                </a:lnTo>
                <a:lnTo>
                  <a:pt x="1893" y="444"/>
                </a:lnTo>
                <a:lnTo>
                  <a:pt x="1877" y="469"/>
                </a:lnTo>
                <a:lnTo>
                  <a:pt x="1772" y="544"/>
                </a:lnTo>
                <a:lnTo>
                  <a:pt x="1716" y="534"/>
                </a:lnTo>
                <a:lnTo>
                  <a:pt x="1683" y="523"/>
                </a:lnTo>
                <a:lnTo>
                  <a:pt x="1677" y="538"/>
                </a:lnTo>
                <a:lnTo>
                  <a:pt x="1633" y="723"/>
                </a:lnTo>
                <a:lnTo>
                  <a:pt x="1608" y="748"/>
                </a:lnTo>
                <a:lnTo>
                  <a:pt x="1622" y="780"/>
                </a:lnTo>
                <a:lnTo>
                  <a:pt x="1648" y="807"/>
                </a:lnTo>
                <a:lnTo>
                  <a:pt x="1699" y="778"/>
                </a:lnTo>
                <a:lnTo>
                  <a:pt x="1775" y="786"/>
                </a:lnTo>
                <a:lnTo>
                  <a:pt x="1799" y="748"/>
                </a:lnTo>
                <a:lnTo>
                  <a:pt x="1837" y="738"/>
                </a:lnTo>
                <a:lnTo>
                  <a:pt x="1916" y="767"/>
                </a:lnTo>
                <a:lnTo>
                  <a:pt x="2010" y="863"/>
                </a:lnTo>
                <a:lnTo>
                  <a:pt x="2010" y="884"/>
                </a:lnTo>
                <a:lnTo>
                  <a:pt x="1989" y="898"/>
                </a:lnTo>
                <a:lnTo>
                  <a:pt x="1881" y="905"/>
                </a:lnTo>
                <a:lnTo>
                  <a:pt x="1843" y="936"/>
                </a:lnTo>
                <a:lnTo>
                  <a:pt x="1814" y="928"/>
                </a:lnTo>
                <a:lnTo>
                  <a:pt x="1795" y="963"/>
                </a:lnTo>
                <a:lnTo>
                  <a:pt x="1743" y="973"/>
                </a:lnTo>
                <a:lnTo>
                  <a:pt x="1710" y="1023"/>
                </a:lnTo>
                <a:lnTo>
                  <a:pt x="1702" y="1061"/>
                </a:lnTo>
                <a:lnTo>
                  <a:pt x="1629" y="1109"/>
                </a:lnTo>
                <a:lnTo>
                  <a:pt x="1583" y="1115"/>
                </a:lnTo>
                <a:lnTo>
                  <a:pt x="1533" y="1184"/>
                </a:lnTo>
                <a:lnTo>
                  <a:pt x="1483" y="1213"/>
                </a:lnTo>
                <a:lnTo>
                  <a:pt x="1389" y="1192"/>
                </a:lnTo>
                <a:lnTo>
                  <a:pt x="1358" y="1178"/>
                </a:lnTo>
                <a:lnTo>
                  <a:pt x="1319" y="1215"/>
                </a:lnTo>
                <a:lnTo>
                  <a:pt x="1302" y="1280"/>
                </a:lnTo>
                <a:lnTo>
                  <a:pt x="1354" y="1355"/>
                </a:lnTo>
                <a:lnTo>
                  <a:pt x="1319" y="1388"/>
                </a:lnTo>
                <a:lnTo>
                  <a:pt x="1275" y="1417"/>
                </a:lnTo>
                <a:lnTo>
                  <a:pt x="1206" y="1503"/>
                </a:lnTo>
                <a:lnTo>
                  <a:pt x="1117" y="1543"/>
                </a:lnTo>
                <a:lnTo>
                  <a:pt x="971" y="1557"/>
                </a:lnTo>
                <a:lnTo>
                  <a:pt x="952" y="1555"/>
                </a:lnTo>
                <a:lnTo>
                  <a:pt x="783" y="1626"/>
                </a:lnTo>
                <a:lnTo>
                  <a:pt x="704" y="1674"/>
                </a:lnTo>
                <a:lnTo>
                  <a:pt x="683" y="1663"/>
                </a:lnTo>
                <a:lnTo>
                  <a:pt x="675" y="1640"/>
                </a:lnTo>
                <a:lnTo>
                  <a:pt x="569" y="1636"/>
                </a:lnTo>
                <a:lnTo>
                  <a:pt x="452" y="1597"/>
                </a:lnTo>
                <a:lnTo>
                  <a:pt x="419" y="1561"/>
                </a:lnTo>
                <a:lnTo>
                  <a:pt x="244" y="1542"/>
                </a:lnTo>
                <a:lnTo>
                  <a:pt x="213" y="1555"/>
                </a:lnTo>
                <a:lnTo>
                  <a:pt x="1" y="1536"/>
                </a:lnTo>
                <a:lnTo>
                  <a:pt x="0" y="1566"/>
                </a:lnTo>
                <a:lnTo>
                  <a:pt x="13" y="1615"/>
                </a:lnTo>
                <a:lnTo>
                  <a:pt x="5" y="1693"/>
                </a:lnTo>
                <a:lnTo>
                  <a:pt x="21" y="1716"/>
                </a:lnTo>
                <a:close/>
              </a:path>
            </a:pathLst>
          </a:custGeom>
          <a:solidFill>
            <a:srgbClr val="EAEAEA"/>
          </a:solidFill>
          <a:ln w="12700">
            <a:solidFill>
              <a:schemeClr val="bg2"/>
            </a:solidFill>
            <a:round/>
            <a:headEnd/>
            <a:tailEnd/>
          </a:ln>
        </p:spPr>
        <p:txBody>
          <a:bodyPr/>
          <a:lstStyle/>
          <a:p>
            <a:endParaRPr lang="zh-CN" altLang="en-US"/>
          </a:p>
        </p:txBody>
      </p:sp>
      <p:sp>
        <p:nvSpPr>
          <p:cNvPr id="12328" name="Freeform 40"/>
          <p:cNvSpPr>
            <a:spLocks noChangeAspect="1"/>
          </p:cNvSpPr>
          <p:nvPr/>
        </p:nvSpPr>
        <p:spPr bwMode="blackWhite">
          <a:xfrm>
            <a:off x="4376738" y="2649538"/>
            <a:ext cx="658812" cy="919162"/>
          </a:xfrm>
          <a:custGeom>
            <a:avLst/>
            <a:gdLst>
              <a:gd name="T0" fmla="*/ 2147483647 w 592"/>
              <a:gd name="T1" fmla="*/ 2147483647 h 851"/>
              <a:gd name="T2" fmla="*/ 2147483647 w 592"/>
              <a:gd name="T3" fmla="*/ 2147483647 h 851"/>
              <a:gd name="T4" fmla="*/ 2147483647 w 592"/>
              <a:gd name="T5" fmla="*/ 2147483647 h 851"/>
              <a:gd name="T6" fmla="*/ 2147483647 w 592"/>
              <a:gd name="T7" fmla="*/ 2147483647 h 851"/>
              <a:gd name="T8" fmla="*/ 2147483647 w 592"/>
              <a:gd name="T9" fmla="*/ 2147483647 h 851"/>
              <a:gd name="T10" fmla="*/ 2147483647 w 592"/>
              <a:gd name="T11" fmla="*/ 2147483647 h 851"/>
              <a:gd name="T12" fmla="*/ 2147483647 w 592"/>
              <a:gd name="T13" fmla="*/ 2147483647 h 851"/>
              <a:gd name="T14" fmla="*/ 2147483647 w 592"/>
              <a:gd name="T15" fmla="*/ 2147483647 h 851"/>
              <a:gd name="T16" fmla="*/ 2147483647 w 592"/>
              <a:gd name="T17" fmla="*/ 2147483647 h 851"/>
              <a:gd name="T18" fmla="*/ 2147483647 w 592"/>
              <a:gd name="T19" fmla="*/ 0 h 851"/>
              <a:gd name="T20" fmla="*/ 2147483647 w 592"/>
              <a:gd name="T21" fmla="*/ 2147483647 h 851"/>
              <a:gd name="T22" fmla="*/ 2147483647 w 592"/>
              <a:gd name="T23" fmla="*/ 2147483647 h 851"/>
              <a:gd name="T24" fmla="*/ 2147483647 w 592"/>
              <a:gd name="T25" fmla="*/ 2147483647 h 851"/>
              <a:gd name="T26" fmla="*/ 2147483647 w 592"/>
              <a:gd name="T27" fmla="*/ 2147483647 h 851"/>
              <a:gd name="T28" fmla="*/ 2147483647 w 592"/>
              <a:gd name="T29" fmla="*/ 2147483647 h 851"/>
              <a:gd name="T30" fmla="*/ 2147483647 w 592"/>
              <a:gd name="T31" fmla="*/ 2147483647 h 851"/>
              <a:gd name="T32" fmla="*/ 2147483647 w 592"/>
              <a:gd name="T33" fmla="*/ 2147483647 h 851"/>
              <a:gd name="T34" fmla="*/ 2147483647 w 592"/>
              <a:gd name="T35" fmla="*/ 2147483647 h 851"/>
              <a:gd name="T36" fmla="*/ 2147483647 w 592"/>
              <a:gd name="T37" fmla="*/ 2147483647 h 851"/>
              <a:gd name="T38" fmla="*/ 2147483647 w 592"/>
              <a:gd name="T39" fmla="*/ 2147483647 h 851"/>
              <a:gd name="T40" fmla="*/ 2147483647 w 592"/>
              <a:gd name="T41" fmla="*/ 2147483647 h 851"/>
              <a:gd name="T42" fmla="*/ 2147483647 w 592"/>
              <a:gd name="T43" fmla="*/ 2147483647 h 851"/>
              <a:gd name="T44" fmla="*/ 2147483647 w 592"/>
              <a:gd name="T45" fmla="*/ 2147483647 h 851"/>
              <a:gd name="T46" fmla="*/ 2147483647 w 592"/>
              <a:gd name="T47" fmla="*/ 2147483647 h 851"/>
              <a:gd name="T48" fmla="*/ 2147483647 w 592"/>
              <a:gd name="T49" fmla="*/ 2147483647 h 851"/>
              <a:gd name="T50" fmla="*/ 2147483647 w 592"/>
              <a:gd name="T51" fmla="*/ 2147483647 h 851"/>
              <a:gd name="T52" fmla="*/ 2147483647 w 592"/>
              <a:gd name="T53" fmla="*/ 2147483647 h 851"/>
              <a:gd name="T54" fmla="*/ 2147483647 w 592"/>
              <a:gd name="T55" fmla="*/ 2147483647 h 851"/>
              <a:gd name="T56" fmla="*/ 2147483647 w 592"/>
              <a:gd name="T57" fmla="*/ 2147483647 h 851"/>
              <a:gd name="T58" fmla="*/ 2147483647 w 592"/>
              <a:gd name="T59" fmla="*/ 2147483647 h 851"/>
              <a:gd name="T60" fmla="*/ 2147483647 w 592"/>
              <a:gd name="T61" fmla="*/ 2147483647 h 851"/>
              <a:gd name="T62" fmla="*/ 2147483647 w 592"/>
              <a:gd name="T63" fmla="*/ 2147483647 h 851"/>
              <a:gd name="T64" fmla="*/ 2147483647 w 592"/>
              <a:gd name="T65" fmla="*/ 2147483647 h 851"/>
              <a:gd name="T66" fmla="*/ 2147483647 w 592"/>
              <a:gd name="T67" fmla="*/ 2147483647 h 851"/>
              <a:gd name="T68" fmla="*/ 2147483647 w 592"/>
              <a:gd name="T69" fmla="*/ 2147483647 h 851"/>
              <a:gd name="T70" fmla="*/ 2147483647 w 592"/>
              <a:gd name="T71" fmla="*/ 2147483647 h 85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92"/>
              <a:gd name="T109" fmla="*/ 0 h 851"/>
              <a:gd name="T110" fmla="*/ 592 w 592"/>
              <a:gd name="T111" fmla="*/ 851 h 85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92" h="851">
                <a:moveTo>
                  <a:pt x="350" y="278"/>
                </a:moveTo>
                <a:lnTo>
                  <a:pt x="354" y="300"/>
                </a:lnTo>
                <a:lnTo>
                  <a:pt x="375" y="307"/>
                </a:lnTo>
                <a:lnTo>
                  <a:pt x="383" y="340"/>
                </a:lnTo>
                <a:lnTo>
                  <a:pt x="381" y="359"/>
                </a:lnTo>
                <a:lnTo>
                  <a:pt x="421" y="388"/>
                </a:lnTo>
                <a:lnTo>
                  <a:pt x="427" y="411"/>
                </a:lnTo>
                <a:lnTo>
                  <a:pt x="460" y="425"/>
                </a:lnTo>
                <a:lnTo>
                  <a:pt x="542" y="380"/>
                </a:lnTo>
                <a:lnTo>
                  <a:pt x="542" y="353"/>
                </a:lnTo>
                <a:lnTo>
                  <a:pt x="592" y="282"/>
                </a:lnTo>
                <a:lnTo>
                  <a:pt x="558" y="234"/>
                </a:lnTo>
                <a:lnTo>
                  <a:pt x="533" y="232"/>
                </a:lnTo>
                <a:lnTo>
                  <a:pt x="506" y="215"/>
                </a:lnTo>
                <a:lnTo>
                  <a:pt x="506" y="136"/>
                </a:lnTo>
                <a:lnTo>
                  <a:pt x="500" y="148"/>
                </a:lnTo>
                <a:lnTo>
                  <a:pt x="427" y="142"/>
                </a:lnTo>
                <a:lnTo>
                  <a:pt x="394" y="94"/>
                </a:lnTo>
                <a:lnTo>
                  <a:pt x="398" y="67"/>
                </a:lnTo>
                <a:lnTo>
                  <a:pt x="335" y="0"/>
                </a:lnTo>
                <a:lnTo>
                  <a:pt x="294" y="19"/>
                </a:lnTo>
                <a:lnTo>
                  <a:pt x="259" y="54"/>
                </a:lnTo>
                <a:lnTo>
                  <a:pt x="271" y="79"/>
                </a:lnTo>
                <a:lnTo>
                  <a:pt x="263" y="98"/>
                </a:lnTo>
                <a:lnTo>
                  <a:pt x="215" y="100"/>
                </a:lnTo>
                <a:lnTo>
                  <a:pt x="190" y="119"/>
                </a:lnTo>
                <a:lnTo>
                  <a:pt x="171" y="111"/>
                </a:lnTo>
                <a:lnTo>
                  <a:pt x="152" y="130"/>
                </a:lnTo>
                <a:lnTo>
                  <a:pt x="106" y="165"/>
                </a:lnTo>
                <a:lnTo>
                  <a:pt x="84" y="150"/>
                </a:lnTo>
                <a:lnTo>
                  <a:pt x="84" y="105"/>
                </a:lnTo>
                <a:lnTo>
                  <a:pt x="69" y="98"/>
                </a:lnTo>
                <a:lnTo>
                  <a:pt x="42" y="109"/>
                </a:lnTo>
                <a:lnTo>
                  <a:pt x="11" y="173"/>
                </a:lnTo>
                <a:lnTo>
                  <a:pt x="0" y="236"/>
                </a:lnTo>
                <a:lnTo>
                  <a:pt x="38" y="300"/>
                </a:lnTo>
                <a:lnTo>
                  <a:pt x="69" y="326"/>
                </a:lnTo>
                <a:lnTo>
                  <a:pt x="69" y="380"/>
                </a:lnTo>
                <a:lnTo>
                  <a:pt x="88" y="421"/>
                </a:lnTo>
                <a:lnTo>
                  <a:pt x="81" y="471"/>
                </a:lnTo>
                <a:lnTo>
                  <a:pt x="32" y="501"/>
                </a:lnTo>
                <a:lnTo>
                  <a:pt x="7" y="576"/>
                </a:lnTo>
                <a:lnTo>
                  <a:pt x="50" y="622"/>
                </a:lnTo>
                <a:lnTo>
                  <a:pt x="77" y="678"/>
                </a:lnTo>
                <a:lnTo>
                  <a:pt x="61" y="707"/>
                </a:lnTo>
                <a:lnTo>
                  <a:pt x="56" y="747"/>
                </a:lnTo>
                <a:lnTo>
                  <a:pt x="38" y="774"/>
                </a:lnTo>
                <a:lnTo>
                  <a:pt x="29" y="801"/>
                </a:lnTo>
                <a:lnTo>
                  <a:pt x="56" y="836"/>
                </a:lnTo>
                <a:lnTo>
                  <a:pt x="169" y="851"/>
                </a:lnTo>
                <a:lnTo>
                  <a:pt x="215" y="834"/>
                </a:lnTo>
                <a:lnTo>
                  <a:pt x="233" y="840"/>
                </a:lnTo>
                <a:lnTo>
                  <a:pt x="234" y="824"/>
                </a:lnTo>
                <a:lnTo>
                  <a:pt x="217" y="790"/>
                </a:lnTo>
                <a:lnTo>
                  <a:pt x="286" y="665"/>
                </a:lnTo>
                <a:lnTo>
                  <a:pt x="350" y="607"/>
                </a:lnTo>
                <a:lnTo>
                  <a:pt x="394" y="596"/>
                </a:lnTo>
                <a:lnTo>
                  <a:pt x="438" y="542"/>
                </a:lnTo>
                <a:lnTo>
                  <a:pt x="421" y="530"/>
                </a:lnTo>
                <a:lnTo>
                  <a:pt x="404" y="492"/>
                </a:lnTo>
                <a:lnTo>
                  <a:pt x="371" y="505"/>
                </a:lnTo>
                <a:lnTo>
                  <a:pt x="317" y="492"/>
                </a:lnTo>
                <a:lnTo>
                  <a:pt x="315" y="476"/>
                </a:lnTo>
                <a:lnTo>
                  <a:pt x="311" y="386"/>
                </a:lnTo>
                <a:lnTo>
                  <a:pt x="283" y="398"/>
                </a:lnTo>
                <a:lnTo>
                  <a:pt x="265" y="415"/>
                </a:lnTo>
                <a:lnTo>
                  <a:pt x="229" y="401"/>
                </a:lnTo>
                <a:lnTo>
                  <a:pt x="179" y="411"/>
                </a:lnTo>
                <a:lnTo>
                  <a:pt x="171" y="388"/>
                </a:lnTo>
                <a:lnTo>
                  <a:pt x="177" y="346"/>
                </a:lnTo>
                <a:lnTo>
                  <a:pt x="215" y="303"/>
                </a:lnTo>
                <a:lnTo>
                  <a:pt x="219" y="278"/>
                </a:lnTo>
                <a:lnTo>
                  <a:pt x="350" y="278"/>
                </a:lnTo>
                <a:close/>
              </a:path>
            </a:pathLst>
          </a:custGeom>
          <a:solidFill>
            <a:srgbClr val="EAEAEA"/>
          </a:solidFill>
          <a:ln w="12700">
            <a:solidFill>
              <a:schemeClr val="bg2"/>
            </a:solidFill>
            <a:round/>
            <a:headEnd/>
            <a:tailEnd/>
          </a:ln>
        </p:spPr>
        <p:txBody>
          <a:bodyPr/>
          <a:lstStyle/>
          <a:p>
            <a:endParaRPr lang="zh-CN" altLang="en-US"/>
          </a:p>
        </p:txBody>
      </p:sp>
      <p:sp>
        <p:nvSpPr>
          <p:cNvPr id="12329" name="Oval 41"/>
          <p:cNvSpPr>
            <a:spLocks noChangeAspect="1" noChangeArrowheads="1"/>
          </p:cNvSpPr>
          <p:nvPr/>
        </p:nvSpPr>
        <p:spPr bwMode="auto">
          <a:xfrm>
            <a:off x="5072063" y="3992563"/>
            <a:ext cx="76200"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06" name="Rectangle 42"/>
          <p:cNvSpPr>
            <a:spLocks noChangeAspect="1" noChangeArrowheads="1"/>
          </p:cNvSpPr>
          <p:nvPr/>
        </p:nvSpPr>
        <p:spPr bwMode="auto">
          <a:xfrm>
            <a:off x="5173663" y="3894138"/>
            <a:ext cx="204787"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南京</a:t>
            </a:r>
          </a:p>
        </p:txBody>
      </p:sp>
      <p:sp>
        <p:nvSpPr>
          <p:cNvPr id="12331" name="Oval 43"/>
          <p:cNvSpPr>
            <a:spLocks noChangeAspect="1" noChangeArrowheads="1"/>
          </p:cNvSpPr>
          <p:nvPr/>
        </p:nvSpPr>
        <p:spPr bwMode="auto">
          <a:xfrm>
            <a:off x="4144963" y="5878513"/>
            <a:ext cx="74612"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08" name="Rectangle 44"/>
          <p:cNvSpPr>
            <a:spLocks noChangeAspect="1" noChangeArrowheads="1"/>
          </p:cNvSpPr>
          <p:nvPr/>
        </p:nvSpPr>
        <p:spPr bwMode="auto">
          <a:xfrm>
            <a:off x="3759200" y="5905500"/>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海南</a:t>
            </a:r>
          </a:p>
        </p:txBody>
      </p:sp>
      <p:sp>
        <p:nvSpPr>
          <p:cNvPr id="12333" name="Oval 45"/>
          <p:cNvSpPr>
            <a:spLocks noChangeAspect="1" noChangeArrowheads="1"/>
          </p:cNvSpPr>
          <p:nvPr/>
        </p:nvSpPr>
        <p:spPr bwMode="auto">
          <a:xfrm>
            <a:off x="5229225" y="2924175"/>
            <a:ext cx="76200"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10" name="Rectangle 46"/>
          <p:cNvSpPr>
            <a:spLocks noChangeAspect="1" noChangeArrowheads="1"/>
          </p:cNvSpPr>
          <p:nvPr/>
        </p:nvSpPr>
        <p:spPr bwMode="auto">
          <a:xfrm>
            <a:off x="5383213" y="2897188"/>
            <a:ext cx="204787"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大连</a:t>
            </a:r>
          </a:p>
        </p:txBody>
      </p:sp>
      <p:sp>
        <p:nvSpPr>
          <p:cNvPr id="12335" name="Oval 47"/>
          <p:cNvSpPr>
            <a:spLocks noChangeAspect="1" noChangeArrowheads="1"/>
          </p:cNvSpPr>
          <p:nvPr/>
        </p:nvSpPr>
        <p:spPr bwMode="auto">
          <a:xfrm>
            <a:off x="5084763" y="4762500"/>
            <a:ext cx="74612"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12" name="Rectangle 48"/>
          <p:cNvSpPr>
            <a:spLocks noChangeAspect="1" noChangeArrowheads="1"/>
          </p:cNvSpPr>
          <p:nvPr/>
        </p:nvSpPr>
        <p:spPr bwMode="auto">
          <a:xfrm>
            <a:off x="5022850" y="4884738"/>
            <a:ext cx="203200"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厦门</a:t>
            </a:r>
          </a:p>
        </p:txBody>
      </p:sp>
      <p:sp>
        <p:nvSpPr>
          <p:cNvPr id="12337" name="Oval 49"/>
          <p:cNvSpPr>
            <a:spLocks noChangeAspect="1" noChangeArrowheads="1"/>
          </p:cNvSpPr>
          <p:nvPr/>
        </p:nvSpPr>
        <p:spPr bwMode="auto">
          <a:xfrm>
            <a:off x="4435475" y="3684588"/>
            <a:ext cx="73025" cy="74612"/>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14" name="Rectangle 50"/>
          <p:cNvSpPr>
            <a:spLocks noChangeAspect="1" noChangeArrowheads="1"/>
          </p:cNvSpPr>
          <p:nvPr/>
        </p:nvSpPr>
        <p:spPr bwMode="auto">
          <a:xfrm>
            <a:off x="4313238" y="3835400"/>
            <a:ext cx="201612"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郑州</a:t>
            </a:r>
          </a:p>
        </p:txBody>
      </p:sp>
      <p:sp>
        <p:nvSpPr>
          <p:cNvPr id="12339" name="Oval 51"/>
          <p:cNvSpPr>
            <a:spLocks noChangeAspect="1" noChangeArrowheads="1"/>
          </p:cNvSpPr>
          <p:nvPr/>
        </p:nvSpPr>
        <p:spPr bwMode="auto">
          <a:xfrm>
            <a:off x="4713288" y="3448050"/>
            <a:ext cx="73025" cy="71438"/>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16" name="Rectangle 52"/>
          <p:cNvSpPr>
            <a:spLocks noChangeAspect="1" noChangeArrowheads="1"/>
          </p:cNvSpPr>
          <p:nvPr/>
        </p:nvSpPr>
        <p:spPr bwMode="auto">
          <a:xfrm>
            <a:off x="4813300" y="3498850"/>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济南</a:t>
            </a:r>
          </a:p>
        </p:txBody>
      </p:sp>
      <p:sp>
        <p:nvSpPr>
          <p:cNvPr id="12341" name="Oval 53"/>
          <p:cNvSpPr>
            <a:spLocks noChangeAspect="1" noChangeArrowheads="1"/>
          </p:cNvSpPr>
          <p:nvPr/>
        </p:nvSpPr>
        <p:spPr bwMode="auto">
          <a:xfrm>
            <a:off x="1654175" y="2817813"/>
            <a:ext cx="76200"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18" name="Rectangle 54"/>
          <p:cNvSpPr>
            <a:spLocks noChangeAspect="1" noChangeArrowheads="1"/>
          </p:cNvSpPr>
          <p:nvPr/>
        </p:nvSpPr>
        <p:spPr bwMode="auto">
          <a:xfrm>
            <a:off x="1120775" y="2803525"/>
            <a:ext cx="404813" cy="120650"/>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乌鲁木齐</a:t>
            </a:r>
          </a:p>
        </p:txBody>
      </p:sp>
      <p:sp>
        <p:nvSpPr>
          <p:cNvPr id="12343" name="Oval 55"/>
          <p:cNvSpPr>
            <a:spLocks noChangeAspect="1" noChangeArrowheads="1"/>
          </p:cNvSpPr>
          <p:nvPr/>
        </p:nvSpPr>
        <p:spPr bwMode="auto">
          <a:xfrm>
            <a:off x="3176588" y="5238750"/>
            <a:ext cx="74612"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20" name="Rectangle 56"/>
          <p:cNvSpPr>
            <a:spLocks noChangeAspect="1" noChangeArrowheads="1"/>
          </p:cNvSpPr>
          <p:nvPr/>
        </p:nvSpPr>
        <p:spPr bwMode="auto">
          <a:xfrm>
            <a:off x="2828925" y="5248275"/>
            <a:ext cx="204788"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昆明</a:t>
            </a:r>
          </a:p>
        </p:txBody>
      </p:sp>
      <p:sp>
        <p:nvSpPr>
          <p:cNvPr id="12345" name="Oval 57"/>
          <p:cNvSpPr>
            <a:spLocks noChangeAspect="1" noChangeArrowheads="1"/>
          </p:cNvSpPr>
          <p:nvPr/>
        </p:nvSpPr>
        <p:spPr bwMode="auto">
          <a:xfrm>
            <a:off x="3668713" y="4899025"/>
            <a:ext cx="76200"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22" name="Rectangle 58"/>
          <p:cNvSpPr>
            <a:spLocks noChangeAspect="1" noChangeArrowheads="1"/>
          </p:cNvSpPr>
          <p:nvPr/>
        </p:nvSpPr>
        <p:spPr bwMode="auto">
          <a:xfrm>
            <a:off x="3422650" y="4956175"/>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贵阳</a:t>
            </a:r>
          </a:p>
        </p:txBody>
      </p:sp>
      <p:sp>
        <p:nvSpPr>
          <p:cNvPr id="12347" name="Oval 59"/>
          <p:cNvSpPr>
            <a:spLocks noChangeAspect="1" noChangeArrowheads="1"/>
          </p:cNvSpPr>
          <p:nvPr/>
        </p:nvSpPr>
        <p:spPr bwMode="auto">
          <a:xfrm>
            <a:off x="3963988" y="5438775"/>
            <a:ext cx="74612"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24" name="Rectangle 60"/>
          <p:cNvSpPr>
            <a:spLocks noChangeAspect="1" noChangeArrowheads="1"/>
          </p:cNvSpPr>
          <p:nvPr/>
        </p:nvSpPr>
        <p:spPr bwMode="auto">
          <a:xfrm>
            <a:off x="3771900" y="5300663"/>
            <a:ext cx="203200" cy="120650"/>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南宁</a:t>
            </a:r>
          </a:p>
        </p:txBody>
      </p:sp>
      <p:sp>
        <p:nvSpPr>
          <p:cNvPr id="12349" name="Oval 61"/>
          <p:cNvSpPr>
            <a:spLocks noChangeAspect="1" noChangeArrowheads="1"/>
          </p:cNvSpPr>
          <p:nvPr/>
        </p:nvSpPr>
        <p:spPr bwMode="auto">
          <a:xfrm>
            <a:off x="4926013" y="4079875"/>
            <a:ext cx="73025" cy="69850"/>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26" name="Rectangle 62"/>
          <p:cNvSpPr>
            <a:spLocks noChangeAspect="1" noChangeArrowheads="1"/>
          </p:cNvSpPr>
          <p:nvPr/>
        </p:nvSpPr>
        <p:spPr bwMode="auto">
          <a:xfrm>
            <a:off x="4689475" y="4089400"/>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合肥</a:t>
            </a:r>
          </a:p>
        </p:txBody>
      </p:sp>
      <p:sp>
        <p:nvSpPr>
          <p:cNvPr id="12351" name="Oval 63"/>
          <p:cNvSpPr>
            <a:spLocks noChangeAspect="1" noChangeArrowheads="1"/>
          </p:cNvSpPr>
          <p:nvPr/>
        </p:nvSpPr>
        <p:spPr bwMode="auto">
          <a:xfrm>
            <a:off x="5602288" y="1876425"/>
            <a:ext cx="76200" cy="69850"/>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28" name="Rectangle 64"/>
          <p:cNvSpPr>
            <a:spLocks noChangeAspect="1" noChangeArrowheads="1"/>
          </p:cNvSpPr>
          <p:nvPr/>
        </p:nvSpPr>
        <p:spPr bwMode="auto">
          <a:xfrm>
            <a:off x="5500688" y="1676400"/>
            <a:ext cx="3048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哈尔滨</a:t>
            </a:r>
          </a:p>
        </p:txBody>
      </p:sp>
      <p:sp>
        <p:nvSpPr>
          <p:cNvPr id="12353" name="Oval 65"/>
          <p:cNvSpPr>
            <a:spLocks noChangeAspect="1" noChangeArrowheads="1"/>
          </p:cNvSpPr>
          <p:nvPr/>
        </p:nvSpPr>
        <p:spPr bwMode="auto">
          <a:xfrm>
            <a:off x="4435475" y="3222625"/>
            <a:ext cx="71438" cy="71438"/>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30" name="Rectangle 66"/>
          <p:cNvSpPr>
            <a:spLocks noChangeAspect="1" noChangeArrowheads="1"/>
          </p:cNvSpPr>
          <p:nvPr/>
        </p:nvSpPr>
        <p:spPr bwMode="auto">
          <a:xfrm>
            <a:off x="4589463" y="3236913"/>
            <a:ext cx="304800"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石家庄</a:t>
            </a:r>
          </a:p>
        </p:txBody>
      </p:sp>
      <p:sp>
        <p:nvSpPr>
          <p:cNvPr id="12355" name="Oval 67"/>
          <p:cNvSpPr>
            <a:spLocks noChangeAspect="1" noChangeArrowheads="1"/>
          </p:cNvSpPr>
          <p:nvPr/>
        </p:nvSpPr>
        <p:spPr bwMode="auto">
          <a:xfrm>
            <a:off x="4224338" y="3211513"/>
            <a:ext cx="77787" cy="71437"/>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32" name="Rectangle 68"/>
          <p:cNvSpPr>
            <a:spLocks noChangeAspect="1" noChangeArrowheads="1"/>
          </p:cNvSpPr>
          <p:nvPr/>
        </p:nvSpPr>
        <p:spPr bwMode="auto">
          <a:xfrm>
            <a:off x="3983038" y="3222625"/>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太原</a:t>
            </a:r>
          </a:p>
        </p:txBody>
      </p:sp>
      <p:sp>
        <p:nvSpPr>
          <p:cNvPr id="12357" name="Oval 69"/>
          <p:cNvSpPr>
            <a:spLocks noChangeAspect="1" noChangeArrowheads="1"/>
          </p:cNvSpPr>
          <p:nvPr/>
        </p:nvSpPr>
        <p:spPr bwMode="auto">
          <a:xfrm>
            <a:off x="5353050" y="2227263"/>
            <a:ext cx="74613" cy="68262"/>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34" name="Rectangle 70"/>
          <p:cNvSpPr>
            <a:spLocks noChangeAspect="1" noChangeArrowheads="1"/>
          </p:cNvSpPr>
          <p:nvPr/>
        </p:nvSpPr>
        <p:spPr bwMode="auto">
          <a:xfrm>
            <a:off x="5472113" y="2259013"/>
            <a:ext cx="203200"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长春</a:t>
            </a:r>
          </a:p>
        </p:txBody>
      </p:sp>
      <p:sp>
        <p:nvSpPr>
          <p:cNvPr id="12359" name="Oval 71"/>
          <p:cNvSpPr>
            <a:spLocks noChangeAspect="1" noChangeArrowheads="1"/>
          </p:cNvSpPr>
          <p:nvPr/>
        </p:nvSpPr>
        <p:spPr bwMode="auto">
          <a:xfrm>
            <a:off x="5418138" y="4068763"/>
            <a:ext cx="77787" cy="71437"/>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36" name="Rectangle 72"/>
          <p:cNvSpPr>
            <a:spLocks noChangeAspect="1" noChangeArrowheads="1"/>
          </p:cNvSpPr>
          <p:nvPr/>
        </p:nvSpPr>
        <p:spPr bwMode="auto">
          <a:xfrm>
            <a:off x="5535613" y="4033838"/>
            <a:ext cx="201612"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上海</a:t>
            </a:r>
          </a:p>
        </p:txBody>
      </p:sp>
      <p:sp>
        <p:nvSpPr>
          <p:cNvPr id="12361" name="Oval 73"/>
          <p:cNvSpPr>
            <a:spLocks noChangeAspect="1" noChangeArrowheads="1"/>
          </p:cNvSpPr>
          <p:nvPr/>
        </p:nvSpPr>
        <p:spPr bwMode="auto">
          <a:xfrm>
            <a:off x="3363913" y="3579813"/>
            <a:ext cx="74612"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38" name="Rectangle 74"/>
          <p:cNvSpPr>
            <a:spLocks noChangeAspect="1" noChangeArrowheads="1"/>
          </p:cNvSpPr>
          <p:nvPr/>
        </p:nvSpPr>
        <p:spPr bwMode="auto">
          <a:xfrm>
            <a:off x="3133725" y="3630613"/>
            <a:ext cx="203200"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兰州</a:t>
            </a:r>
          </a:p>
        </p:txBody>
      </p:sp>
      <p:sp>
        <p:nvSpPr>
          <p:cNvPr id="12363" name="Oval 75"/>
          <p:cNvSpPr>
            <a:spLocks noChangeAspect="1" noChangeArrowheads="1"/>
          </p:cNvSpPr>
          <p:nvPr/>
        </p:nvSpPr>
        <p:spPr bwMode="auto">
          <a:xfrm>
            <a:off x="3867150" y="3957638"/>
            <a:ext cx="76200" cy="71437"/>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40" name="Rectangle 76"/>
          <p:cNvSpPr>
            <a:spLocks noChangeAspect="1" noChangeArrowheads="1"/>
          </p:cNvSpPr>
          <p:nvPr/>
        </p:nvSpPr>
        <p:spPr bwMode="auto">
          <a:xfrm>
            <a:off x="3624263" y="3940175"/>
            <a:ext cx="200025"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西安</a:t>
            </a:r>
          </a:p>
        </p:txBody>
      </p:sp>
      <p:sp>
        <p:nvSpPr>
          <p:cNvPr id="12365" name="Oval 77"/>
          <p:cNvSpPr>
            <a:spLocks noChangeAspect="1" noChangeArrowheads="1"/>
          </p:cNvSpPr>
          <p:nvPr/>
        </p:nvSpPr>
        <p:spPr bwMode="auto">
          <a:xfrm>
            <a:off x="3136900" y="4364038"/>
            <a:ext cx="74613" cy="71437"/>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42" name="Rectangle 78"/>
          <p:cNvSpPr>
            <a:spLocks noChangeAspect="1" noChangeArrowheads="1"/>
          </p:cNvSpPr>
          <p:nvPr/>
        </p:nvSpPr>
        <p:spPr bwMode="auto">
          <a:xfrm>
            <a:off x="2773363" y="4378325"/>
            <a:ext cx="204787"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成都</a:t>
            </a:r>
          </a:p>
        </p:txBody>
      </p:sp>
      <p:sp>
        <p:nvSpPr>
          <p:cNvPr id="12367" name="Oval 79"/>
          <p:cNvSpPr>
            <a:spLocks noChangeAspect="1" noChangeArrowheads="1"/>
          </p:cNvSpPr>
          <p:nvPr/>
        </p:nvSpPr>
        <p:spPr bwMode="auto">
          <a:xfrm>
            <a:off x="3649663" y="4360863"/>
            <a:ext cx="74612" cy="71437"/>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44" name="Rectangle 80"/>
          <p:cNvSpPr>
            <a:spLocks noChangeAspect="1" noChangeArrowheads="1"/>
          </p:cNvSpPr>
          <p:nvPr/>
        </p:nvSpPr>
        <p:spPr bwMode="auto">
          <a:xfrm>
            <a:off x="3775075" y="4371975"/>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重庆</a:t>
            </a:r>
          </a:p>
        </p:txBody>
      </p:sp>
      <p:sp>
        <p:nvSpPr>
          <p:cNvPr id="12369" name="Oval 81"/>
          <p:cNvSpPr>
            <a:spLocks noChangeAspect="1" noChangeArrowheads="1"/>
          </p:cNvSpPr>
          <p:nvPr/>
        </p:nvSpPr>
        <p:spPr bwMode="auto">
          <a:xfrm>
            <a:off x="4733925" y="5295900"/>
            <a:ext cx="76200" cy="74613"/>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46" name="Rectangle 82"/>
          <p:cNvSpPr>
            <a:spLocks noChangeAspect="1" noChangeArrowheads="1"/>
          </p:cNvSpPr>
          <p:nvPr/>
        </p:nvSpPr>
        <p:spPr bwMode="auto">
          <a:xfrm>
            <a:off x="4879975" y="5241925"/>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广州</a:t>
            </a:r>
          </a:p>
        </p:txBody>
      </p:sp>
      <p:sp>
        <p:nvSpPr>
          <p:cNvPr id="11347" name="Rectangle 83"/>
          <p:cNvSpPr>
            <a:spLocks noChangeAspect="1" noChangeArrowheads="1"/>
          </p:cNvSpPr>
          <p:nvPr/>
        </p:nvSpPr>
        <p:spPr bwMode="auto">
          <a:xfrm>
            <a:off x="4614863" y="5559425"/>
            <a:ext cx="204787"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深圳</a:t>
            </a:r>
          </a:p>
        </p:txBody>
      </p:sp>
      <p:sp>
        <p:nvSpPr>
          <p:cNvPr id="12372" name="Oval 84"/>
          <p:cNvSpPr>
            <a:spLocks noChangeAspect="1" noChangeArrowheads="1"/>
          </p:cNvSpPr>
          <p:nvPr/>
        </p:nvSpPr>
        <p:spPr bwMode="auto">
          <a:xfrm>
            <a:off x="4283075" y="4613275"/>
            <a:ext cx="76200" cy="71438"/>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49" name="Rectangle 85"/>
          <p:cNvSpPr>
            <a:spLocks noChangeAspect="1" noChangeArrowheads="1"/>
          </p:cNvSpPr>
          <p:nvPr/>
        </p:nvSpPr>
        <p:spPr bwMode="auto">
          <a:xfrm>
            <a:off x="4178300" y="4779963"/>
            <a:ext cx="201613"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长沙</a:t>
            </a:r>
          </a:p>
        </p:txBody>
      </p:sp>
      <p:sp>
        <p:nvSpPr>
          <p:cNvPr id="12374" name="Oval 86"/>
          <p:cNvSpPr>
            <a:spLocks noChangeAspect="1" noChangeArrowheads="1"/>
          </p:cNvSpPr>
          <p:nvPr/>
        </p:nvSpPr>
        <p:spPr bwMode="auto">
          <a:xfrm>
            <a:off x="5283200" y="4781550"/>
            <a:ext cx="76200" cy="74613"/>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51" name="Rectangle 87"/>
          <p:cNvSpPr>
            <a:spLocks noChangeAspect="1" noChangeArrowheads="1"/>
          </p:cNvSpPr>
          <p:nvPr/>
        </p:nvSpPr>
        <p:spPr bwMode="auto">
          <a:xfrm>
            <a:off x="5381625" y="4741863"/>
            <a:ext cx="204788" cy="120650"/>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福州</a:t>
            </a:r>
          </a:p>
        </p:txBody>
      </p:sp>
      <p:sp>
        <p:nvSpPr>
          <p:cNvPr id="12376" name="Oval 88"/>
          <p:cNvSpPr>
            <a:spLocks noChangeAspect="1" noChangeArrowheads="1"/>
          </p:cNvSpPr>
          <p:nvPr/>
        </p:nvSpPr>
        <p:spPr bwMode="auto">
          <a:xfrm>
            <a:off x="5503863" y="4268788"/>
            <a:ext cx="73025" cy="74612"/>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53" name="Rectangle 89"/>
          <p:cNvSpPr>
            <a:spLocks noChangeAspect="1" noChangeArrowheads="1"/>
          </p:cNvSpPr>
          <p:nvPr/>
        </p:nvSpPr>
        <p:spPr bwMode="auto">
          <a:xfrm>
            <a:off x="5654675" y="4295775"/>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宁波</a:t>
            </a:r>
          </a:p>
        </p:txBody>
      </p:sp>
      <p:sp>
        <p:nvSpPr>
          <p:cNvPr id="12378" name="Oval 90"/>
          <p:cNvSpPr>
            <a:spLocks noChangeAspect="1" noChangeArrowheads="1"/>
          </p:cNvSpPr>
          <p:nvPr/>
        </p:nvSpPr>
        <p:spPr bwMode="auto">
          <a:xfrm>
            <a:off x="5387975" y="2578100"/>
            <a:ext cx="73025" cy="71438"/>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55" name="Rectangle 91"/>
          <p:cNvSpPr>
            <a:spLocks noChangeAspect="1" noChangeArrowheads="1"/>
          </p:cNvSpPr>
          <p:nvPr/>
        </p:nvSpPr>
        <p:spPr bwMode="auto">
          <a:xfrm>
            <a:off x="5532438" y="2620963"/>
            <a:ext cx="203200"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沈阳</a:t>
            </a:r>
          </a:p>
        </p:txBody>
      </p:sp>
      <p:sp>
        <p:nvSpPr>
          <p:cNvPr id="12380" name="Oval 92"/>
          <p:cNvSpPr>
            <a:spLocks noChangeAspect="1" noChangeArrowheads="1"/>
          </p:cNvSpPr>
          <p:nvPr/>
        </p:nvSpPr>
        <p:spPr bwMode="auto">
          <a:xfrm>
            <a:off x="4662488" y="2822575"/>
            <a:ext cx="74612"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57" name="Rectangle 93"/>
          <p:cNvSpPr>
            <a:spLocks noChangeAspect="1" noChangeArrowheads="1"/>
          </p:cNvSpPr>
          <p:nvPr/>
        </p:nvSpPr>
        <p:spPr bwMode="auto">
          <a:xfrm>
            <a:off x="4337050" y="2755900"/>
            <a:ext cx="200025"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北京</a:t>
            </a:r>
          </a:p>
        </p:txBody>
      </p:sp>
      <p:sp>
        <p:nvSpPr>
          <p:cNvPr id="12382" name="Oval 94"/>
          <p:cNvSpPr>
            <a:spLocks noChangeAspect="1" noChangeArrowheads="1"/>
          </p:cNvSpPr>
          <p:nvPr/>
        </p:nvSpPr>
        <p:spPr bwMode="auto">
          <a:xfrm>
            <a:off x="4897438" y="2986088"/>
            <a:ext cx="73025"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59" name="Rectangle 95"/>
          <p:cNvSpPr>
            <a:spLocks noChangeAspect="1" noChangeArrowheads="1"/>
          </p:cNvSpPr>
          <p:nvPr/>
        </p:nvSpPr>
        <p:spPr bwMode="auto">
          <a:xfrm>
            <a:off x="4910138" y="2800350"/>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天津</a:t>
            </a:r>
          </a:p>
        </p:txBody>
      </p:sp>
      <p:sp>
        <p:nvSpPr>
          <p:cNvPr id="12384" name="Oval 96"/>
          <p:cNvSpPr>
            <a:spLocks noChangeAspect="1" noChangeArrowheads="1"/>
          </p:cNvSpPr>
          <p:nvPr/>
        </p:nvSpPr>
        <p:spPr bwMode="auto">
          <a:xfrm>
            <a:off x="5075238" y="3556000"/>
            <a:ext cx="76200" cy="74613"/>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61" name="Rectangle 97"/>
          <p:cNvSpPr>
            <a:spLocks noChangeAspect="1" noChangeArrowheads="1"/>
          </p:cNvSpPr>
          <p:nvPr/>
        </p:nvSpPr>
        <p:spPr bwMode="auto">
          <a:xfrm>
            <a:off x="5202238" y="3519488"/>
            <a:ext cx="203200"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青岛</a:t>
            </a:r>
          </a:p>
        </p:txBody>
      </p:sp>
      <p:sp>
        <p:nvSpPr>
          <p:cNvPr id="12386" name="Oval 98"/>
          <p:cNvSpPr>
            <a:spLocks noChangeAspect="1" noChangeArrowheads="1"/>
          </p:cNvSpPr>
          <p:nvPr/>
        </p:nvSpPr>
        <p:spPr bwMode="auto">
          <a:xfrm>
            <a:off x="4386263" y="4343400"/>
            <a:ext cx="73025" cy="74613"/>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63" name="Rectangle 99"/>
          <p:cNvSpPr>
            <a:spLocks noChangeAspect="1" noChangeArrowheads="1"/>
          </p:cNvSpPr>
          <p:nvPr/>
        </p:nvSpPr>
        <p:spPr bwMode="auto">
          <a:xfrm>
            <a:off x="4310063" y="4152900"/>
            <a:ext cx="2540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武汉 </a:t>
            </a:r>
          </a:p>
        </p:txBody>
      </p:sp>
      <p:sp>
        <p:nvSpPr>
          <p:cNvPr id="12388" name="Oval 100"/>
          <p:cNvSpPr>
            <a:spLocks noChangeAspect="1" noChangeArrowheads="1"/>
          </p:cNvSpPr>
          <p:nvPr/>
        </p:nvSpPr>
        <p:spPr bwMode="auto">
          <a:xfrm>
            <a:off x="4814888" y="4621213"/>
            <a:ext cx="74612" cy="74612"/>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65" name="Rectangle 101"/>
          <p:cNvSpPr>
            <a:spLocks noChangeAspect="1" noChangeArrowheads="1"/>
          </p:cNvSpPr>
          <p:nvPr/>
        </p:nvSpPr>
        <p:spPr bwMode="auto">
          <a:xfrm>
            <a:off x="4598988" y="4424363"/>
            <a:ext cx="204787" cy="120650"/>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南昌</a:t>
            </a:r>
          </a:p>
        </p:txBody>
      </p:sp>
      <p:sp>
        <p:nvSpPr>
          <p:cNvPr id="12390" name="Oval 102"/>
          <p:cNvSpPr>
            <a:spLocks noChangeAspect="1" noChangeArrowheads="1"/>
          </p:cNvSpPr>
          <p:nvPr/>
        </p:nvSpPr>
        <p:spPr bwMode="auto">
          <a:xfrm>
            <a:off x="5256213" y="4243388"/>
            <a:ext cx="74612" cy="74612"/>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67" name="Rectangle 103"/>
          <p:cNvSpPr>
            <a:spLocks noChangeAspect="1" noChangeArrowheads="1"/>
          </p:cNvSpPr>
          <p:nvPr/>
        </p:nvSpPr>
        <p:spPr bwMode="auto">
          <a:xfrm>
            <a:off x="5164138" y="4389438"/>
            <a:ext cx="204787"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杭州</a:t>
            </a:r>
          </a:p>
        </p:txBody>
      </p:sp>
      <p:sp>
        <p:nvSpPr>
          <p:cNvPr id="11368" name="Rectangle 104"/>
          <p:cNvSpPr>
            <a:spLocks noChangeAspect="1" noChangeArrowheads="1"/>
          </p:cNvSpPr>
          <p:nvPr/>
        </p:nvSpPr>
        <p:spPr bwMode="auto">
          <a:xfrm>
            <a:off x="3230563" y="3359150"/>
            <a:ext cx="203200"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银川</a:t>
            </a:r>
          </a:p>
        </p:txBody>
      </p:sp>
      <p:sp>
        <p:nvSpPr>
          <p:cNvPr id="12393" name="Oval 105"/>
          <p:cNvSpPr>
            <a:spLocks noChangeAspect="1" noChangeArrowheads="1"/>
          </p:cNvSpPr>
          <p:nvPr/>
        </p:nvSpPr>
        <p:spPr bwMode="auto">
          <a:xfrm>
            <a:off x="3559175" y="3373438"/>
            <a:ext cx="74613"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2394" name="Oval 106"/>
          <p:cNvSpPr>
            <a:spLocks noChangeAspect="1" noChangeArrowheads="1"/>
          </p:cNvSpPr>
          <p:nvPr/>
        </p:nvSpPr>
        <p:spPr bwMode="auto">
          <a:xfrm>
            <a:off x="4641850" y="5189538"/>
            <a:ext cx="76200" cy="74612"/>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71" name="Rectangle 107"/>
          <p:cNvSpPr>
            <a:spLocks noChangeAspect="1" noChangeArrowheads="1"/>
          </p:cNvSpPr>
          <p:nvPr/>
        </p:nvSpPr>
        <p:spPr bwMode="auto">
          <a:xfrm>
            <a:off x="4364038" y="5154613"/>
            <a:ext cx="204787"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佛山</a:t>
            </a:r>
          </a:p>
        </p:txBody>
      </p:sp>
      <p:sp>
        <p:nvSpPr>
          <p:cNvPr id="12396" name="Freeform 108"/>
          <p:cNvSpPr>
            <a:spLocks/>
          </p:cNvSpPr>
          <p:nvPr/>
        </p:nvSpPr>
        <p:spPr bwMode="blackWhite">
          <a:xfrm>
            <a:off x="1601788" y="4881563"/>
            <a:ext cx="482600" cy="160337"/>
          </a:xfrm>
          <a:custGeom>
            <a:avLst/>
            <a:gdLst>
              <a:gd name="T0" fmla="*/ 0 w 1136"/>
              <a:gd name="T1" fmla="*/ 2147483647 h 382"/>
              <a:gd name="T2" fmla="*/ 2147483647 w 1136"/>
              <a:gd name="T3" fmla="*/ 2147483647 h 382"/>
              <a:gd name="T4" fmla="*/ 2147483647 w 1136"/>
              <a:gd name="T5" fmla="*/ 2147483647 h 382"/>
              <a:gd name="T6" fmla="*/ 2147483647 w 1136"/>
              <a:gd name="T7" fmla="*/ 2147483647 h 382"/>
              <a:gd name="T8" fmla="*/ 2147483647 w 1136"/>
              <a:gd name="T9" fmla="*/ 2147483647 h 382"/>
              <a:gd name="T10" fmla="*/ 2147483647 w 1136"/>
              <a:gd name="T11" fmla="*/ 2147483647 h 382"/>
              <a:gd name="T12" fmla="*/ 2147483647 w 1136"/>
              <a:gd name="T13" fmla="*/ 2147483647 h 382"/>
              <a:gd name="T14" fmla="*/ 2147483647 w 1136"/>
              <a:gd name="T15" fmla="*/ 2147483647 h 382"/>
              <a:gd name="T16" fmla="*/ 2147483647 w 1136"/>
              <a:gd name="T17" fmla="*/ 2147483647 h 382"/>
              <a:gd name="T18" fmla="*/ 2147483647 w 1136"/>
              <a:gd name="T19" fmla="*/ 2147483647 h 382"/>
              <a:gd name="T20" fmla="*/ 2147483647 w 1136"/>
              <a:gd name="T21" fmla="*/ 2147483647 h 382"/>
              <a:gd name="T22" fmla="*/ 2147483647 w 1136"/>
              <a:gd name="T23" fmla="*/ 2147483647 h 382"/>
              <a:gd name="T24" fmla="*/ 2147483647 w 1136"/>
              <a:gd name="T25" fmla="*/ 2147483647 h 382"/>
              <a:gd name="T26" fmla="*/ 2147483647 w 1136"/>
              <a:gd name="T27" fmla="*/ 2147483647 h 382"/>
              <a:gd name="T28" fmla="*/ 2147483647 w 1136"/>
              <a:gd name="T29" fmla="*/ 2147483647 h 382"/>
              <a:gd name="T30" fmla="*/ 2147483647 w 1136"/>
              <a:gd name="T31" fmla="*/ 2147483647 h 382"/>
              <a:gd name="T32" fmla="*/ 2147483647 w 1136"/>
              <a:gd name="T33" fmla="*/ 2147483647 h 382"/>
              <a:gd name="T34" fmla="*/ 2147483647 w 1136"/>
              <a:gd name="T35" fmla="*/ 2147483647 h 382"/>
              <a:gd name="T36" fmla="*/ 2147483647 w 1136"/>
              <a:gd name="T37" fmla="*/ 2147483647 h 382"/>
              <a:gd name="T38" fmla="*/ 2147483647 w 1136"/>
              <a:gd name="T39" fmla="*/ 2147483647 h 382"/>
              <a:gd name="T40" fmla="*/ 2147483647 w 1136"/>
              <a:gd name="T41" fmla="*/ 2147483647 h 382"/>
              <a:gd name="T42" fmla="*/ 2147483647 w 1136"/>
              <a:gd name="T43" fmla="*/ 2147483647 h 382"/>
              <a:gd name="T44" fmla="*/ 2147483647 w 1136"/>
              <a:gd name="T45" fmla="*/ 2147483647 h 382"/>
              <a:gd name="T46" fmla="*/ 2147483647 w 1136"/>
              <a:gd name="T47" fmla="*/ 2147483647 h 382"/>
              <a:gd name="T48" fmla="*/ 2147483647 w 1136"/>
              <a:gd name="T49" fmla="*/ 2147483647 h 382"/>
              <a:gd name="T50" fmla="*/ 2147483647 w 1136"/>
              <a:gd name="T51" fmla="*/ 0 h 382"/>
              <a:gd name="T52" fmla="*/ 2147483647 w 1136"/>
              <a:gd name="T53" fmla="*/ 2147483647 h 382"/>
              <a:gd name="T54" fmla="*/ 0 w 1136"/>
              <a:gd name="T55" fmla="*/ 2147483647 h 38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36"/>
              <a:gd name="T85" fmla="*/ 0 h 382"/>
              <a:gd name="T86" fmla="*/ 1136 w 1136"/>
              <a:gd name="T87" fmla="*/ 382 h 38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36" h="382">
                <a:moveTo>
                  <a:pt x="0" y="144"/>
                </a:moveTo>
                <a:lnTo>
                  <a:pt x="44" y="184"/>
                </a:lnTo>
                <a:lnTo>
                  <a:pt x="98" y="208"/>
                </a:lnTo>
                <a:lnTo>
                  <a:pt x="170" y="220"/>
                </a:lnTo>
                <a:lnTo>
                  <a:pt x="230" y="214"/>
                </a:lnTo>
                <a:lnTo>
                  <a:pt x="290" y="238"/>
                </a:lnTo>
                <a:lnTo>
                  <a:pt x="338" y="226"/>
                </a:lnTo>
                <a:lnTo>
                  <a:pt x="338" y="304"/>
                </a:lnTo>
                <a:lnTo>
                  <a:pt x="362" y="346"/>
                </a:lnTo>
                <a:lnTo>
                  <a:pt x="428" y="382"/>
                </a:lnTo>
                <a:lnTo>
                  <a:pt x="434" y="334"/>
                </a:lnTo>
                <a:lnTo>
                  <a:pt x="422" y="286"/>
                </a:lnTo>
                <a:lnTo>
                  <a:pt x="494" y="256"/>
                </a:lnTo>
                <a:lnTo>
                  <a:pt x="590" y="244"/>
                </a:lnTo>
                <a:lnTo>
                  <a:pt x="662" y="214"/>
                </a:lnTo>
                <a:lnTo>
                  <a:pt x="752" y="178"/>
                </a:lnTo>
                <a:lnTo>
                  <a:pt x="776" y="118"/>
                </a:lnTo>
                <a:lnTo>
                  <a:pt x="782" y="82"/>
                </a:lnTo>
                <a:lnTo>
                  <a:pt x="830" y="136"/>
                </a:lnTo>
                <a:lnTo>
                  <a:pt x="836" y="172"/>
                </a:lnTo>
                <a:lnTo>
                  <a:pt x="872" y="154"/>
                </a:lnTo>
                <a:lnTo>
                  <a:pt x="896" y="106"/>
                </a:lnTo>
                <a:lnTo>
                  <a:pt x="980" y="100"/>
                </a:lnTo>
                <a:lnTo>
                  <a:pt x="1022" y="76"/>
                </a:lnTo>
                <a:lnTo>
                  <a:pt x="1082" y="70"/>
                </a:lnTo>
                <a:lnTo>
                  <a:pt x="1136" y="0"/>
                </a:lnTo>
                <a:lnTo>
                  <a:pt x="144" y="4"/>
                </a:lnTo>
                <a:lnTo>
                  <a:pt x="0" y="144"/>
                </a:lnTo>
                <a:close/>
              </a:path>
            </a:pathLst>
          </a:custGeom>
          <a:solidFill>
            <a:srgbClr val="EAEAEA"/>
          </a:solidFill>
          <a:ln w="12700">
            <a:solidFill>
              <a:schemeClr val="bg2"/>
            </a:solidFill>
            <a:round/>
            <a:headEnd/>
            <a:tailEnd/>
          </a:ln>
        </p:spPr>
        <p:txBody>
          <a:bodyPr/>
          <a:lstStyle/>
          <a:p>
            <a:endParaRPr lang="zh-CN" altLang="en-US"/>
          </a:p>
        </p:txBody>
      </p:sp>
      <p:sp>
        <p:nvSpPr>
          <p:cNvPr id="12397" name="Freeform 109"/>
          <p:cNvSpPr>
            <a:spLocks/>
          </p:cNvSpPr>
          <p:nvPr/>
        </p:nvSpPr>
        <p:spPr bwMode="blackWhite">
          <a:xfrm>
            <a:off x="2238375" y="4878388"/>
            <a:ext cx="66675" cy="69850"/>
          </a:xfrm>
          <a:custGeom>
            <a:avLst/>
            <a:gdLst>
              <a:gd name="T0" fmla="*/ 0 w 156"/>
              <a:gd name="T1" fmla="*/ 2147483647 h 174"/>
              <a:gd name="T2" fmla="*/ 2147483647 w 156"/>
              <a:gd name="T3" fmla="*/ 2147483647 h 174"/>
              <a:gd name="T4" fmla="*/ 2147483647 w 156"/>
              <a:gd name="T5" fmla="*/ 2147483647 h 174"/>
              <a:gd name="T6" fmla="*/ 2147483647 w 156"/>
              <a:gd name="T7" fmla="*/ 2147483647 h 174"/>
              <a:gd name="T8" fmla="*/ 2147483647 w 156"/>
              <a:gd name="T9" fmla="*/ 2147483647 h 174"/>
              <a:gd name="T10" fmla="*/ 2147483647 w 156"/>
              <a:gd name="T11" fmla="*/ 2147483647 h 174"/>
              <a:gd name="T12" fmla="*/ 2147483647 w 156"/>
              <a:gd name="T13" fmla="*/ 2147483647 h 174"/>
              <a:gd name="T14" fmla="*/ 2147483647 w 156"/>
              <a:gd name="T15" fmla="*/ 0 h 174"/>
              <a:gd name="T16" fmla="*/ 0 w 156"/>
              <a:gd name="T17" fmla="*/ 2147483647 h 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6"/>
              <a:gd name="T28" fmla="*/ 0 h 174"/>
              <a:gd name="T29" fmla="*/ 156 w 156"/>
              <a:gd name="T30" fmla="*/ 174 h 17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6" h="174">
                <a:moveTo>
                  <a:pt x="0" y="6"/>
                </a:moveTo>
                <a:lnTo>
                  <a:pt x="12" y="66"/>
                </a:lnTo>
                <a:lnTo>
                  <a:pt x="36" y="108"/>
                </a:lnTo>
                <a:lnTo>
                  <a:pt x="60" y="138"/>
                </a:lnTo>
                <a:lnTo>
                  <a:pt x="72" y="174"/>
                </a:lnTo>
                <a:lnTo>
                  <a:pt x="102" y="126"/>
                </a:lnTo>
                <a:lnTo>
                  <a:pt x="108" y="78"/>
                </a:lnTo>
                <a:lnTo>
                  <a:pt x="156" y="0"/>
                </a:lnTo>
                <a:lnTo>
                  <a:pt x="0" y="6"/>
                </a:lnTo>
                <a:close/>
              </a:path>
            </a:pathLst>
          </a:custGeom>
          <a:solidFill>
            <a:srgbClr val="EAEAEA"/>
          </a:solidFill>
          <a:ln w="12700">
            <a:solidFill>
              <a:schemeClr val="bg2"/>
            </a:solidFill>
            <a:round/>
            <a:headEnd/>
            <a:tailEnd/>
          </a:ln>
        </p:spPr>
        <p:txBody>
          <a:bodyPr/>
          <a:lstStyle/>
          <a:p>
            <a:endParaRPr lang="zh-CN" altLang="en-US"/>
          </a:p>
        </p:txBody>
      </p:sp>
      <p:sp>
        <p:nvSpPr>
          <p:cNvPr id="12398" name="Freeform 110"/>
          <p:cNvSpPr>
            <a:spLocks/>
          </p:cNvSpPr>
          <p:nvPr/>
        </p:nvSpPr>
        <p:spPr bwMode="blackWhite">
          <a:xfrm>
            <a:off x="1701800" y="5073650"/>
            <a:ext cx="111125" cy="90488"/>
          </a:xfrm>
          <a:custGeom>
            <a:avLst/>
            <a:gdLst>
              <a:gd name="T0" fmla="*/ 2147483647 w 264"/>
              <a:gd name="T1" fmla="*/ 2147483647 h 216"/>
              <a:gd name="T2" fmla="*/ 2147483647 w 264"/>
              <a:gd name="T3" fmla="*/ 2147483647 h 216"/>
              <a:gd name="T4" fmla="*/ 2147483647 w 264"/>
              <a:gd name="T5" fmla="*/ 2147483647 h 216"/>
              <a:gd name="T6" fmla="*/ 2147483647 w 264"/>
              <a:gd name="T7" fmla="*/ 2147483647 h 216"/>
              <a:gd name="T8" fmla="*/ 2147483647 w 264"/>
              <a:gd name="T9" fmla="*/ 2147483647 h 216"/>
              <a:gd name="T10" fmla="*/ 2147483647 w 264"/>
              <a:gd name="T11" fmla="*/ 2147483647 h 216"/>
              <a:gd name="T12" fmla="*/ 2147483647 w 264"/>
              <a:gd name="T13" fmla="*/ 0 h 216"/>
              <a:gd name="T14" fmla="*/ 2147483647 w 264"/>
              <a:gd name="T15" fmla="*/ 2147483647 h 216"/>
              <a:gd name="T16" fmla="*/ 2147483647 w 264"/>
              <a:gd name="T17" fmla="*/ 2147483647 h 216"/>
              <a:gd name="T18" fmla="*/ 2147483647 w 264"/>
              <a:gd name="T19" fmla="*/ 2147483647 h 216"/>
              <a:gd name="T20" fmla="*/ 2147483647 w 264"/>
              <a:gd name="T21" fmla="*/ 2147483647 h 216"/>
              <a:gd name="T22" fmla="*/ 0 w 264"/>
              <a:gd name="T23" fmla="*/ 2147483647 h 216"/>
              <a:gd name="T24" fmla="*/ 2147483647 w 264"/>
              <a:gd name="T25" fmla="*/ 2147483647 h 216"/>
              <a:gd name="T26" fmla="*/ 2147483647 w 264"/>
              <a:gd name="T27" fmla="*/ 2147483647 h 216"/>
              <a:gd name="T28" fmla="*/ 2147483647 w 264"/>
              <a:gd name="T29" fmla="*/ 2147483647 h 21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64"/>
              <a:gd name="T46" fmla="*/ 0 h 216"/>
              <a:gd name="T47" fmla="*/ 264 w 264"/>
              <a:gd name="T48" fmla="*/ 216 h 21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64" h="216">
                <a:moveTo>
                  <a:pt x="96" y="216"/>
                </a:moveTo>
                <a:lnTo>
                  <a:pt x="138" y="186"/>
                </a:lnTo>
                <a:lnTo>
                  <a:pt x="180" y="174"/>
                </a:lnTo>
                <a:lnTo>
                  <a:pt x="228" y="102"/>
                </a:lnTo>
                <a:lnTo>
                  <a:pt x="246" y="60"/>
                </a:lnTo>
                <a:lnTo>
                  <a:pt x="264" y="24"/>
                </a:lnTo>
                <a:lnTo>
                  <a:pt x="210" y="0"/>
                </a:lnTo>
                <a:lnTo>
                  <a:pt x="156" y="12"/>
                </a:lnTo>
                <a:lnTo>
                  <a:pt x="108" y="12"/>
                </a:lnTo>
                <a:lnTo>
                  <a:pt x="60" y="30"/>
                </a:lnTo>
                <a:lnTo>
                  <a:pt x="6" y="78"/>
                </a:lnTo>
                <a:lnTo>
                  <a:pt x="0" y="114"/>
                </a:lnTo>
                <a:lnTo>
                  <a:pt x="12" y="162"/>
                </a:lnTo>
                <a:lnTo>
                  <a:pt x="60" y="204"/>
                </a:lnTo>
                <a:lnTo>
                  <a:pt x="96" y="216"/>
                </a:lnTo>
                <a:close/>
              </a:path>
            </a:pathLst>
          </a:custGeom>
          <a:solidFill>
            <a:srgbClr val="EAEAEA"/>
          </a:solidFill>
          <a:ln w="12700">
            <a:solidFill>
              <a:schemeClr val="bg2"/>
            </a:solidFill>
            <a:round/>
            <a:headEnd/>
            <a:tailEnd/>
          </a:ln>
        </p:spPr>
        <p:txBody>
          <a:bodyPr/>
          <a:lstStyle/>
          <a:p>
            <a:endParaRPr lang="zh-CN" altLang="en-US"/>
          </a:p>
        </p:txBody>
      </p:sp>
      <p:sp>
        <p:nvSpPr>
          <p:cNvPr id="12399" name="Freeform 111"/>
          <p:cNvSpPr>
            <a:spLocks/>
          </p:cNvSpPr>
          <p:nvPr/>
        </p:nvSpPr>
        <p:spPr bwMode="blackWhite">
          <a:xfrm>
            <a:off x="1631950" y="5064125"/>
            <a:ext cx="658813" cy="876300"/>
          </a:xfrm>
          <a:custGeom>
            <a:avLst/>
            <a:gdLst>
              <a:gd name="T0" fmla="*/ 2147483647 w 1554"/>
              <a:gd name="T1" fmla="*/ 2147483647 h 2106"/>
              <a:gd name="T2" fmla="*/ 2147483647 w 1554"/>
              <a:gd name="T3" fmla="*/ 2147483647 h 2106"/>
              <a:gd name="T4" fmla="*/ 2147483647 w 1554"/>
              <a:gd name="T5" fmla="*/ 2147483647 h 2106"/>
              <a:gd name="T6" fmla="*/ 2147483647 w 1554"/>
              <a:gd name="T7" fmla="*/ 2147483647 h 2106"/>
              <a:gd name="T8" fmla="*/ 2147483647 w 1554"/>
              <a:gd name="T9" fmla="*/ 2147483647 h 2106"/>
              <a:gd name="T10" fmla="*/ 0 w 1554"/>
              <a:gd name="T11" fmla="*/ 2147483647 h 2106"/>
              <a:gd name="T12" fmla="*/ 0 w 1554"/>
              <a:gd name="T13" fmla="*/ 2147483647 h 2106"/>
              <a:gd name="T14" fmla="*/ 2147483647 w 1554"/>
              <a:gd name="T15" fmla="*/ 2147483647 h 2106"/>
              <a:gd name="T16" fmla="*/ 2147483647 w 1554"/>
              <a:gd name="T17" fmla="*/ 2147483647 h 2106"/>
              <a:gd name="T18" fmla="*/ 2147483647 w 1554"/>
              <a:gd name="T19" fmla="*/ 2147483647 h 2106"/>
              <a:gd name="T20" fmla="*/ 2147483647 w 1554"/>
              <a:gd name="T21" fmla="*/ 2147483647 h 2106"/>
              <a:gd name="T22" fmla="*/ 2147483647 w 1554"/>
              <a:gd name="T23" fmla="*/ 2147483647 h 2106"/>
              <a:gd name="T24" fmla="*/ 2147483647 w 1554"/>
              <a:gd name="T25" fmla="*/ 2147483647 h 2106"/>
              <a:gd name="T26" fmla="*/ 2147483647 w 1554"/>
              <a:gd name="T27" fmla="*/ 2147483647 h 2106"/>
              <a:gd name="T28" fmla="*/ 2147483647 w 1554"/>
              <a:gd name="T29" fmla="*/ 2147483647 h 2106"/>
              <a:gd name="T30" fmla="*/ 2147483647 w 1554"/>
              <a:gd name="T31" fmla="*/ 2147483647 h 2106"/>
              <a:gd name="T32" fmla="*/ 2147483647 w 1554"/>
              <a:gd name="T33" fmla="*/ 2147483647 h 2106"/>
              <a:gd name="T34" fmla="*/ 2147483647 w 1554"/>
              <a:gd name="T35" fmla="*/ 2147483647 h 2106"/>
              <a:gd name="T36" fmla="*/ 2147483647 w 1554"/>
              <a:gd name="T37" fmla="*/ 2147483647 h 2106"/>
              <a:gd name="T38" fmla="*/ 2147483647 w 1554"/>
              <a:gd name="T39" fmla="*/ 2147483647 h 2106"/>
              <a:gd name="T40" fmla="*/ 2147483647 w 1554"/>
              <a:gd name="T41" fmla="*/ 0 h 21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54"/>
              <a:gd name="T64" fmla="*/ 0 h 2106"/>
              <a:gd name="T65" fmla="*/ 1554 w 1554"/>
              <a:gd name="T66" fmla="*/ 2106 h 210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54" h="2106">
                <a:moveTo>
                  <a:pt x="144" y="312"/>
                </a:moveTo>
                <a:lnTo>
                  <a:pt x="288" y="642"/>
                </a:lnTo>
                <a:lnTo>
                  <a:pt x="318" y="966"/>
                </a:lnTo>
                <a:lnTo>
                  <a:pt x="234" y="1134"/>
                </a:lnTo>
                <a:lnTo>
                  <a:pt x="72" y="1386"/>
                </a:lnTo>
                <a:lnTo>
                  <a:pt x="0" y="1590"/>
                </a:lnTo>
                <a:lnTo>
                  <a:pt x="0" y="1848"/>
                </a:lnTo>
                <a:lnTo>
                  <a:pt x="96" y="2052"/>
                </a:lnTo>
                <a:lnTo>
                  <a:pt x="204" y="2106"/>
                </a:lnTo>
                <a:lnTo>
                  <a:pt x="420" y="2100"/>
                </a:lnTo>
                <a:lnTo>
                  <a:pt x="612" y="2028"/>
                </a:lnTo>
                <a:lnTo>
                  <a:pt x="828" y="1770"/>
                </a:lnTo>
                <a:lnTo>
                  <a:pt x="972" y="1584"/>
                </a:lnTo>
                <a:lnTo>
                  <a:pt x="1074" y="1380"/>
                </a:lnTo>
                <a:lnTo>
                  <a:pt x="1224" y="1164"/>
                </a:lnTo>
                <a:lnTo>
                  <a:pt x="1320" y="1008"/>
                </a:lnTo>
                <a:lnTo>
                  <a:pt x="1302" y="642"/>
                </a:lnTo>
                <a:lnTo>
                  <a:pt x="1284" y="438"/>
                </a:lnTo>
                <a:lnTo>
                  <a:pt x="1362" y="264"/>
                </a:lnTo>
                <a:lnTo>
                  <a:pt x="1494" y="90"/>
                </a:lnTo>
                <a:lnTo>
                  <a:pt x="1554" y="0"/>
                </a:lnTo>
              </a:path>
            </a:pathLst>
          </a:custGeom>
          <a:noFill/>
          <a:ln w="9525">
            <a:solidFill>
              <a:srgbClr val="C0C0C0"/>
            </a:solidFill>
            <a:prstDash val="lgDashDot"/>
            <a:round/>
            <a:headEnd/>
            <a:tailEnd/>
          </a:ln>
        </p:spPr>
        <p:txBody>
          <a:bodyPr lIns="0" tIns="0" rIns="0" bIns="0" anchor="ctr"/>
          <a:lstStyle/>
          <a:p>
            <a:endParaRPr lang="zh-CN" altLang="en-US"/>
          </a:p>
        </p:txBody>
      </p:sp>
      <p:sp>
        <p:nvSpPr>
          <p:cNvPr id="12400" name="Freeform 112"/>
          <p:cNvSpPr>
            <a:spLocks/>
          </p:cNvSpPr>
          <p:nvPr/>
        </p:nvSpPr>
        <p:spPr bwMode="blackWhite">
          <a:xfrm>
            <a:off x="1547813" y="4878388"/>
            <a:ext cx="760412" cy="1136650"/>
          </a:xfrm>
          <a:custGeom>
            <a:avLst/>
            <a:gdLst>
              <a:gd name="T0" fmla="*/ 2147483647 w 1794"/>
              <a:gd name="T1" fmla="*/ 0 h 2724"/>
              <a:gd name="T2" fmla="*/ 2147483647 w 1794"/>
              <a:gd name="T3" fmla="*/ 2147483647 h 2724"/>
              <a:gd name="T4" fmla="*/ 0 w 1794"/>
              <a:gd name="T5" fmla="*/ 2147483647 h 2724"/>
              <a:gd name="T6" fmla="*/ 0 w 1794"/>
              <a:gd name="T7" fmla="*/ 2147483647 h 2724"/>
              <a:gd name="T8" fmla="*/ 2147483647 w 1794"/>
              <a:gd name="T9" fmla="*/ 0 h 2724"/>
              <a:gd name="T10" fmla="*/ 2147483647 w 1794"/>
              <a:gd name="T11" fmla="*/ 0 h 2724"/>
              <a:gd name="T12" fmla="*/ 0 60000 65536"/>
              <a:gd name="T13" fmla="*/ 0 60000 65536"/>
              <a:gd name="T14" fmla="*/ 0 60000 65536"/>
              <a:gd name="T15" fmla="*/ 0 60000 65536"/>
              <a:gd name="T16" fmla="*/ 0 60000 65536"/>
              <a:gd name="T17" fmla="*/ 0 60000 65536"/>
              <a:gd name="T18" fmla="*/ 0 w 1794"/>
              <a:gd name="T19" fmla="*/ 0 h 2724"/>
              <a:gd name="T20" fmla="*/ 1794 w 1794"/>
              <a:gd name="T21" fmla="*/ 2724 h 2724"/>
            </a:gdLst>
            <a:ahLst/>
            <a:cxnLst>
              <a:cxn ang="T12">
                <a:pos x="T0" y="T1"/>
              </a:cxn>
              <a:cxn ang="T13">
                <a:pos x="T2" y="T3"/>
              </a:cxn>
              <a:cxn ang="T14">
                <a:pos x="T4" y="T5"/>
              </a:cxn>
              <a:cxn ang="T15">
                <a:pos x="T6" y="T7"/>
              </a:cxn>
              <a:cxn ang="T16">
                <a:pos x="T8" y="T9"/>
              </a:cxn>
              <a:cxn ang="T17">
                <a:pos x="T10" y="T11"/>
              </a:cxn>
            </a:cxnLst>
            <a:rect l="T18" t="T19" r="T20" b="T21"/>
            <a:pathLst>
              <a:path w="1794" h="2724">
                <a:moveTo>
                  <a:pt x="1794" y="0"/>
                </a:moveTo>
                <a:lnTo>
                  <a:pt x="1794" y="2724"/>
                </a:lnTo>
                <a:lnTo>
                  <a:pt x="0" y="2724"/>
                </a:lnTo>
                <a:lnTo>
                  <a:pt x="0" y="270"/>
                </a:lnTo>
                <a:lnTo>
                  <a:pt x="276" y="0"/>
                </a:lnTo>
                <a:lnTo>
                  <a:pt x="1794" y="0"/>
                </a:lnTo>
                <a:close/>
              </a:path>
            </a:pathLst>
          </a:custGeom>
          <a:noFill/>
          <a:ln w="12700">
            <a:solidFill>
              <a:srgbClr val="C0C0C0"/>
            </a:solidFill>
            <a:round/>
            <a:headEnd/>
            <a:tailEnd/>
          </a:ln>
        </p:spPr>
        <p:txBody>
          <a:bodyPr lIns="0" tIns="0" rIns="0" bIns="0" anchor="ctr"/>
          <a:lstStyle/>
          <a:p>
            <a:endParaRPr lang="zh-CN" altLang="en-US"/>
          </a:p>
        </p:txBody>
      </p:sp>
      <p:sp>
        <p:nvSpPr>
          <p:cNvPr id="12401" name="Oval 113"/>
          <p:cNvSpPr>
            <a:spLocks noChangeArrowheads="1"/>
          </p:cNvSpPr>
          <p:nvPr/>
        </p:nvSpPr>
        <p:spPr bwMode="blackWhite">
          <a:xfrm>
            <a:off x="1866900" y="5826125"/>
            <a:ext cx="25400" cy="22225"/>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2" name="Oval 114"/>
          <p:cNvSpPr>
            <a:spLocks noChangeArrowheads="1"/>
          </p:cNvSpPr>
          <p:nvPr/>
        </p:nvSpPr>
        <p:spPr bwMode="blackWhite">
          <a:xfrm>
            <a:off x="1900238" y="5770563"/>
            <a:ext cx="22225" cy="25400"/>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3" name="Oval 115"/>
          <p:cNvSpPr>
            <a:spLocks noChangeArrowheads="1"/>
          </p:cNvSpPr>
          <p:nvPr/>
        </p:nvSpPr>
        <p:spPr bwMode="blackWhite">
          <a:xfrm>
            <a:off x="1955800" y="5675313"/>
            <a:ext cx="22225" cy="23812"/>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4" name="Oval 116"/>
          <p:cNvSpPr>
            <a:spLocks noChangeArrowheads="1"/>
          </p:cNvSpPr>
          <p:nvPr/>
        </p:nvSpPr>
        <p:spPr bwMode="blackWhite">
          <a:xfrm>
            <a:off x="1995488" y="5713413"/>
            <a:ext cx="23812" cy="23812"/>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5" name="Oval 117"/>
          <p:cNvSpPr>
            <a:spLocks noChangeArrowheads="1"/>
          </p:cNvSpPr>
          <p:nvPr/>
        </p:nvSpPr>
        <p:spPr bwMode="blackWhite">
          <a:xfrm>
            <a:off x="1917700" y="5668963"/>
            <a:ext cx="23813" cy="22225"/>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6" name="Oval 118"/>
          <p:cNvSpPr>
            <a:spLocks noChangeArrowheads="1"/>
          </p:cNvSpPr>
          <p:nvPr/>
        </p:nvSpPr>
        <p:spPr bwMode="blackWhite">
          <a:xfrm>
            <a:off x="1957388" y="5627688"/>
            <a:ext cx="23812" cy="25400"/>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7" name="Oval 119"/>
          <p:cNvSpPr>
            <a:spLocks noChangeArrowheads="1"/>
          </p:cNvSpPr>
          <p:nvPr/>
        </p:nvSpPr>
        <p:spPr bwMode="blackWhite">
          <a:xfrm>
            <a:off x="2030413" y="5535613"/>
            <a:ext cx="25400" cy="23812"/>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8" name="Oval 120"/>
          <p:cNvSpPr>
            <a:spLocks noChangeArrowheads="1"/>
          </p:cNvSpPr>
          <p:nvPr/>
        </p:nvSpPr>
        <p:spPr bwMode="blackWhite">
          <a:xfrm>
            <a:off x="1825625" y="5676900"/>
            <a:ext cx="25400" cy="22225"/>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09" name="Oval 121"/>
          <p:cNvSpPr>
            <a:spLocks noChangeArrowheads="1"/>
          </p:cNvSpPr>
          <p:nvPr/>
        </p:nvSpPr>
        <p:spPr bwMode="blackWhite">
          <a:xfrm>
            <a:off x="1865313" y="5716588"/>
            <a:ext cx="25400" cy="25400"/>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0" name="Oval 122"/>
          <p:cNvSpPr>
            <a:spLocks noChangeArrowheads="1"/>
          </p:cNvSpPr>
          <p:nvPr/>
        </p:nvSpPr>
        <p:spPr bwMode="blackWhite">
          <a:xfrm>
            <a:off x="1785938" y="5670550"/>
            <a:ext cx="25400" cy="23813"/>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1" name="Oval 123"/>
          <p:cNvSpPr>
            <a:spLocks noChangeArrowheads="1"/>
          </p:cNvSpPr>
          <p:nvPr/>
        </p:nvSpPr>
        <p:spPr bwMode="blackWhite">
          <a:xfrm>
            <a:off x="1827213" y="5632450"/>
            <a:ext cx="23812" cy="22225"/>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2" name="Oval 124"/>
          <p:cNvSpPr>
            <a:spLocks noChangeArrowheads="1"/>
          </p:cNvSpPr>
          <p:nvPr/>
        </p:nvSpPr>
        <p:spPr bwMode="blackWhite">
          <a:xfrm>
            <a:off x="1901825" y="5538788"/>
            <a:ext cx="22225" cy="23812"/>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3" name="Oval 125"/>
          <p:cNvSpPr>
            <a:spLocks noChangeArrowheads="1"/>
          </p:cNvSpPr>
          <p:nvPr/>
        </p:nvSpPr>
        <p:spPr bwMode="blackWhite">
          <a:xfrm>
            <a:off x="1812925" y="5230813"/>
            <a:ext cx="23813" cy="23812"/>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4" name="Oval 126"/>
          <p:cNvSpPr>
            <a:spLocks noChangeArrowheads="1"/>
          </p:cNvSpPr>
          <p:nvPr/>
        </p:nvSpPr>
        <p:spPr bwMode="blackWhite">
          <a:xfrm>
            <a:off x="1814513" y="5270500"/>
            <a:ext cx="23812" cy="23813"/>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5" name="Oval 127"/>
          <p:cNvSpPr>
            <a:spLocks noChangeArrowheads="1"/>
          </p:cNvSpPr>
          <p:nvPr/>
        </p:nvSpPr>
        <p:spPr bwMode="blackWhite">
          <a:xfrm>
            <a:off x="1931988" y="5287963"/>
            <a:ext cx="25400" cy="23812"/>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6" name="Oval 128"/>
          <p:cNvSpPr>
            <a:spLocks noChangeArrowheads="1"/>
          </p:cNvSpPr>
          <p:nvPr/>
        </p:nvSpPr>
        <p:spPr bwMode="blackWhite">
          <a:xfrm>
            <a:off x="1965325" y="5276850"/>
            <a:ext cx="23813" cy="22225"/>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7" name="Oval 129"/>
          <p:cNvSpPr>
            <a:spLocks noChangeArrowheads="1"/>
          </p:cNvSpPr>
          <p:nvPr/>
        </p:nvSpPr>
        <p:spPr bwMode="blackWhite">
          <a:xfrm>
            <a:off x="1841500" y="5219700"/>
            <a:ext cx="23813" cy="22225"/>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8" name="Oval 130"/>
          <p:cNvSpPr>
            <a:spLocks noChangeArrowheads="1"/>
          </p:cNvSpPr>
          <p:nvPr/>
        </p:nvSpPr>
        <p:spPr bwMode="blackWhite">
          <a:xfrm>
            <a:off x="1843088" y="5259388"/>
            <a:ext cx="22225" cy="22225"/>
          </a:xfrm>
          <a:prstGeom prst="ellipse">
            <a:avLst/>
          </a:prstGeom>
          <a:solidFill>
            <a:srgbClr val="808080"/>
          </a:solidFill>
          <a:ln w="12700">
            <a:noFill/>
            <a:round/>
            <a:headEnd/>
            <a:tailEnd/>
          </a:ln>
        </p:spPr>
        <p:txBody>
          <a:bodyPr wrap="none" lIns="0" tIns="0" rIns="0" bIns="0" anchor="ctr"/>
          <a:lstStyle/>
          <a:p>
            <a:pPr algn="ctr">
              <a:spcBef>
                <a:spcPct val="15000"/>
              </a:spcBef>
            </a:pPr>
            <a:endParaRPr lang="zh-CN" altLang="en-US" b="1"/>
          </a:p>
        </p:txBody>
      </p:sp>
      <p:sp>
        <p:nvSpPr>
          <p:cNvPr id="12419" name="Oval 132"/>
          <p:cNvSpPr>
            <a:spLocks noChangeAspect="1" noChangeArrowheads="1"/>
          </p:cNvSpPr>
          <p:nvPr/>
        </p:nvSpPr>
        <p:spPr bwMode="auto">
          <a:xfrm>
            <a:off x="3711575" y="3062288"/>
            <a:ext cx="73025"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97" name="Rectangle 133"/>
          <p:cNvSpPr>
            <a:spLocks noChangeAspect="1" noChangeArrowheads="1"/>
          </p:cNvSpPr>
          <p:nvPr/>
        </p:nvSpPr>
        <p:spPr bwMode="auto">
          <a:xfrm>
            <a:off x="3514725" y="2876550"/>
            <a:ext cx="409575" cy="122238"/>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呼和浩特</a:t>
            </a:r>
          </a:p>
        </p:txBody>
      </p:sp>
      <p:sp>
        <p:nvSpPr>
          <p:cNvPr id="12421" name="Oval 134"/>
          <p:cNvSpPr>
            <a:spLocks noChangeAspect="1" noChangeArrowheads="1"/>
          </p:cNvSpPr>
          <p:nvPr/>
        </p:nvSpPr>
        <p:spPr bwMode="auto">
          <a:xfrm>
            <a:off x="2746375" y="3722688"/>
            <a:ext cx="73025"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399" name="Rectangle 135"/>
          <p:cNvSpPr>
            <a:spLocks noChangeAspect="1" noChangeArrowheads="1"/>
          </p:cNvSpPr>
          <p:nvPr/>
        </p:nvSpPr>
        <p:spPr bwMode="auto">
          <a:xfrm>
            <a:off x="2487613" y="3586163"/>
            <a:ext cx="201612" cy="122237"/>
          </a:xfrm>
          <a:prstGeom prst="rect">
            <a:avLst/>
          </a:prstGeom>
          <a:noFill/>
          <a:ln w="9525">
            <a:noFill/>
            <a:miter lim="800000"/>
            <a:headEnd/>
            <a:tailEnd/>
          </a:ln>
          <a:effectLst/>
        </p:spPr>
        <p:txBody>
          <a:bodyPr wrap="none"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西宁</a:t>
            </a:r>
          </a:p>
        </p:txBody>
      </p:sp>
      <p:sp>
        <p:nvSpPr>
          <p:cNvPr id="12423" name="Freeform 136"/>
          <p:cNvSpPr>
            <a:spLocks/>
          </p:cNvSpPr>
          <p:nvPr/>
        </p:nvSpPr>
        <p:spPr bwMode="auto">
          <a:xfrm>
            <a:off x="3378200" y="4117975"/>
            <a:ext cx="342900" cy="550863"/>
          </a:xfrm>
          <a:custGeom>
            <a:avLst/>
            <a:gdLst>
              <a:gd name="T0" fmla="*/ 0 w 180"/>
              <a:gd name="T1" fmla="*/ 2147483647 h 296"/>
              <a:gd name="T2" fmla="*/ 2147483647 w 180"/>
              <a:gd name="T3" fmla="*/ 2147483647 h 296"/>
              <a:gd name="T4" fmla="*/ 2147483647 w 180"/>
              <a:gd name="T5" fmla="*/ 2147483647 h 296"/>
              <a:gd name="T6" fmla="*/ 2147483647 w 180"/>
              <a:gd name="T7" fmla="*/ 2147483647 h 296"/>
              <a:gd name="T8" fmla="*/ 2147483647 w 180"/>
              <a:gd name="T9" fmla="*/ 2147483647 h 296"/>
              <a:gd name="T10" fmla="*/ 2147483647 w 180"/>
              <a:gd name="T11" fmla="*/ 2147483647 h 296"/>
              <a:gd name="T12" fmla="*/ 2147483647 w 180"/>
              <a:gd name="T13" fmla="*/ 2147483647 h 296"/>
              <a:gd name="T14" fmla="*/ 2147483647 w 180"/>
              <a:gd name="T15" fmla="*/ 2147483647 h 296"/>
              <a:gd name="T16" fmla="*/ 2147483647 w 180"/>
              <a:gd name="T17" fmla="*/ 2147483647 h 296"/>
              <a:gd name="T18" fmla="*/ 2147483647 w 180"/>
              <a:gd name="T19" fmla="*/ 0 h 2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0"/>
              <a:gd name="T31" fmla="*/ 0 h 296"/>
              <a:gd name="T32" fmla="*/ 180 w 180"/>
              <a:gd name="T33" fmla="*/ 296 h 29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0" h="296">
                <a:moveTo>
                  <a:pt x="0" y="296"/>
                </a:moveTo>
                <a:lnTo>
                  <a:pt x="32" y="260"/>
                </a:lnTo>
                <a:lnTo>
                  <a:pt x="36" y="220"/>
                </a:lnTo>
                <a:lnTo>
                  <a:pt x="32" y="196"/>
                </a:lnTo>
                <a:lnTo>
                  <a:pt x="68" y="172"/>
                </a:lnTo>
                <a:lnTo>
                  <a:pt x="88" y="128"/>
                </a:lnTo>
                <a:lnTo>
                  <a:pt x="100" y="80"/>
                </a:lnTo>
                <a:lnTo>
                  <a:pt x="132" y="64"/>
                </a:lnTo>
                <a:lnTo>
                  <a:pt x="160" y="28"/>
                </a:lnTo>
                <a:lnTo>
                  <a:pt x="180" y="0"/>
                </a:lnTo>
              </a:path>
            </a:pathLst>
          </a:custGeom>
          <a:noFill/>
          <a:ln w="12700">
            <a:solidFill>
              <a:schemeClr val="bg2"/>
            </a:solidFill>
            <a:round/>
            <a:headEnd/>
            <a:tailEnd/>
          </a:ln>
        </p:spPr>
        <p:txBody>
          <a:bodyPr/>
          <a:lstStyle/>
          <a:p>
            <a:endParaRPr lang="zh-CN" altLang="en-US"/>
          </a:p>
        </p:txBody>
      </p:sp>
      <p:sp>
        <p:nvSpPr>
          <p:cNvPr id="12424" name="Oval 137"/>
          <p:cNvSpPr>
            <a:spLocks noChangeAspect="1" noChangeArrowheads="1"/>
          </p:cNvSpPr>
          <p:nvPr/>
        </p:nvSpPr>
        <p:spPr bwMode="auto">
          <a:xfrm>
            <a:off x="4602163" y="5364163"/>
            <a:ext cx="120650" cy="117475"/>
          </a:xfrm>
          <a:prstGeom prst="ellipse">
            <a:avLst/>
          </a:prstGeom>
          <a:solidFill>
            <a:srgbClr val="FF0000"/>
          </a:solidFill>
          <a:ln w="12700">
            <a:noFill/>
            <a:round/>
            <a:headEnd/>
            <a:tailEnd/>
          </a:ln>
        </p:spPr>
        <p:txBody>
          <a:bodyPr wrap="none" anchor="ctr"/>
          <a:lstStyle/>
          <a:p>
            <a:pPr algn="ctr">
              <a:spcBef>
                <a:spcPct val="15000"/>
              </a:spcBef>
            </a:pPr>
            <a:endParaRPr lang="zh-CN" altLang="en-US" b="1"/>
          </a:p>
        </p:txBody>
      </p:sp>
      <p:sp>
        <p:nvSpPr>
          <p:cNvPr id="12425" name="Oval 138"/>
          <p:cNvSpPr>
            <a:spLocks noChangeAspect="1" noChangeArrowheads="1"/>
          </p:cNvSpPr>
          <p:nvPr/>
        </p:nvSpPr>
        <p:spPr bwMode="auto">
          <a:xfrm>
            <a:off x="1717675" y="4387850"/>
            <a:ext cx="76200" cy="73025"/>
          </a:xfrm>
          <a:prstGeom prst="ellipse">
            <a:avLst/>
          </a:prstGeom>
          <a:solidFill>
            <a:schemeClr val="tx2"/>
          </a:solidFill>
          <a:ln w="12700">
            <a:solidFill>
              <a:schemeClr val="tx1"/>
            </a:solidFill>
            <a:round/>
            <a:headEnd/>
            <a:tailEnd/>
          </a:ln>
        </p:spPr>
        <p:txBody>
          <a:bodyPr wrap="none" anchor="ctr"/>
          <a:lstStyle/>
          <a:p>
            <a:pPr algn="ctr">
              <a:spcBef>
                <a:spcPct val="15000"/>
              </a:spcBef>
            </a:pPr>
            <a:endParaRPr lang="zh-CN" altLang="en-US" b="1"/>
          </a:p>
        </p:txBody>
      </p:sp>
      <p:sp>
        <p:nvSpPr>
          <p:cNvPr id="11403" name="Rectangle 139"/>
          <p:cNvSpPr>
            <a:spLocks noChangeAspect="1" noChangeArrowheads="1"/>
          </p:cNvSpPr>
          <p:nvPr/>
        </p:nvSpPr>
        <p:spPr bwMode="auto">
          <a:xfrm>
            <a:off x="1284288" y="4364038"/>
            <a:ext cx="376237" cy="122237"/>
          </a:xfrm>
          <a:prstGeom prst="rect">
            <a:avLst/>
          </a:prstGeom>
          <a:noFill/>
          <a:ln w="9525">
            <a:noFill/>
            <a:miter lim="800000"/>
            <a:headEnd/>
            <a:tailEnd/>
          </a:ln>
          <a:effectLst/>
        </p:spPr>
        <p:txBody>
          <a:bodyPr lIns="0" tIns="0" rIns="0" bIns="0" anchor="ctr" anchorCtr="1">
            <a:spAutoFit/>
          </a:bodyPr>
          <a:lstStyle/>
          <a:p>
            <a:pPr algn="ctr">
              <a:defRPr/>
            </a:pPr>
            <a:r>
              <a:rPr lang="zh-CN" altLang="en-US" sz="800" b="1">
                <a:solidFill>
                  <a:srgbClr val="000066"/>
                </a:solidFill>
                <a:effectLst>
                  <a:outerShdw blurRad="38100" dist="38100" dir="2700000" algn="tl">
                    <a:srgbClr val="C0C0C0"/>
                  </a:outerShdw>
                </a:effectLst>
                <a:latin typeface="黑体" pitchFamily="2" charset="-122"/>
                <a:ea typeface="黑体" pitchFamily="2" charset="-122"/>
                <a:cs typeface="宋体-18030" pitchFamily="49" charset="-122"/>
              </a:rPr>
              <a:t>拉萨</a:t>
            </a:r>
          </a:p>
        </p:txBody>
      </p:sp>
      <p:sp>
        <p:nvSpPr>
          <p:cNvPr id="12427" name="Rectangle 140"/>
          <p:cNvSpPr>
            <a:spLocks noChangeArrowheads="1"/>
          </p:cNvSpPr>
          <p:nvPr/>
        </p:nvSpPr>
        <p:spPr bwMode="auto">
          <a:xfrm>
            <a:off x="6438900" y="2063750"/>
            <a:ext cx="3435350" cy="3194050"/>
          </a:xfrm>
          <a:prstGeom prst="rect">
            <a:avLst/>
          </a:prstGeom>
          <a:noFill/>
          <a:ln w="9525" algn="ctr">
            <a:noFill/>
            <a:miter lim="800000"/>
            <a:headEnd/>
            <a:tailEnd/>
          </a:ln>
        </p:spPr>
        <p:txBody>
          <a:bodyPr>
            <a:spAutoFit/>
          </a:bodyPr>
          <a:lstStyle/>
          <a:p>
            <a:pPr>
              <a:lnSpc>
                <a:spcPct val="120000"/>
              </a:lnSpc>
              <a:spcBef>
                <a:spcPct val="50000"/>
              </a:spcBef>
              <a:defRPr/>
            </a:pPr>
            <a:r>
              <a:rPr lang="zh-CN" altLang="en-US" sz="1800" b="1" dirty="0">
                <a:solidFill>
                  <a:schemeClr val="bg1">
                    <a:lumMod val="65000"/>
                  </a:schemeClr>
                </a:solidFill>
                <a:ea typeface="黑体" pitchFamily="49" charset="-122"/>
                <a:cs typeface="Arial" pitchFamily="34" charset="0"/>
              </a:rPr>
              <a:t>截</a:t>
            </a:r>
            <a:r>
              <a:rPr lang="zh-CN" altLang="en-US" sz="1800" b="1">
                <a:solidFill>
                  <a:schemeClr val="bg1">
                    <a:lumMod val="65000"/>
                  </a:schemeClr>
                </a:solidFill>
                <a:ea typeface="黑体" pitchFamily="49" charset="-122"/>
                <a:cs typeface="Arial" pitchFamily="34" charset="0"/>
              </a:rPr>
              <a:t>至</a:t>
            </a:r>
            <a:r>
              <a:rPr lang="en-US" altLang="zh-CN" sz="1800" b="1" smtClean="0">
                <a:solidFill>
                  <a:schemeClr val="bg1">
                    <a:lumMod val="65000"/>
                  </a:schemeClr>
                </a:solidFill>
                <a:ea typeface="黑体" pitchFamily="49" charset="-122"/>
                <a:cs typeface="Arial" pitchFamily="34" charset="0"/>
              </a:rPr>
              <a:t>2011</a:t>
            </a:r>
            <a:r>
              <a:rPr lang="zh-CN" altLang="en-US" sz="1800" b="1" smtClean="0">
                <a:solidFill>
                  <a:schemeClr val="bg1">
                    <a:lumMod val="65000"/>
                  </a:schemeClr>
                </a:solidFill>
                <a:ea typeface="黑体" pitchFamily="49" charset="-122"/>
                <a:cs typeface="Arial" pitchFamily="34" charset="0"/>
              </a:rPr>
              <a:t>年</a:t>
            </a:r>
            <a:r>
              <a:rPr lang="en-US" altLang="zh-CN" sz="1800" b="1" dirty="0">
                <a:solidFill>
                  <a:schemeClr val="bg1">
                    <a:lumMod val="65000"/>
                  </a:schemeClr>
                </a:solidFill>
                <a:ea typeface="黑体" pitchFamily="49" charset="-122"/>
                <a:cs typeface="Arial" pitchFamily="34" charset="0"/>
              </a:rPr>
              <a:t>12</a:t>
            </a:r>
            <a:r>
              <a:rPr lang="zh-CN" altLang="en-US" sz="1800" b="1" dirty="0">
                <a:solidFill>
                  <a:schemeClr val="bg1">
                    <a:lumMod val="65000"/>
                  </a:schemeClr>
                </a:solidFill>
                <a:ea typeface="黑体" pitchFamily="49" charset="-122"/>
                <a:cs typeface="Arial" pitchFamily="34" charset="0"/>
              </a:rPr>
              <a:t>月</a:t>
            </a:r>
            <a:r>
              <a:rPr lang="en-US" altLang="zh-CN" sz="1800" b="1" dirty="0">
                <a:solidFill>
                  <a:schemeClr val="bg1">
                    <a:lumMod val="65000"/>
                  </a:schemeClr>
                </a:solidFill>
                <a:ea typeface="黑体" pitchFamily="49" charset="-122"/>
                <a:cs typeface="Arial" pitchFamily="34" charset="0"/>
              </a:rPr>
              <a:t>,</a:t>
            </a:r>
          </a:p>
          <a:p>
            <a:pPr>
              <a:lnSpc>
                <a:spcPct val="120000"/>
              </a:lnSpc>
              <a:spcBef>
                <a:spcPct val="50000"/>
              </a:spcBef>
              <a:defRPr/>
            </a:pPr>
            <a:r>
              <a:rPr lang="zh-CN" altLang="en-US" sz="1800" b="1" dirty="0">
                <a:solidFill>
                  <a:schemeClr val="bg1">
                    <a:lumMod val="65000"/>
                  </a:schemeClr>
                </a:solidFill>
                <a:ea typeface="黑体" pitchFamily="49" charset="-122"/>
                <a:cs typeface="Arial" pitchFamily="34" charset="0"/>
              </a:rPr>
              <a:t>中国平安在全国拥有：</a:t>
            </a:r>
          </a:p>
          <a:p>
            <a:pPr eaLnBrk="0" hangingPunct="0">
              <a:lnSpc>
                <a:spcPct val="120000"/>
              </a:lnSpc>
              <a:spcBef>
                <a:spcPct val="50000"/>
              </a:spcBef>
              <a:spcAft>
                <a:spcPct val="50000"/>
              </a:spcAft>
              <a:buClr>
                <a:srgbClr val="FF0000"/>
              </a:buClr>
              <a:buSzPct val="85000"/>
              <a:buFont typeface="Wingdings" pitchFamily="2" charset="2"/>
              <a:buChar char="n"/>
              <a:defRPr/>
            </a:pPr>
            <a:r>
              <a:rPr lang="zh-CN" altLang="en-US" sz="1800" b="1" dirty="0">
                <a:solidFill>
                  <a:schemeClr val="tx1"/>
                </a:solidFill>
                <a:ea typeface="黑体" pitchFamily="49" charset="-122"/>
                <a:cs typeface="Arial" pitchFamily="34" charset="0"/>
              </a:rPr>
              <a:t> 约</a:t>
            </a:r>
            <a:r>
              <a:rPr lang="en-US" altLang="zh-CN" sz="1800" b="1" dirty="0">
                <a:solidFill>
                  <a:srgbClr val="FB1919"/>
                </a:solidFill>
                <a:ea typeface="黑体" pitchFamily="49" charset="-122"/>
                <a:cs typeface="Arial" pitchFamily="34" charset="0"/>
              </a:rPr>
              <a:t>4,400</a:t>
            </a:r>
            <a:r>
              <a:rPr lang="zh-CN" altLang="en-US" sz="1800" b="1" dirty="0">
                <a:solidFill>
                  <a:schemeClr val="tx1"/>
                </a:solidFill>
                <a:ea typeface="黑体" pitchFamily="49" charset="-122"/>
                <a:cs typeface="Arial" pitchFamily="34" charset="0"/>
              </a:rPr>
              <a:t>个分支机构</a:t>
            </a:r>
          </a:p>
          <a:p>
            <a:pPr eaLnBrk="0" hangingPunct="0">
              <a:lnSpc>
                <a:spcPct val="120000"/>
              </a:lnSpc>
              <a:spcBef>
                <a:spcPct val="50000"/>
              </a:spcBef>
              <a:spcAft>
                <a:spcPct val="50000"/>
              </a:spcAft>
              <a:buClr>
                <a:srgbClr val="FF0000"/>
              </a:buClr>
              <a:buSzPct val="85000"/>
              <a:buFont typeface="Wingdings" pitchFamily="2" charset="2"/>
              <a:buChar char="n"/>
              <a:defRPr/>
            </a:pPr>
            <a:r>
              <a:rPr lang="zh-CN" altLang="en-US" sz="1800" b="1" dirty="0">
                <a:solidFill>
                  <a:schemeClr val="tx1"/>
                </a:solidFill>
                <a:ea typeface="黑体" pitchFamily="49" charset="-122"/>
                <a:cs typeface="Arial" pitchFamily="34" charset="0"/>
              </a:rPr>
              <a:t> </a:t>
            </a:r>
            <a:r>
              <a:rPr lang="zh-CN" altLang="en-US" sz="1800" b="1">
                <a:solidFill>
                  <a:schemeClr val="tx1"/>
                </a:solidFill>
                <a:ea typeface="黑体" pitchFamily="49" charset="-122"/>
                <a:cs typeface="Arial" pitchFamily="34" charset="0"/>
              </a:rPr>
              <a:t>约</a:t>
            </a:r>
            <a:r>
              <a:rPr lang="en-US" altLang="zh-CN" sz="1800" b="1" smtClean="0">
                <a:solidFill>
                  <a:srgbClr val="FB1919"/>
                </a:solidFill>
                <a:ea typeface="黑体" pitchFamily="49" charset="-122"/>
                <a:cs typeface="Arial" pitchFamily="34" charset="0"/>
              </a:rPr>
              <a:t>48</a:t>
            </a:r>
            <a:r>
              <a:rPr lang="en-US" altLang="en-US" sz="1800" b="1" smtClean="0">
                <a:solidFill>
                  <a:schemeClr val="tx1"/>
                </a:solidFill>
                <a:ea typeface="黑体" pitchFamily="49" charset="-122"/>
                <a:cs typeface="Arial" pitchFamily="34" charset="0"/>
              </a:rPr>
              <a:t>万</a:t>
            </a:r>
            <a:r>
              <a:rPr lang="zh-CN" altLang="en-US" sz="1800" b="1" dirty="0">
                <a:solidFill>
                  <a:schemeClr val="tx1"/>
                </a:solidFill>
                <a:ea typeface="黑体" pitchFamily="49" charset="-122"/>
                <a:cs typeface="Arial" pitchFamily="34" charset="0"/>
              </a:rPr>
              <a:t>寿险业务代理人</a:t>
            </a:r>
            <a:endParaRPr lang="en-US" altLang="zh-CN" sz="1800" b="1" dirty="0">
              <a:solidFill>
                <a:schemeClr val="tx1"/>
              </a:solidFill>
              <a:ea typeface="黑体" pitchFamily="49" charset="-122"/>
              <a:cs typeface="Arial" pitchFamily="34" charset="0"/>
            </a:endParaRPr>
          </a:p>
          <a:p>
            <a:pPr eaLnBrk="0" hangingPunct="0">
              <a:lnSpc>
                <a:spcPct val="120000"/>
              </a:lnSpc>
              <a:spcBef>
                <a:spcPct val="50000"/>
              </a:spcBef>
              <a:spcAft>
                <a:spcPct val="50000"/>
              </a:spcAft>
              <a:buClr>
                <a:srgbClr val="FF0000"/>
              </a:buClr>
              <a:buSzPct val="85000"/>
              <a:buFont typeface="Wingdings" pitchFamily="2" charset="2"/>
              <a:buChar char="n"/>
              <a:defRPr/>
            </a:pPr>
            <a:r>
              <a:rPr lang="zh-CN" altLang="en-US" sz="1800" b="1" dirty="0">
                <a:solidFill>
                  <a:schemeClr val="tx1"/>
                </a:solidFill>
                <a:ea typeface="黑体" pitchFamily="49" charset="-122"/>
                <a:cs typeface="Arial" pitchFamily="34" charset="0"/>
              </a:rPr>
              <a:t> </a:t>
            </a:r>
            <a:r>
              <a:rPr lang="zh-CN" altLang="en-US" sz="1800" b="1">
                <a:solidFill>
                  <a:schemeClr val="tx1"/>
                </a:solidFill>
                <a:ea typeface="黑体" pitchFamily="49" charset="-122"/>
                <a:cs typeface="Arial" pitchFamily="34" charset="0"/>
              </a:rPr>
              <a:t>约</a:t>
            </a:r>
            <a:r>
              <a:rPr lang="en-US" altLang="zh-CN" sz="1800" b="1" smtClean="0">
                <a:solidFill>
                  <a:srgbClr val="FF0000"/>
                </a:solidFill>
                <a:ea typeface="黑体" pitchFamily="49" charset="-122"/>
                <a:cs typeface="Arial" pitchFamily="34" charset="0"/>
              </a:rPr>
              <a:t>17</a:t>
            </a:r>
            <a:r>
              <a:rPr lang="zh-CN" altLang="en-US" sz="1800" b="1" smtClean="0">
                <a:solidFill>
                  <a:schemeClr val="tx1"/>
                </a:solidFill>
                <a:ea typeface="黑体" pitchFamily="49" charset="-122"/>
                <a:cs typeface="Arial" pitchFamily="34" charset="0"/>
              </a:rPr>
              <a:t>万</a:t>
            </a:r>
            <a:r>
              <a:rPr lang="zh-CN" altLang="en-US" sz="1800" b="1" dirty="0">
                <a:solidFill>
                  <a:schemeClr val="tx1"/>
                </a:solidFill>
                <a:ea typeface="黑体" pitchFamily="49" charset="-122"/>
                <a:cs typeface="Arial" pitchFamily="34" charset="0"/>
              </a:rPr>
              <a:t>员工</a:t>
            </a:r>
          </a:p>
          <a:p>
            <a:pPr eaLnBrk="0" hangingPunct="0">
              <a:lnSpc>
                <a:spcPct val="120000"/>
              </a:lnSpc>
              <a:spcBef>
                <a:spcPct val="50000"/>
              </a:spcBef>
              <a:spcAft>
                <a:spcPct val="50000"/>
              </a:spcAft>
              <a:buClr>
                <a:srgbClr val="FF0000"/>
              </a:buClr>
              <a:buSzPct val="85000"/>
              <a:buFont typeface="Wingdings" pitchFamily="2" charset="2"/>
              <a:buChar char="n"/>
              <a:defRPr/>
            </a:pPr>
            <a:r>
              <a:rPr lang="zh-CN" altLang="en-US" sz="1800" b="1">
                <a:solidFill>
                  <a:schemeClr val="tx1"/>
                </a:solidFill>
                <a:ea typeface="黑体" pitchFamily="49" charset="-122"/>
                <a:cs typeface="Arial" pitchFamily="34" charset="0"/>
              </a:rPr>
              <a:t> </a:t>
            </a:r>
            <a:r>
              <a:rPr lang="zh-CN" altLang="en-US" sz="1800" b="1" smtClean="0">
                <a:solidFill>
                  <a:schemeClr val="tx1"/>
                </a:solidFill>
                <a:ea typeface="黑体" pitchFamily="49" charset="-122"/>
                <a:cs typeface="Arial" pitchFamily="34" charset="0"/>
              </a:rPr>
              <a:t>约</a:t>
            </a:r>
            <a:r>
              <a:rPr lang="en-US" altLang="zh-CN" sz="1800" b="1" smtClean="0">
                <a:solidFill>
                  <a:srgbClr val="FB1919"/>
                </a:solidFill>
                <a:ea typeface="黑体" pitchFamily="49" charset="-122"/>
                <a:cs typeface="Arial" pitchFamily="34" charset="0"/>
              </a:rPr>
              <a:t>7,000</a:t>
            </a:r>
            <a:r>
              <a:rPr lang="zh-CN" altLang="en-US" sz="1800" b="1" dirty="0">
                <a:solidFill>
                  <a:schemeClr val="tx1"/>
                </a:solidFill>
                <a:ea typeface="黑体" pitchFamily="49" charset="-122"/>
                <a:cs typeface="Arial" pitchFamily="34" charset="0"/>
              </a:rPr>
              <a:t>万客户</a:t>
            </a:r>
          </a:p>
        </p:txBody>
      </p:sp>
      <p:sp>
        <p:nvSpPr>
          <p:cNvPr id="12428" name="Text Box 143"/>
          <p:cNvSpPr txBox="1">
            <a:spLocks noChangeArrowheads="1"/>
          </p:cNvSpPr>
          <p:nvPr/>
        </p:nvSpPr>
        <p:spPr bwMode="auto">
          <a:xfrm>
            <a:off x="152400" y="266700"/>
            <a:ext cx="7239000" cy="1077913"/>
          </a:xfrm>
          <a:prstGeom prst="rect">
            <a:avLst/>
          </a:prstGeom>
          <a:noFill/>
          <a:ln w="9525" algn="ctr">
            <a:noFill/>
            <a:miter lim="800000"/>
            <a:headEnd/>
            <a:tailEnd/>
          </a:ln>
        </p:spPr>
        <p:txBody>
          <a:bodyPr>
            <a:spAutoFit/>
          </a:bodyPr>
          <a:lstStyle/>
          <a:p>
            <a:r>
              <a:rPr lang="zh-CN" altLang="en-US" sz="3200" b="1">
                <a:solidFill>
                  <a:srgbClr val="FF6600"/>
                </a:solidFill>
                <a:latin typeface="黑体" pitchFamily="49" charset="-122"/>
                <a:ea typeface="黑体" pitchFamily="49" charset="-122"/>
              </a:rPr>
              <a:t>集团概括</a:t>
            </a:r>
            <a:endParaRPr lang="en-US" altLang="zh-CN" sz="3200" b="1">
              <a:solidFill>
                <a:srgbClr val="FF6600"/>
              </a:solidFill>
              <a:latin typeface="黑体" pitchFamily="49" charset="-122"/>
              <a:ea typeface="黑体" pitchFamily="49" charset="-122"/>
            </a:endParaRPr>
          </a:p>
          <a:p>
            <a:r>
              <a:rPr lang="zh-CN" altLang="en-US" sz="3200" b="1">
                <a:solidFill>
                  <a:schemeClr val="tx1"/>
                </a:solidFill>
                <a:latin typeface="黑体" pitchFamily="49" charset="-122"/>
                <a:ea typeface="黑体" pitchFamily="49" charset="-122"/>
              </a:rPr>
              <a:t>业务网络遍布全国</a:t>
            </a:r>
          </a:p>
        </p:txBody>
      </p:sp>
      <p:sp>
        <p:nvSpPr>
          <p:cNvPr id="12429" name="Rectangle 142"/>
          <p:cNvSpPr>
            <a:spLocks noChangeArrowheads="1"/>
          </p:cNvSpPr>
          <p:nvPr/>
        </p:nvSpPr>
        <p:spPr bwMode="auto">
          <a:xfrm>
            <a:off x="6267450" y="2171700"/>
            <a:ext cx="209550" cy="666750"/>
          </a:xfrm>
          <a:prstGeom prst="rect">
            <a:avLst/>
          </a:prstGeom>
          <a:solidFill>
            <a:srgbClr val="FF6600"/>
          </a:solidFill>
          <a:ln w="12700" algn="ctr">
            <a:no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5450" name="Group 42"/>
          <p:cNvGraphicFramePr>
            <a:graphicFrameLocks noGrp="1"/>
          </p:cNvGraphicFramePr>
          <p:nvPr>
            <p:ph idx="1"/>
          </p:nvPr>
        </p:nvGraphicFramePr>
        <p:xfrm>
          <a:off x="4108450" y="428625"/>
          <a:ext cx="4667250" cy="5699760"/>
        </p:xfrm>
        <a:graphic>
          <a:graphicData uri="http://schemas.openxmlformats.org/drawingml/2006/table">
            <a:tbl>
              <a:tblPr/>
              <a:tblGrid>
                <a:gridCol w="4667250"/>
              </a:tblGrid>
              <a:tr h="5438107">
                <a:tc>
                  <a:txBody>
                    <a:bodyPr/>
                    <a:lstStyle/>
                    <a:p>
                      <a:endParaRPr lang="en-US" altLang="zh-CN" sz="1600" b="1" kern="1200" smtClean="0">
                        <a:solidFill>
                          <a:srgbClr val="FFC000"/>
                        </a:solidFill>
                        <a:latin typeface="Arial" pitchFamily="34" charset="0"/>
                        <a:ea typeface="黑体" pitchFamily="49" charset="-122"/>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600" b="1" kern="1200" smtClean="0">
                          <a:solidFill>
                            <a:srgbClr val="FFC000"/>
                          </a:solidFill>
                          <a:latin typeface="Arial" pitchFamily="34" charset="0"/>
                          <a:ea typeface="黑体" pitchFamily="49" charset="-122"/>
                          <a:cs typeface="Arial" pitchFamily="34" charset="0"/>
                        </a:rPr>
                        <a:t>“世界</a:t>
                      </a:r>
                      <a:r>
                        <a:rPr lang="en-US" sz="1600" b="1" kern="1200" smtClean="0">
                          <a:solidFill>
                            <a:srgbClr val="FFC000"/>
                          </a:solidFill>
                          <a:latin typeface="Arial" pitchFamily="34" charset="0"/>
                          <a:ea typeface="黑体" pitchFamily="49" charset="-122"/>
                          <a:cs typeface="Arial" pitchFamily="34" charset="0"/>
                        </a:rPr>
                        <a:t>500</a:t>
                      </a:r>
                      <a:r>
                        <a:rPr lang="zh-CN" altLang="en-US" sz="1600" b="1" kern="1200" smtClean="0">
                          <a:solidFill>
                            <a:srgbClr val="FFC000"/>
                          </a:solidFill>
                          <a:latin typeface="Arial" pitchFamily="34" charset="0"/>
                          <a:ea typeface="黑体" pitchFamily="49" charset="-122"/>
                          <a:cs typeface="Arial" pitchFamily="34" charset="0"/>
                        </a:rPr>
                        <a:t>强”排名</a:t>
                      </a:r>
                      <a:r>
                        <a:rPr lang="en-US" sz="1600" b="1" kern="1200" smtClean="0">
                          <a:solidFill>
                            <a:srgbClr val="FFC000"/>
                          </a:solidFill>
                          <a:latin typeface="Arial" pitchFamily="34" charset="0"/>
                          <a:ea typeface="黑体" pitchFamily="49" charset="-122"/>
                          <a:cs typeface="Arial" pitchFamily="34" charset="0"/>
                        </a:rPr>
                        <a:t>328</a:t>
                      </a:r>
                      <a:r>
                        <a:rPr lang="zh-CN" altLang="en-US" sz="1600" b="1" kern="1200" smtClean="0">
                          <a:solidFill>
                            <a:srgbClr val="FFC000"/>
                          </a:solidFill>
                          <a:latin typeface="Arial" pitchFamily="34" charset="0"/>
                          <a:ea typeface="黑体" pitchFamily="49" charset="-122"/>
                          <a:cs typeface="Arial" pitchFamily="34" charset="0"/>
                        </a:rPr>
                        <a:t>位，并蝉联大陆非国有企业第一</a:t>
                      </a:r>
                      <a:r>
                        <a:rPr lang="en-US" altLang="zh-CN" sz="1600" smtClean="0">
                          <a:solidFill>
                            <a:schemeClr val="tx1"/>
                          </a:solidFill>
                        </a:rPr>
                        <a:t>——《</a:t>
                      </a:r>
                      <a:r>
                        <a:rPr lang="zh-CN" altLang="en-US" sz="1600" smtClean="0">
                          <a:solidFill>
                            <a:schemeClr val="tx1"/>
                          </a:solidFill>
                        </a:rPr>
                        <a:t>财富</a:t>
                      </a:r>
                      <a:r>
                        <a:rPr lang="en-US" altLang="zh-CN" sz="1600" smtClean="0">
                          <a:solidFill>
                            <a:schemeClr val="tx1"/>
                          </a:solidFill>
                        </a:rPr>
                        <a:t>》</a:t>
                      </a:r>
                      <a:r>
                        <a:rPr lang="zh-CN" altLang="en-US" sz="1600" smtClean="0">
                          <a:solidFill>
                            <a:schemeClr val="tx1"/>
                          </a:solidFill>
                        </a:rPr>
                        <a:t>（</a:t>
                      </a:r>
                      <a:r>
                        <a:rPr lang="en-US" sz="1600" smtClean="0">
                          <a:solidFill>
                            <a:schemeClr val="tx1"/>
                          </a:solidFill>
                        </a:rPr>
                        <a:t>Fortune</a:t>
                      </a:r>
                      <a:r>
                        <a:rPr lang="zh-CN" altLang="en-US" sz="1600" smtClean="0">
                          <a:solidFill>
                            <a:schemeClr val="tx1"/>
                          </a:solidFill>
                        </a:rPr>
                        <a:t>）</a:t>
                      </a:r>
                      <a:endParaRPr lang="en-US" altLang="zh-CN" sz="1600" smtClean="0">
                        <a:solidFill>
                          <a:schemeClr val="tx1"/>
                        </a:solidFill>
                      </a:endParaRPr>
                    </a:p>
                    <a:p>
                      <a:pPr lvl="0"/>
                      <a:endParaRPr lang="en-US" sz="1600" smtClean="0">
                        <a:solidFill>
                          <a:schemeClr val="tx1"/>
                        </a:solidFill>
                      </a:endParaRPr>
                    </a:p>
                    <a:p>
                      <a:r>
                        <a:rPr lang="en-US" sz="1600" b="1" kern="1200" smtClean="0">
                          <a:solidFill>
                            <a:srgbClr val="FFC000"/>
                          </a:solidFill>
                          <a:latin typeface="Arial" pitchFamily="34" charset="0"/>
                          <a:ea typeface="黑体" pitchFamily="49" charset="-122"/>
                          <a:cs typeface="Arial" pitchFamily="34" charset="0"/>
                        </a:rPr>
                        <a:t>“</a:t>
                      </a:r>
                      <a:r>
                        <a:rPr lang="zh-CN" altLang="en-US" sz="1600" b="1" kern="1200" smtClean="0">
                          <a:solidFill>
                            <a:srgbClr val="FFC000"/>
                          </a:solidFill>
                          <a:latin typeface="Arial" pitchFamily="34" charset="0"/>
                          <a:ea typeface="黑体" pitchFamily="49" charset="-122"/>
                          <a:cs typeface="Arial" pitchFamily="34" charset="0"/>
                        </a:rPr>
                        <a:t>全球市值</a:t>
                      </a:r>
                      <a:r>
                        <a:rPr lang="en-US" sz="1600" b="1" kern="1200" smtClean="0">
                          <a:solidFill>
                            <a:srgbClr val="FFC000"/>
                          </a:solidFill>
                          <a:latin typeface="Arial" pitchFamily="34" charset="0"/>
                          <a:ea typeface="黑体" pitchFamily="49" charset="-122"/>
                          <a:cs typeface="Arial" pitchFamily="34" charset="0"/>
                        </a:rPr>
                        <a:t>500</a:t>
                      </a:r>
                      <a:r>
                        <a:rPr lang="zh-CN" altLang="en-US" sz="1600" b="1" kern="1200" smtClean="0">
                          <a:solidFill>
                            <a:srgbClr val="FFC000"/>
                          </a:solidFill>
                          <a:latin typeface="Arial" pitchFamily="34" charset="0"/>
                          <a:ea typeface="黑体" pitchFamily="49" charset="-122"/>
                          <a:cs typeface="Arial" pitchFamily="34" charset="0"/>
                        </a:rPr>
                        <a:t>强”排名</a:t>
                      </a:r>
                      <a:r>
                        <a:rPr lang="en-US" sz="1600" b="1" kern="1200" smtClean="0">
                          <a:solidFill>
                            <a:srgbClr val="FFC000"/>
                          </a:solidFill>
                          <a:latin typeface="Arial" pitchFamily="34" charset="0"/>
                          <a:ea typeface="黑体" pitchFamily="49" charset="-122"/>
                          <a:cs typeface="Arial" pitchFamily="34" charset="0"/>
                        </a:rPr>
                        <a:t>107</a:t>
                      </a:r>
                      <a:r>
                        <a:rPr lang="zh-CN" altLang="en-US" sz="1600" b="1" kern="1200" smtClean="0">
                          <a:solidFill>
                            <a:srgbClr val="FFC000"/>
                          </a:solidFill>
                          <a:latin typeface="Arial" pitchFamily="34" charset="0"/>
                          <a:ea typeface="黑体" pitchFamily="49" charset="-122"/>
                          <a:cs typeface="Arial" pitchFamily="34" charset="0"/>
                        </a:rPr>
                        <a:t>位</a:t>
                      </a:r>
                      <a:r>
                        <a:rPr lang="en-US" altLang="zh-CN" sz="1600" smtClean="0">
                          <a:solidFill>
                            <a:schemeClr val="tx1"/>
                          </a:solidFill>
                        </a:rPr>
                        <a:t>——《</a:t>
                      </a:r>
                      <a:r>
                        <a:rPr lang="zh-CN" altLang="en-US" sz="1600" smtClean="0">
                          <a:solidFill>
                            <a:schemeClr val="tx1"/>
                          </a:solidFill>
                        </a:rPr>
                        <a:t>金融时报</a:t>
                      </a:r>
                      <a:r>
                        <a:rPr lang="en-US" altLang="zh-CN" sz="1600" smtClean="0">
                          <a:solidFill>
                            <a:schemeClr val="tx1"/>
                          </a:solidFill>
                        </a:rPr>
                        <a:t>》</a:t>
                      </a:r>
                      <a:r>
                        <a:rPr lang="zh-CN" altLang="en-US" sz="1600" smtClean="0">
                          <a:solidFill>
                            <a:schemeClr val="tx1"/>
                          </a:solidFill>
                        </a:rPr>
                        <a:t>（</a:t>
                      </a:r>
                      <a:r>
                        <a:rPr lang="en-US" sz="1600" smtClean="0">
                          <a:solidFill>
                            <a:schemeClr val="tx1"/>
                          </a:solidFill>
                        </a:rPr>
                        <a:t>Financial Times</a:t>
                      </a:r>
                      <a:r>
                        <a:rPr lang="zh-CN" altLang="en-US" sz="1600" smtClean="0">
                          <a:solidFill>
                            <a:schemeClr val="tx1"/>
                          </a:solidFill>
                        </a:rPr>
                        <a:t>）</a:t>
                      </a:r>
                      <a:endParaRPr lang="en-US" altLang="zh-CN" sz="1600" smtClean="0">
                        <a:solidFill>
                          <a:schemeClr val="tx1"/>
                        </a:solidFill>
                      </a:endParaRPr>
                    </a:p>
                    <a:p>
                      <a:endParaRPr lang="en-US" altLang="zh-CN" sz="1600" b="1" kern="1200" smtClean="0">
                        <a:solidFill>
                          <a:srgbClr val="FFC000"/>
                        </a:solidFill>
                        <a:latin typeface="Arial" pitchFamily="34" charset="0"/>
                        <a:ea typeface="黑体" pitchFamily="49" charset="-122"/>
                        <a:cs typeface="Arial" pitchFamily="34" charset="0"/>
                      </a:endParaRPr>
                    </a:p>
                    <a:p>
                      <a:pPr lvl="0"/>
                      <a:r>
                        <a:rPr lang="zh-CN" altLang="en-US" sz="1600" b="1" kern="1200" smtClean="0">
                          <a:solidFill>
                            <a:srgbClr val="FFC000"/>
                          </a:solidFill>
                          <a:latin typeface="Arial" pitchFamily="34" charset="0"/>
                          <a:ea typeface="黑体" pitchFamily="49" charset="-122"/>
                          <a:cs typeface="Arial" pitchFamily="34" charset="0"/>
                        </a:rPr>
                        <a:t>“全球上市公司</a:t>
                      </a:r>
                      <a:r>
                        <a:rPr lang="en-US" sz="1600" b="1" kern="1200" smtClean="0">
                          <a:solidFill>
                            <a:srgbClr val="FFC000"/>
                          </a:solidFill>
                          <a:latin typeface="Arial" pitchFamily="34" charset="0"/>
                          <a:ea typeface="黑体" pitchFamily="49" charset="-122"/>
                          <a:cs typeface="Arial" pitchFamily="34" charset="0"/>
                        </a:rPr>
                        <a:t>2000</a:t>
                      </a:r>
                      <a:r>
                        <a:rPr lang="zh-CN" altLang="en-US" sz="1600" b="1" kern="1200" smtClean="0">
                          <a:solidFill>
                            <a:srgbClr val="FFC000"/>
                          </a:solidFill>
                          <a:latin typeface="Arial" pitchFamily="34" charset="0"/>
                          <a:ea typeface="黑体" pitchFamily="49" charset="-122"/>
                          <a:cs typeface="Arial" pitchFamily="34" charset="0"/>
                        </a:rPr>
                        <a:t>强”排名</a:t>
                      </a:r>
                      <a:r>
                        <a:rPr lang="en-US" sz="1600" b="1" kern="1200" smtClean="0">
                          <a:solidFill>
                            <a:srgbClr val="FFC000"/>
                          </a:solidFill>
                          <a:latin typeface="Arial" pitchFamily="34" charset="0"/>
                          <a:ea typeface="黑体" pitchFamily="49" charset="-122"/>
                          <a:cs typeface="Arial" pitchFamily="34" charset="0"/>
                        </a:rPr>
                        <a:t>147</a:t>
                      </a:r>
                      <a:r>
                        <a:rPr lang="zh-CN" altLang="en-US" sz="1600" b="1" kern="1200" smtClean="0">
                          <a:solidFill>
                            <a:srgbClr val="FFC000"/>
                          </a:solidFill>
                          <a:latin typeface="Arial" pitchFamily="34" charset="0"/>
                          <a:ea typeface="黑体" pitchFamily="49" charset="-122"/>
                          <a:cs typeface="Arial" pitchFamily="34" charset="0"/>
                        </a:rPr>
                        <a:t>位 </a:t>
                      </a:r>
                      <a:r>
                        <a:rPr lang="en-US" altLang="zh-CN" sz="1600" smtClean="0">
                          <a:solidFill>
                            <a:schemeClr val="tx1"/>
                          </a:solidFill>
                        </a:rPr>
                        <a:t>——《</a:t>
                      </a:r>
                      <a:r>
                        <a:rPr lang="zh-CN" altLang="en-US" sz="1600" smtClean="0">
                          <a:solidFill>
                            <a:schemeClr val="tx1"/>
                          </a:solidFill>
                        </a:rPr>
                        <a:t>福布斯</a:t>
                      </a:r>
                      <a:r>
                        <a:rPr lang="en-US" altLang="zh-CN" sz="1600" smtClean="0">
                          <a:solidFill>
                            <a:schemeClr val="tx1"/>
                          </a:solidFill>
                        </a:rPr>
                        <a:t>》</a:t>
                      </a:r>
                      <a:r>
                        <a:rPr lang="zh-CN" altLang="en-US" sz="1600" smtClean="0">
                          <a:solidFill>
                            <a:schemeClr val="tx1"/>
                          </a:solidFill>
                        </a:rPr>
                        <a:t>（</a:t>
                      </a:r>
                      <a:r>
                        <a:rPr lang="en-US" sz="1600" smtClean="0">
                          <a:solidFill>
                            <a:schemeClr val="tx1"/>
                          </a:solidFill>
                        </a:rPr>
                        <a:t>Forbes</a:t>
                      </a:r>
                      <a:r>
                        <a:rPr lang="zh-CN" altLang="en-US" sz="1600" smtClean="0">
                          <a:solidFill>
                            <a:schemeClr val="tx1"/>
                          </a:solidFill>
                        </a:rPr>
                        <a:t>）</a:t>
                      </a:r>
                      <a:endParaRPr lang="en-US" altLang="zh-CN" sz="1600" smtClean="0">
                        <a:solidFill>
                          <a:schemeClr val="tx1"/>
                        </a:solidFill>
                      </a:endParaRPr>
                    </a:p>
                    <a:p>
                      <a:pPr lvl="0"/>
                      <a:endParaRPr lang="en-US" sz="1600" smtClean="0">
                        <a:solidFill>
                          <a:schemeClr val="tx1"/>
                        </a:solidFill>
                      </a:endParaRPr>
                    </a:p>
                    <a:p>
                      <a:pPr lvl="0"/>
                      <a:r>
                        <a:rPr lang="zh-CN" altLang="en-US" sz="1600" b="1" kern="1200" smtClean="0">
                          <a:solidFill>
                            <a:srgbClr val="FFC000"/>
                          </a:solidFill>
                          <a:latin typeface="Arial" pitchFamily="34" charset="0"/>
                          <a:ea typeface="黑体" pitchFamily="49" charset="-122"/>
                          <a:cs typeface="Arial" pitchFamily="34" charset="0"/>
                        </a:rPr>
                        <a:t>“</a:t>
                      </a:r>
                      <a:r>
                        <a:rPr lang="en-US" sz="1600" b="1" kern="1200" smtClean="0">
                          <a:solidFill>
                            <a:srgbClr val="FFC000"/>
                          </a:solidFill>
                          <a:latin typeface="Arial" pitchFamily="34" charset="0"/>
                          <a:ea typeface="黑体" pitchFamily="49" charset="-122"/>
                          <a:cs typeface="Arial" pitchFamily="34" charset="0"/>
                        </a:rPr>
                        <a:t>BrandZ 100 </a:t>
                      </a:r>
                      <a:r>
                        <a:rPr lang="zh-CN" altLang="en-US" sz="1600" b="1" kern="1200" smtClean="0">
                          <a:solidFill>
                            <a:srgbClr val="FFC000"/>
                          </a:solidFill>
                          <a:latin typeface="Arial" pitchFamily="34" charset="0"/>
                          <a:ea typeface="黑体" pitchFamily="49" charset="-122"/>
                          <a:cs typeface="Arial" pitchFamily="34" charset="0"/>
                        </a:rPr>
                        <a:t>最具价值全球品牌</a:t>
                      </a:r>
                      <a:r>
                        <a:rPr lang="en-US" sz="1600" b="1" kern="1200" smtClean="0">
                          <a:solidFill>
                            <a:srgbClr val="FFC000"/>
                          </a:solidFill>
                          <a:latin typeface="Arial" pitchFamily="34" charset="0"/>
                          <a:ea typeface="黑体" pitchFamily="49" charset="-122"/>
                          <a:cs typeface="Arial" pitchFamily="34" charset="0"/>
                        </a:rPr>
                        <a:t>”</a:t>
                      </a:r>
                      <a:r>
                        <a:rPr lang="zh-CN" altLang="en-US" sz="1600" b="1" kern="1200" smtClean="0">
                          <a:solidFill>
                            <a:srgbClr val="FFC000"/>
                          </a:solidFill>
                          <a:latin typeface="Arial" pitchFamily="34" charset="0"/>
                          <a:ea typeface="黑体" pitchFamily="49" charset="-122"/>
                          <a:cs typeface="Arial" pitchFamily="34" charset="0"/>
                        </a:rPr>
                        <a:t>排名</a:t>
                      </a:r>
                      <a:r>
                        <a:rPr lang="en-US" sz="1600" b="1" kern="1200" smtClean="0">
                          <a:solidFill>
                            <a:srgbClr val="FFC000"/>
                          </a:solidFill>
                          <a:latin typeface="Arial" pitchFamily="34" charset="0"/>
                          <a:ea typeface="黑体" pitchFamily="49" charset="-122"/>
                          <a:cs typeface="Arial" pitchFamily="34" charset="0"/>
                        </a:rPr>
                        <a:t>83</a:t>
                      </a:r>
                      <a:r>
                        <a:rPr lang="en-US" altLang="zh-CN" sz="1600" b="0" kern="1200" smtClean="0">
                          <a:solidFill>
                            <a:schemeClr val="tx1"/>
                          </a:solidFill>
                          <a:latin typeface="Arial" pitchFamily="34" charset="0"/>
                          <a:ea typeface="黑体" pitchFamily="49" charset="-122"/>
                          <a:cs typeface="Arial" pitchFamily="34" charset="0"/>
                        </a:rPr>
                        <a:t>——</a:t>
                      </a:r>
                      <a:r>
                        <a:rPr lang="en-US" sz="1600" smtClean="0">
                          <a:solidFill>
                            <a:schemeClr val="tx1"/>
                          </a:solidFill>
                        </a:rPr>
                        <a:t>Millward Brown, WPP</a:t>
                      </a:r>
                    </a:p>
                    <a:p>
                      <a:r>
                        <a:rPr lang="en-US" sz="1600" smtClean="0">
                          <a:solidFill>
                            <a:schemeClr val="tx1"/>
                          </a:solidFill>
                        </a:rPr>
                        <a:t> </a:t>
                      </a:r>
                    </a:p>
                    <a:p>
                      <a:pPr lvl="0"/>
                      <a:r>
                        <a:rPr lang="zh-CN" altLang="en-US" sz="1600" b="1" kern="1200" smtClean="0">
                          <a:solidFill>
                            <a:srgbClr val="FFC000"/>
                          </a:solidFill>
                          <a:latin typeface="Arial" pitchFamily="34" charset="0"/>
                          <a:ea typeface="黑体" pitchFamily="49" charset="-122"/>
                          <a:cs typeface="Arial" pitchFamily="34" charset="0"/>
                        </a:rPr>
                        <a:t>“</a:t>
                      </a:r>
                      <a:r>
                        <a:rPr lang="en-US" sz="1600" b="1" kern="1200" smtClean="0">
                          <a:solidFill>
                            <a:srgbClr val="FFC000"/>
                          </a:solidFill>
                          <a:latin typeface="Arial" pitchFamily="34" charset="0"/>
                          <a:ea typeface="黑体" pitchFamily="49" charset="-122"/>
                          <a:cs typeface="Arial" pitchFamily="34" charset="0"/>
                        </a:rPr>
                        <a:t>2011</a:t>
                      </a:r>
                      <a:r>
                        <a:rPr lang="zh-CN" altLang="en-US" sz="1600" b="1" kern="1200" smtClean="0">
                          <a:solidFill>
                            <a:srgbClr val="FFC000"/>
                          </a:solidFill>
                          <a:latin typeface="Arial" pitchFamily="34" charset="0"/>
                          <a:ea typeface="黑体" pitchFamily="49" charset="-122"/>
                          <a:cs typeface="Arial" pitchFamily="34" charset="0"/>
                        </a:rPr>
                        <a:t>全球品牌</a:t>
                      </a:r>
                      <a:r>
                        <a:rPr lang="en-US" sz="1600" b="1" kern="1200" smtClean="0">
                          <a:solidFill>
                            <a:srgbClr val="FFC000"/>
                          </a:solidFill>
                          <a:latin typeface="Arial" pitchFamily="34" charset="0"/>
                          <a:ea typeface="黑体" pitchFamily="49" charset="-122"/>
                          <a:cs typeface="Arial" pitchFamily="34" charset="0"/>
                        </a:rPr>
                        <a:t>100</a:t>
                      </a:r>
                      <a:r>
                        <a:rPr lang="zh-CN" altLang="en-US" sz="1600" b="1" kern="1200" smtClean="0">
                          <a:solidFill>
                            <a:srgbClr val="FFC000"/>
                          </a:solidFill>
                          <a:latin typeface="Arial" pitchFamily="34" charset="0"/>
                          <a:ea typeface="黑体" pitchFamily="49" charset="-122"/>
                          <a:cs typeface="Arial" pitchFamily="34" charset="0"/>
                        </a:rPr>
                        <a:t>强（</a:t>
                      </a:r>
                      <a:r>
                        <a:rPr lang="en-US" sz="1600" b="1" kern="1200" smtClean="0">
                          <a:solidFill>
                            <a:srgbClr val="FFC000"/>
                          </a:solidFill>
                          <a:latin typeface="Arial" pitchFamily="34" charset="0"/>
                          <a:ea typeface="黑体" pitchFamily="49" charset="-122"/>
                          <a:cs typeface="Arial" pitchFamily="34" charset="0"/>
                        </a:rPr>
                        <a:t>Brandz Top 100 2011</a:t>
                      </a:r>
                      <a:r>
                        <a:rPr lang="zh-CN" altLang="en-US" sz="1600" b="1" kern="1200" smtClean="0">
                          <a:solidFill>
                            <a:srgbClr val="FFC000"/>
                          </a:solidFill>
                          <a:latin typeface="Arial" pitchFamily="34" charset="0"/>
                          <a:ea typeface="黑体" pitchFamily="49" charset="-122"/>
                          <a:cs typeface="Arial" pitchFamily="34" charset="0"/>
                        </a:rPr>
                        <a:t>）”</a:t>
                      </a:r>
                      <a:r>
                        <a:rPr lang="zh-CN" altLang="en-US" sz="1600" smtClean="0">
                          <a:solidFill>
                            <a:schemeClr val="tx1"/>
                          </a:solidFill>
                        </a:rPr>
                        <a:t>排名</a:t>
                      </a:r>
                      <a:r>
                        <a:rPr lang="en-US" sz="1600" smtClean="0">
                          <a:solidFill>
                            <a:schemeClr val="tx1"/>
                          </a:solidFill>
                        </a:rPr>
                        <a:t>83</a:t>
                      </a:r>
                      <a:r>
                        <a:rPr lang="zh-CN" altLang="en-US" sz="1600" smtClean="0">
                          <a:solidFill>
                            <a:schemeClr val="tx1"/>
                          </a:solidFill>
                        </a:rPr>
                        <a:t>位</a:t>
                      </a:r>
                      <a:r>
                        <a:rPr lang="en-US" altLang="zh-CN" sz="1600" smtClean="0">
                          <a:solidFill>
                            <a:schemeClr val="tx1"/>
                          </a:solidFill>
                        </a:rPr>
                        <a:t>——</a:t>
                      </a:r>
                      <a:r>
                        <a:rPr lang="zh-CN" altLang="en-US" sz="1600" smtClean="0">
                          <a:solidFill>
                            <a:schemeClr val="tx1"/>
                          </a:solidFill>
                        </a:rPr>
                        <a:t>英国</a:t>
                      </a:r>
                      <a:r>
                        <a:rPr lang="en-US" altLang="zh-CN" sz="1600" smtClean="0">
                          <a:solidFill>
                            <a:schemeClr val="tx1"/>
                          </a:solidFill>
                        </a:rPr>
                        <a:t>《</a:t>
                      </a:r>
                      <a:r>
                        <a:rPr lang="zh-CN" altLang="en-US" sz="1600" smtClean="0">
                          <a:solidFill>
                            <a:schemeClr val="tx1"/>
                          </a:solidFill>
                        </a:rPr>
                        <a:t>金融时报</a:t>
                      </a:r>
                      <a:r>
                        <a:rPr lang="en-US" altLang="zh-CN" sz="1600" smtClean="0">
                          <a:solidFill>
                            <a:schemeClr val="tx1"/>
                          </a:solidFill>
                        </a:rPr>
                        <a:t>》</a:t>
                      </a:r>
                      <a:r>
                        <a:rPr lang="zh-CN" altLang="en-US" sz="1600" smtClean="0">
                          <a:solidFill>
                            <a:schemeClr val="tx1"/>
                          </a:solidFill>
                        </a:rPr>
                        <a:t>（</a:t>
                      </a:r>
                      <a:r>
                        <a:rPr lang="en-US" sz="1600" smtClean="0">
                          <a:solidFill>
                            <a:schemeClr val="tx1"/>
                          </a:solidFill>
                        </a:rPr>
                        <a:t>Financial Times</a:t>
                      </a:r>
                      <a:r>
                        <a:rPr lang="zh-CN" altLang="en-US" sz="1600" smtClean="0">
                          <a:solidFill>
                            <a:schemeClr val="tx1"/>
                          </a:solidFill>
                        </a:rPr>
                        <a:t>）</a:t>
                      </a:r>
                      <a:endParaRPr lang="en-US" altLang="zh-CN" sz="1600" smtClean="0">
                        <a:solidFill>
                          <a:schemeClr val="tx1"/>
                        </a:solidFill>
                      </a:endParaRPr>
                    </a:p>
                    <a:p>
                      <a:endParaRPr lang="en-US" altLang="zh-CN" sz="1600" b="1" kern="1200" smtClean="0">
                        <a:solidFill>
                          <a:srgbClr val="FFC000"/>
                        </a:solidFill>
                        <a:latin typeface="Arial" pitchFamily="34" charset="0"/>
                        <a:ea typeface="黑体" pitchFamily="49" charset="-122"/>
                        <a:cs typeface="Arial" pitchFamily="34" charset="0"/>
                      </a:endParaRPr>
                    </a:p>
                    <a:p>
                      <a:r>
                        <a:rPr lang="zh-CN" altLang="en-US" sz="1600" b="1" kern="1200" smtClean="0">
                          <a:solidFill>
                            <a:srgbClr val="FFC000"/>
                          </a:solidFill>
                          <a:latin typeface="Arial" pitchFamily="34" charset="0"/>
                          <a:ea typeface="黑体" pitchFamily="49" charset="-122"/>
                          <a:cs typeface="Arial" pitchFamily="34" charset="0"/>
                        </a:rPr>
                        <a:t>“</a:t>
                      </a:r>
                      <a:r>
                        <a:rPr lang="en-US" sz="1600" b="1" kern="1200" smtClean="0">
                          <a:solidFill>
                            <a:srgbClr val="FFC000"/>
                          </a:solidFill>
                          <a:latin typeface="Arial" pitchFamily="34" charset="0"/>
                          <a:ea typeface="黑体" pitchFamily="49" charset="-122"/>
                          <a:cs typeface="Arial" pitchFamily="34" charset="0"/>
                        </a:rPr>
                        <a:t>2011 </a:t>
                      </a:r>
                      <a:r>
                        <a:rPr lang="zh-CN" altLang="en-US" sz="1600" b="1" kern="1200" smtClean="0">
                          <a:solidFill>
                            <a:srgbClr val="FFC000"/>
                          </a:solidFill>
                          <a:latin typeface="Arial" pitchFamily="34" charset="0"/>
                          <a:ea typeface="黑体" pitchFamily="49" charset="-122"/>
                          <a:cs typeface="Arial" pitchFamily="34" charset="0"/>
                        </a:rPr>
                        <a:t>年最佳亚洲管理保险公司”</a:t>
                      </a:r>
                      <a:r>
                        <a:rPr lang="en-US" altLang="zh-CN" sz="1600" kern="1200" smtClean="0">
                          <a:solidFill>
                            <a:schemeClr val="tx1"/>
                          </a:solidFill>
                          <a:latin typeface="Arial" pitchFamily="34" charset="0"/>
                          <a:ea typeface="黑体" pitchFamily="49" charset="-122"/>
                          <a:cs typeface="Arial" pitchFamily="34" charset="0"/>
                        </a:rPr>
                        <a:t>——《</a:t>
                      </a:r>
                      <a:r>
                        <a:rPr lang="zh-CN" altLang="en-US" sz="1600" kern="1200" dirty="0" smtClean="0">
                          <a:solidFill>
                            <a:schemeClr val="tx1"/>
                          </a:solidFill>
                          <a:latin typeface="Arial" pitchFamily="34" charset="0"/>
                          <a:ea typeface="黑体" pitchFamily="49" charset="-122"/>
                          <a:cs typeface="Arial" pitchFamily="34" charset="0"/>
                        </a:rPr>
                        <a:t>欧洲货币</a:t>
                      </a:r>
                      <a:r>
                        <a:rPr lang="en-US" altLang="zh-CN" sz="1600" kern="1200" dirty="0" smtClean="0">
                          <a:solidFill>
                            <a:schemeClr val="tx1"/>
                          </a:solidFill>
                          <a:latin typeface="Arial" pitchFamily="34" charset="0"/>
                          <a:ea typeface="黑体" pitchFamily="49" charset="-122"/>
                          <a:cs typeface="Arial" pitchFamily="34" charset="0"/>
                        </a:rPr>
                        <a:t>》</a:t>
                      </a:r>
                      <a:r>
                        <a:rPr lang="en-US" sz="1600" kern="1200" dirty="0" smtClean="0">
                          <a:solidFill>
                            <a:schemeClr val="tx1"/>
                          </a:solidFill>
                          <a:latin typeface="Arial" pitchFamily="34" charset="0"/>
                          <a:ea typeface="黑体" pitchFamily="49" charset="-122"/>
                          <a:cs typeface="Arial" pitchFamily="34" charset="0"/>
                        </a:rPr>
                        <a:t>(</a:t>
                      </a:r>
                      <a:r>
                        <a:rPr lang="en-US" sz="1600" kern="1200" dirty="0" err="1" smtClean="0">
                          <a:solidFill>
                            <a:schemeClr val="tx1"/>
                          </a:solidFill>
                          <a:latin typeface="Arial" pitchFamily="34" charset="0"/>
                          <a:ea typeface="黑体" pitchFamily="49" charset="-122"/>
                          <a:cs typeface="Arial" pitchFamily="34" charset="0"/>
                        </a:rPr>
                        <a:t>Euromoney</a:t>
                      </a:r>
                      <a:r>
                        <a:rPr lang="en-US" sz="1600" kern="1200" dirty="0" smtClean="0">
                          <a:solidFill>
                            <a:schemeClr val="tx1"/>
                          </a:solidFill>
                          <a:latin typeface="Arial" pitchFamily="34" charset="0"/>
                          <a:ea typeface="黑体" pitchFamily="49" charset="-122"/>
                          <a:cs typeface="Arial" pitchFamily="34" charset="0"/>
                        </a:rPr>
                        <a:t>)</a:t>
                      </a:r>
                      <a:endParaRPr lang="zh-CN" altLang="en-US" sz="1600" kern="1200" dirty="0" smtClean="0">
                        <a:solidFill>
                          <a:schemeClr val="tx1"/>
                        </a:solidFill>
                        <a:latin typeface="Arial" pitchFamily="34" charset="0"/>
                        <a:ea typeface="黑体" pitchFamily="49" charset="-122"/>
                        <a:cs typeface="Arial" pitchFamily="34" charset="0"/>
                      </a:endParaRPr>
                    </a:p>
                    <a:p>
                      <a:r>
                        <a:rPr lang="en-US" sz="1600" kern="1200" dirty="0" smtClean="0">
                          <a:solidFill>
                            <a:schemeClr val="tx1"/>
                          </a:solidFill>
                          <a:latin typeface="Arial" pitchFamily="34" charset="0"/>
                          <a:ea typeface="黑体" pitchFamily="49" charset="-122"/>
                          <a:cs typeface="Arial" pitchFamily="34" charset="0"/>
                        </a:rPr>
                        <a:t> </a:t>
                      </a:r>
                      <a:endParaRPr lang="zh-CN" altLang="en-US" sz="1600" kern="1200" dirty="0" smtClean="0">
                        <a:solidFill>
                          <a:schemeClr val="tx1"/>
                        </a:solidFill>
                        <a:latin typeface="Arial" pitchFamily="34" charset="0"/>
                        <a:ea typeface="黑体" pitchFamily="49" charset="-122"/>
                        <a:cs typeface="Arial" pitchFamily="34" charset="0"/>
                      </a:endParaRPr>
                    </a:p>
                    <a:p>
                      <a:r>
                        <a:rPr lang="en-US" sz="1600" kern="1200" smtClean="0">
                          <a:solidFill>
                            <a:srgbClr val="FFC000"/>
                          </a:solidFill>
                          <a:latin typeface="Arial" pitchFamily="34" charset="0"/>
                          <a:ea typeface="黑体" pitchFamily="49" charset="-122"/>
                          <a:cs typeface="Arial" pitchFamily="34" charset="0"/>
                        </a:rPr>
                        <a:t> </a:t>
                      </a:r>
                      <a:r>
                        <a:rPr lang="zh-CN" altLang="en-US" sz="1600" b="1" kern="1200" smtClean="0">
                          <a:solidFill>
                            <a:srgbClr val="FFC000"/>
                          </a:solidFill>
                          <a:latin typeface="Arial" pitchFamily="34" charset="0"/>
                          <a:ea typeface="黑体" pitchFamily="49" charset="-122"/>
                          <a:cs typeface="Arial" pitchFamily="34" charset="0"/>
                        </a:rPr>
                        <a:t>“</a:t>
                      </a:r>
                      <a:r>
                        <a:rPr lang="zh-CN" altLang="en-US" sz="1600" b="1" kern="1200" dirty="0" smtClean="0">
                          <a:solidFill>
                            <a:srgbClr val="FFC000"/>
                          </a:solidFill>
                          <a:latin typeface="Arial" pitchFamily="34" charset="0"/>
                          <a:ea typeface="黑体" pitchFamily="49" charset="-122"/>
                          <a:cs typeface="Arial" pitchFamily="34" charset="0"/>
                        </a:rPr>
                        <a:t>亚洲公司治理杰出表现</a:t>
                      </a:r>
                      <a:r>
                        <a:rPr lang="zh-CN" altLang="en-US" sz="1600" b="1" kern="1200" smtClean="0">
                          <a:solidFill>
                            <a:srgbClr val="FFC000"/>
                          </a:solidFill>
                          <a:latin typeface="Arial" pitchFamily="34" charset="0"/>
                          <a:ea typeface="黑体" pitchFamily="49" charset="-122"/>
                          <a:cs typeface="Arial" pitchFamily="34" charset="0"/>
                        </a:rPr>
                        <a:t>奖”</a:t>
                      </a:r>
                      <a:r>
                        <a:rPr lang="en-US" altLang="zh-CN" sz="1600" kern="1200" smtClean="0">
                          <a:solidFill>
                            <a:schemeClr val="tx1"/>
                          </a:solidFill>
                          <a:latin typeface="Arial" pitchFamily="34" charset="0"/>
                          <a:ea typeface="黑体" pitchFamily="49" charset="-122"/>
                          <a:cs typeface="Arial" pitchFamily="34" charset="0"/>
                        </a:rPr>
                        <a:t>——《</a:t>
                      </a:r>
                      <a:r>
                        <a:rPr lang="zh-CN" altLang="en-US" sz="1600" kern="1200" dirty="0" smtClean="0">
                          <a:solidFill>
                            <a:schemeClr val="tx1"/>
                          </a:solidFill>
                          <a:latin typeface="Arial" pitchFamily="34" charset="0"/>
                          <a:ea typeface="黑体" pitchFamily="49" charset="-122"/>
                          <a:cs typeface="Arial" pitchFamily="34" charset="0"/>
                        </a:rPr>
                        <a:t>亚洲公司治</a:t>
                      </a:r>
                      <a:r>
                        <a:rPr lang="zh-CN" altLang="en-US" sz="1600" kern="1200" smtClean="0">
                          <a:solidFill>
                            <a:schemeClr val="tx1"/>
                          </a:solidFill>
                          <a:latin typeface="Arial" pitchFamily="34" charset="0"/>
                          <a:ea typeface="黑体" pitchFamily="49" charset="-122"/>
                          <a:cs typeface="Arial" pitchFamily="34" charset="0"/>
                        </a:rPr>
                        <a:t>理</a:t>
                      </a:r>
                      <a:r>
                        <a:rPr lang="en-US" altLang="zh-CN" sz="1600" kern="1200" smtClean="0">
                          <a:solidFill>
                            <a:schemeClr val="tx1"/>
                          </a:solidFill>
                          <a:latin typeface="Arial" pitchFamily="34" charset="0"/>
                          <a:ea typeface="黑体" pitchFamily="49" charset="-122"/>
                          <a:cs typeface="Arial" pitchFamily="34" charset="0"/>
                        </a:rPr>
                        <a:t>》</a:t>
                      </a:r>
                      <a:r>
                        <a:rPr lang="en-US" sz="1600" kern="1200" smtClean="0">
                          <a:solidFill>
                            <a:schemeClr val="tx1"/>
                          </a:solidFill>
                          <a:latin typeface="Arial" pitchFamily="34" charset="0"/>
                          <a:ea typeface="黑体" pitchFamily="49" charset="-122"/>
                          <a:cs typeface="Arial" pitchFamily="34" charset="0"/>
                        </a:rPr>
                        <a:t>Corporate </a:t>
                      </a:r>
                      <a:r>
                        <a:rPr lang="en-US" sz="1600" kern="1200" dirty="0" smtClean="0">
                          <a:solidFill>
                            <a:schemeClr val="tx1"/>
                          </a:solidFill>
                          <a:latin typeface="Arial" pitchFamily="34" charset="0"/>
                          <a:ea typeface="黑体" pitchFamily="49" charset="-122"/>
                          <a:cs typeface="Arial" pitchFamily="34" charset="0"/>
                        </a:rPr>
                        <a:t>Governance </a:t>
                      </a:r>
                      <a:r>
                        <a:rPr lang="en-US" sz="1600" kern="1200" smtClean="0">
                          <a:solidFill>
                            <a:schemeClr val="tx1"/>
                          </a:solidFill>
                          <a:latin typeface="Arial" pitchFamily="34" charset="0"/>
                          <a:ea typeface="黑体" pitchFamily="49" charset="-122"/>
                          <a:cs typeface="Arial" pitchFamily="34" charset="0"/>
                        </a:rPr>
                        <a:t>Asia</a:t>
                      </a:r>
                      <a:r>
                        <a:rPr lang="zh-CN" altLang="en-US" sz="1600" kern="1200" smtClean="0">
                          <a:solidFill>
                            <a:schemeClr val="tx1"/>
                          </a:solidFill>
                          <a:latin typeface="Arial" pitchFamily="34" charset="0"/>
                          <a:ea typeface="黑体" pitchFamily="49" charset="-122"/>
                          <a:cs typeface="Arial" pitchFamily="34" charset="0"/>
                        </a:rPr>
                        <a:t>）</a:t>
                      </a:r>
                      <a:endParaRPr lang="en-US" altLang="zh-CN" sz="1600" kern="1200" smtClean="0">
                        <a:solidFill>
                          <a:schemeClr val="tx1"/>
                        </a:solidFill>
                        <a:latin typeface="Arial" pitchFamily="34" charset="0"/>
                        <a:ea typeface="黑体" pitchFamily="49" charset="-122"/>
                        <a:cs typeface="Arial" pitchFamily="34" charset="0"/>
                      </a:endParaRPr>
                    </a:p>
                    <a:p>
                      <a:endParaRPr lang="en-US" altLang="zh-CN" sz="1600" kern="1200" smtClean="0">
                        <a:solidFill>
                          <a:schemeClr val="tx1"/>
                        </a:solidFill>
                        <a:latin typeface="Arial" pitchFamily="34" charset="0"/>
                        <a:ea typeface="黑体" pitchFamily="49" charset="-122"/>
                        <a:cs typeface="Arial" pitchFamily="34" charset="0"/>
                      </a:endParaRPr>
                    </a:p>
                    <a:p>
                      <a:r>
                        <a:rPr lang="en-US" altLang="zh-CN" sz="1600" kern="1200" smtClean="0">
                          <a:solidFill>
                            <a:schemeClr val="tx1"/>
                          </a:solidFill>
                          <a:latin typeface="Arial" pitchFamily="34" charset="0"/>
                          <a:ea typeface="黑体" pitchFamily="49" charset="-122"/>
                          <a:cs typeface="Arial" pitchFamily="34" charset="0"/>
                        </a:rPr>
                        <a:t>……</a:t>
                      </a:r>
                      <a:endParaRPr lang="zh-CN" altLang="en-US" sz="1600" kern="1200" dirty="0" smtClean="0">
                        <a:solidFill>
                          <a:schemeClr val="tx1"/>
                        </a:solidFill>
                        <a:latin typeface="Arial" pitchFamily="34" charset="0"/>
                        <a:ea typeface="黑体" pitchFamily="49" charset="-122"/>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28679" name="Rectangle 15"/>
          <p:cNvSpPr>
            <a:spLocks noChangeArrowheads="1"/>
          </p:cNvSpPr>
          <p:nvPr/>
        </p:nvSpPr>
        <p:spPr bwMode="auto">
          <a:xfrm>
            <a:off x="255588" y="223838"/>
            <a:ext cx="8361362" cy="914400"/>
          </a:xfrm>
          <a:prstGeom prst="rect">
            <a:avLst/>
          </a:prstGeom>
          <a:noFill/>
          <a:ln w="9525">
            <a:noFill/>
            <a:miter lim="800000"/>
            <a:headEnd/>
            <a:tailEnd/>
          </a:ln>
        </p:spPr>
        <p:txBody>
          <a:bodyPr lIns="0" tIns="0" rIns="0"/>
          <a:lstStyle/>
          <a:p>
            <a:r>
              <a:rPr lang="zh-CN" altLang="en-US" sz="3200" b="1">
                <a:solidFill>
                  <a:srgbClr val="FF6600"/>
                </a:solidFill>
                <a:latin typeface="黑体" pitchFamily="2" charset="-122"/>
                <a:ea typeface="黑体" pitchFamily="2" charset="-122"/>
              </a:rPr>
              <a:t>集团概括</a:t>
            </a:r>
            <a:endParaRPr lang="en-US" altLang="zh-CN" sz="3200" b="1">
              <a:solidFill>
                <a:srgbClr val="FF6600"/>
              </a:solidFill>
              <a:latin typeface="黑体" pitchFamily="2" charset="-122"/>
              <a:ea typeface="黑体" pitchFamily="2" charset="-122"/>
            </a:endParaRPr>
          </a:p>
          <a:p>
            <a:r>
              <a:rPr lang="zh-CN" altLang="en-US" sz="3200" b="1">
                <a:solidFill>
                  <a:schemeClr val="tx1"/>
                </a:solidFill>
                <a:latin typeface="黑体" pitchFamily="49" charset="-122"/>
                <a:ea typeface="黑体" pitchFamily="49" charset="-122"/>
              </a:rPr>
              <a:t>荣誉奖项</a:t>
            </a:r>
          </a:p>
        </p:txBody>
      </p:sp>
      <p:sp>
        <p:nvSpPr>
          <p:cNvPr id="94209"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zh-CN" sz="1200" b="0" i="0" u="none" strike="noStrike" cap="none" normalizeH="0" baseline="0" smtClean="0">
                <a:ln>
                  <a:noFill/>
                </a:ln>
                <a:solidFill>
                  <a:schemeClr val="bg1"/>
                </a:solidFill>
                <a:effectLst/>
                <a:latin typeface="Arial"/>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世界</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500</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强</a:t>
            </a:r>
            <a:r>
              <a:rPr kumimoji="0" lang="zh-CN" altLang="en-US" sz="1200" b="0" i="0" u="none" strike="noStrike" cap="none" normalizeH="0" baseline="0" smtClean="0">
                <a:ln>
                  <a:noFill/>
                </a:ln>
                <a:solidFill>
                  <a:schemeClr val="bg1"/>
                </a:solidFill>
                <a:effectLst/>
                <a:latin typeface="Arial"/>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排名</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328</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位，并蝉联大陆非国有企业第一</a:t>
            </a:r>
            <a:r>
              <a:rPr kumimoji="0" lang="en-US" altLang="zh-CN" sz="1200" b="0" i="0" u="none" strike="noStrike" cap="none" normalizeH="0" baseline="0" smtClean="0">
                <a:ln>
                  <a:noFill/>
                </a:ln>
                <a:solidFill>
                  <a:schemeClr val="bg1"/>
                </a:solidFill>
                <a:effectLst/>
                <a:latin typeface="Arial"/>
                <a:ea typeface="宋体" pitchFamily="2" charset="-122"/>
                <a:cs typeface="Times New Roman" pitchFamily="18" charset="0"/>
              </a:rPr>
              <a:t>——</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财富</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Fortune</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endParaRPr kumimoji="0" lang="zh-CN" altLang="en-US" sz="1400" b="0" i="0" u="none" strike="noStrike" cap="none" normalizeH="0" baseline="0" smtClean="0">
              <a:ln>
                <a:noFill/>
              </a:ln>
              <a:solidFill>
                <a:schemeClr val="bg1"/>
              </a:solidFill>
              <a:effectLst/>
              <a:latin typeface="Arial" pitchFamily="34" charset="0"/>
              <a:ea typeface="宋体" pitchFamily="2" charset="-122"/>
            </a:endParaRPr>
          </a:p>
        </p:txBody>
      </p:sp>
      <p:sp>
        <p:nvSpPr>
          <p:cNvPr id="9421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zh-CN" sz="1200" b="0" i="0" u="none" strike="noStrike" cap="none" normalizeH="0" baseline="0" smtClean="0">
                <a:ln>
                  <a:noFill/>
                </a:ln>
                <a:solidFill>
                  <a:schemeClr val="bg1"/>
                </a:solidFill>
                <a:effectLst/>
                <a:latin typeface="Arial"/>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世界</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500</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强</a:t>
            </a:r>
            <a:r>
              <a:rPr kumimoji="0" lang="zh-CN" altLang="en-US" sz="1200" b="0" i="0" u="none" strike="noStrike" cap="none" normalizeH="0" baseline="0" smtClean="0">
                <a:ln>
                  <a:noFill/>
                </a:ln>
                <a:solidFill>
                  <a:schemeClr val="bg1"/>
                </a:solidFill>
                <a:effectLst/>
                <a:latin typeface="Arial"/>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排名</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328</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位，并蝉联大陆非国有企业第一</a:t>
            </a:r>
            <a:r>
              <a:rPr kumimoji="0" lang="en-US" altLang="zh-CN" sz="1200" b="0" i="0" u="none" strike="noStrike" cap="none" normalizeH="0" baseline="0" smtClean="0">
                <a:ln>
                  <a:noFill/>
                </a:ln>
                <a:solidFill>
                  <a:schemeClr val="bg1"/>
                </a:solidFill>
                <a:effectLst/>
                <a:latin typeface="Arial"/>
                <a:ea typeface="宋体" pitchFamily="2" charset="-122"/>
                <a:cs typeface="Times New Roman" pitchFamily="18" charset="0"/>
              </a:rPr>
              <a:t>——</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财富</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r>
              <a:rPr kumimoji="0" lang="en-US" altLang="zh-CN"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Fortune</a:t>
            </a:r>
            <a:r>
              <a:rPr kumimoji="0" lang="zh-CN" altLang="en-US" sz="1200" b="0" i="0" u="none" strike="noStrike" cap="none" normalizeH="0" baseline="0" smtClean="0">
                <a:ln>
                  <a:noFill/>
                </a:ln>
                <a:solidFill>
                  <a:schemeClr val="bg1"/>
                </a:solidFill>
                <a:effectLst/>
                <a:latin typeface="宋体" pitchFamily="2" charset="-122"/>
                <a:ea typeface="宋体" pitchFamily="2" charset="-122"/>
                <a:cs typeface="Times New Roman" pitchFamily="18" charset="0"/>
              </a:rPr>
              <a:t>）</a:t>
            </a:r>
            <a:endParaRPr kumimoji="0" lang="zh-CN" altLang="en-US" sz="1400" b="0" i="0" u="none" strike="noStrike" cap="none" normalizeH="0" baseline="0" smtClean="0">
              <a:ln>
                <a:noFill/>
              </a:ln>
              <a:solidFill>
                <a:schemeClr val="bg1"/>
              </a:solidFill>
              <a:effectLst/>
              <a:latin typeface="Arial" pitchFamily="34" charset="0"/>
              <a:ea typeface="宋体" pitchFamily="2" charset="-122"/>
            </a:endParaRPr>
          </a:p>
        </p:txBody>
      </p:sp>
      <p:sp>
        <p:nvSpPr>
          <p:cNvPr id="6" name="TextBox 5"/>
          <p:cNvSpPr txBox="1"/>
          <p:nvPr/>
        </p:nvSpPr>
        <p:spPr>
          <a:xfrm>
            <a:off x="939800" y="1905000"/>
            <a:ext cx="3276600" cy="1600438"/>
          </a:xfrm>
          <a:prstGeom prst="rect">
            <a:avLst/>
          </a:prstGeom>
          <a:noFill/>
        </p:spPr>
        <p:txBody>
          <a:bodyPr wrap="square" rtlCol="0">
            <a:spAutoFit/>
          </a:bodyPr>
          <a:lstStyle/>
          <a:p>
            <a:pPr lvl="0"/>
            <a:endParaRPr lang="en-US">
              <a:solidFill>
                <a:schemeClr val="tx1"/>
              </a:solidFill>
            </a:endParaRPr>
          </a:p>
          <a:p>
            <a:endParaRPr lang="en-US">
              <a:solidFill>
                <a:schemeClr val="tx1"/>
              </a:solidFill>
            </a:endParaRPr>
          </a:p>
          <a:p>
            <a:pPr lvl="0"/>
            <a:endParaRPr lang="en-US">
              <a:solidFill>
                <a:schemeClr val="tx1"/>
              </a:solidFill>
            </a:endParaRPr>
          </a:p>
          <a:p>
            <a:pPr lvl="0"/>
            <a:endParaRPr lang="en-US">
              <a:solidFill>
                <a:schemeClr val="tx1"/>
              </a:solidFill>
            </a:endParaRPr>
          </a:p>
          <a:p>
            <a:endParaRPr lang="en-US">
              <a:solidFill>
                <a:schemeClr val="tx1"/>
              </a:solidFill>
            </a:endParaRPr>
          </a:p>
          <a:p>
            <a:pPr lvl="0"/>
            <a:endParaRPr lang="en-US">
              <a:solidFill>
                <a:schemeClr val="tx1"/>
              </a:solidFill>
            </a:endParaRPr>
          </a:p>
          <a:p>
            <a:endParaRPr lang="en-US">
              <a:solidFill>
                <a:schemeClr val="tx1"/>
              </a:solidFill>
            </a:endParaRPr>
          </a:p>
        </p:txBody>
      </p:sp>
      <p:pic>
        <p:nvPicPr>
          <p:cNvPr id="94211" name="Picture 3"/>
          <p:cNvPicPr>
            <a:picLocks noChangeAspect="1" noChangeArrowheads="1"/>
          </p:cNvPicPr>
          <p:nvPr/>
        </p:nvPicPr>
        <p:blipFill>
          <a:blip r:embed="rId2" cstate="print"/>
          <a:srcRect l="36993" t="15278" r="35091" b="10938"/>
          <a:stretch>
            <a:fillRect/>
          </a:stretch>
        </p:blipFill>
        <p:spPr bwMode="auto">
          <a:xfrm rot="1051056">
            <a:off x="2527300" y="914400"/>
            <a:ext cx="1272331" cy="1890701"/>
          </a:xfrm>
          <a:prstGeom prst="rect">
            <a:avLst/>
          </a:prstGeom>
          <a:noFill/>
          <a:ln w="9525">
            <a:noFill/>
            <a:miter lim="800000"/>
            <a:headEnd/>
            <a:tailEnd/>
          </a:ln>
        </p:spPr>
      </p:pic>
      <p:pic>
        <p:nvPicPr>
          <p:cNvPr id="94213" name="Picture 5"/>
          <p:cNvPicPr>
            <a:picLocks noChangeAspect="1" noChangeArrowheads="1"/>
          </p:cNvPicPr>
          <p:nvPr/>
        </p:nvPicPr>
        <p:blipFill>
          <a:blip r:embed="rId3" cstate="print"/>
          <a:srcRect l="39653" t="18402" r="39556" b="26215"/>
          <a:stretch>
            <a:fillRect/>
          </a:stretch>
        </p:blipFill>
        <p:spPr bwMode="auto">
          <a:xfrm rot="20664522">
            <a:off x="717290" y="1473200"/>
            <a:ext cx="1517909" cy="2273300"/>
          </a:xfrm>
          <a:prstGeom prst="rect">
            <a:avLst/>
          </a:prstGeom>
          <a:noFill/>
          <a:ln w="9525">
            <a:noFill/>
            <a:miter lim="800000"/>
            <a:headEnd/>
            <a:tailEnd/>
          </a:ln>
        </p:spPr>
      </p:pic>
      <p:pic>
        <p:nvPicPr>
          <p:cNvPr id="94214" name="Picture 6"/>
          <p:cNvPicPr>
            <a:picLocks noChangeAspect="1" noChangeArrowheads="1"/>
          </p:cNvPicPr>
          <p:nvPr/>
        </p:nvPicPr>
        <p:blipFill>
          <a:blip r:embed="rId4" cstate="print"/>
          <a:srcRect l="39263" t="16319" r="39751" b="22743"/>
          <a:stretch>
            <a:fillRect/>
          </a:stretch>
        </p:blipFill>
        <p:spPr bwMode="auto">
          <a:xfrm rot="884417">
            <a:off x="2197101" y="3771900"/>
            <a:ext cx="1462490" cy="2387600"/>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Text Box 7"/>
          <p:cNvSpPr txBox="1">
            <a:spLocks noChangeArrowheads="1"/>
          </p:cNvSpPr>
          <p:nvPr/>
        </p:nvSpPr>
        <p:spPr bwMode="auto">
          <a:xfrm>
            <a:off x="1168400" y="476250"/>
            <a:ext cx="2336800" cy="579438"/>
          </a:xfrm>
          <a:prstGeom prst="rect">
            <a:avLst/>
          </a:prstGeom>
          <a:noFill/>
          <a:ln w="9525">
            <a:noFill/>
            <a:miter lim="800000"/>
            <a:headEnd/>
            <a:tailEnd/>
          </a:ln>
        </p:spPr>
        <p:txBody>
          <a:bodyPr>
            <a:spAutoFit/>
          </a:bodyPr>
          <a:lstStyle/>
          <a:p>
            <a:pPr>
              <a:spcBef>
                <a:spcPct val="50000"/>
              </a:spcBef>
              <a:defRPr/>
            </a:pPr>
            <a:r>
              <a:rPr lang="zh-CN" altLang="en-US" sz="3200" b="1" dirty="0">
                <a:solidFill>
                  <a:schemeClr val="tx1"/>
                </a:solidFill>
                <a:latin typeface="黑体" pitchFamily="2" charset="-122"/>
                <a:ea typeface="黑体" pitchFamily="2" charset="-122"/>
                <a:cs typeface="+mj-cs"/>
              </a:rPr>
              <a:t>目录</a:t>
            </a:r>
          </a:p>
        </p:txBody>
      </p:sp>
      <p:cxnSp>
        <p:nvCxnSpPr>
          <p:cNvPr id="13316" name="Straight Connector 6"/>
          <p:cNvCxnSpPr>
            <a:cxnSpLocks noChangeShapeType="1"/>
          </p:cNvCxnSpPr>
          <p:nvPr/>
        </p:nvCxnSpPr>
        <p:spPr bwMode="auto">
          <a:xfrm rot="5400000">
            <a:off x="1781175" y="428625"/>
            <a:ext cx="857250" cy="0"/>
          </a:xfrm>
          <a:prstGeom prst="line">
            <a:avLst/>
          </a:prstGeom>
          <a:noFill/>
          <a:ln w="12700" algn="ctr">
            <a:solidFill>
              <a:schemeClr val="hlink"/>
            </a:solidFill>
            <a:round/>
            <a:headEnd/>
            <a:tailEnd/>
          </a:ln>
        </p:spPr>
      </p:cxnSp>
      <p:sp>
        <p:nvSpPr>
          <p:cNvPr id="9" name="Rectangle 8"/>
          <p:cNvSpPr/>
          <p:nvPr/>
        </p:nvSpPr>
        <p:spPr>
          <a:xfrm>
            <a:off x="0" y="2005013"/>
            <a:ext cx="9144000" cy="571500"/>
          </a:xfrm>
          <a:prstGeom prst="rect">
            <a:avLst/>
          </a:prstGeom>
          <a:gradFill>
            <a:gsLst>
              <a:gs pos="0">
                <a:schemeClr val="accent4">
                  <a:tint val="50000"/>
                  <a:satMod val="300000"/>
                  <a:alpha val="46000"/>
                </a:schemeClr>
              </a:gs>
              <a:gs pos="35000">
                <a:schemeClr val="accent4">
                  <a:tint val="37000"/>
                  <a:satMod val="300000"/>
                  <a:alpha val="31000"/>
                </a:schemeClr>
              </a:gs>
              <a:gs pos="100000">
                <a:schemeClr val="accent4">
                  <a:tint val="15000"/>
                  <a:satMod val="350000"/>
                  <a:alpha val="0"/>
                </a:schemeClr>
              </a:gs>
            </a:gsLst>
          </a:gradFill>
          <a:ln>
            <a:solidFill>
              <a:schemeClr val="bg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171" name="Rectangle 3"/>
          <p:cNvSpPr>
            <a:spLocks noGrp="1" noChangeArrowheads="1"/>
          </p:cNvSpPr>
          <p:nvPr>
            <p:ph type="body" idx="1"/>
          </p:nvPr>
        </p:nvSpPr>
        <p:spPr>
          <a:xfrm>
            <a:off x="3103563" y="1136650"/>
            <a:ext cx="3276600" cy="5181600"/>
          </a:xfrm>
        </p:spPr>
        <p:txBody>
          <a:bodyPr/>
          <a:lstStyle/>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集团概览</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3200" b="1" kern="1200" dirty="0" smtClean="0">
                <a:solidFill>
                  <a:srgbClr val="FF6600"/>
                </a:solidFill>
                <a:latin typeface="黑体" pitchFamily="2" charset="-122"/>
                <a:ea typeface="黑体" pitchFamily="2" charset="-122"/>
                <a:cs typeface="+mj-cs"/>
              </a:rPr>
              <a:t>发展战略</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业务概况</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公司治理</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人才团队</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后援中心</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社会责任</a:t>
            </a:r>
          </a:p>
        </p:txBody>
      </p:sp>
      <p:pic>
        <p:nvPicPr>
          <p:cNvPr id="13319" name="Picture 14" descr="Logo2"/>
          <p:cNvPicPr>
            <a:picLocks noChangeAspect="1" noChangeArrowheads="1"/>
          </p:cNvPicPr>
          <p:nvPr/>
        </p:nvPicPr>
        <p:blipFill>
          <a:blip r:embed="rId4" cstate="print"/>
          <a:srcRect/>
          <a:stretch>
            <a:fillRect/>
          </a:stretch>
        </p:blipFill>
        <p:spPr bwMode="auto">
          <a:xfrm>
            <a:off x="711200" y="5695950"/>
            <a:ext cx="2306638" cy="381000"/>
          </a:xfrm>
          <a:prstGeom prst="rect">
            <a:avLst/>
          </a:prstGeom>
          <a:noFill/>
          <a:ln w="9525">
            <a:noFill/>
            <a:miter lim="800000"/>
            <a:headEnd/>
            <a:tailEnd/>
          </a:ln>
        </p:spPr>
      </p:pic>
      <p:sp>
        <p:nvSpPr>
          <p:cNvPr id="13320" name="Rectangle 12"/>
          <p:cNvSpPr>
            <a:spLocks noChangeArrowheads="1"/>
          </p:cNvSpPr>
          <p:nvPr/>
        </p:nvSpPr>
        <p:spPr bwMode="auto">
          <a:xfrm>
            <a:off x="2209800" y="0"/>
            <a:ext cx="247650" cy="971550"/>
          </a:xfrm>
          <a:prstGeom prst="rect">
            <a:avLst/>
          </a:prstGeom>
          <a:solidFill>
            <a:schemeClr val="bg2"/>
          </a:solidFill>
          <a:ln w="12700" algn="ctr">
            <a:solidFill>
              <a:schemeClr val="bg1"/>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4" descr="http://sc.websbook.com/upimg/allimg/081108/017.jpg"/>
          <p:cNvPicPr>
            <a:picLocks noChangeAspect="1" noChangeArrowheads="1"/>
          </p:cNvPicPr>
          <p:nvPr/>
        </p:nvPicPr>
        <p:blipFill>
          <a:blip r:embed="rId2" cstate="print"/>
          <a:srcRect b="-23"/>
          <a:stretch>
            <a:fillRect/>
          </a:stretch>
        </p:blipFill>
        <p:spPr bwMode="auto">
          <a:xfrm>
            <a:off x="-66675" y="0"/>
            <a:ext cx="9286875" cy="6858000"/>
          </a:xfrm>
          <a:prstGeom prst="rect">
            <a:avLst/>
          </a:prstGeom>
          <a:noFill/>
          <a:ln w="9525">
            <a:noFill/>
            <a:miter lim="800000"/>
            <a:headEnd/>
            <a:tailEnd/>
          </a:ln>
        </p:spPr>
      </p:pic>
      <p:grpSp>
        <p:nvGrpSpPr>
          <p:cNvPr id="14339" name="Group 11"/>
          <p:cNvGrpSpPr>
            <a:grpSpLocks/>
          </p:cNvGrpSpPr>
          <p:nvPr/>
        </p:nvGrpSpPr>
        <p:grpSpPr bwMode="auto">
          <a:xfrm>
            <a:off x="3644900" y="3070225"/>
            <a:ext cx="2020888" cy="1958975"/>
            <a:chOff x="2457" y="2000"/>
            <a:chExt cx="901" cy="888"/>
          </a:xfrm>
        </p:grpSpPr>
        <p:pic>
          <p:nvPicPr>
            <p:cNvPr id="14344" name="Picture 12" descr="circuler_1"/>
            <p:cNvPicPr>
              <a:picLocks noChangeAspect="1" noChangeArrowheads="1"/>
            </p:cNvPicPr>
            <p:nvPr/>
          </p:nvPicPr>
          <p:blipFill>
            <a:blip r:embed="rId3" cstate="print"/>
            <a:srcRect/>
            <a:stretch>
              <a:fillRect/>
            </a:stretch>
          </p:blipFill>
          <p:spPr bwMode="ltGray">
            <a:xfrm>
              <a:off x="2457" y="2000"/>
              <a:ext cx="901" cy="886"/>
            </a:xfrm>
            <a:prstGeom prst="rect">
              <a:avLst/>
            </a:prstGeom>
            <a:noFill/>
            <a:ln w="9525">
              <a:noFill/>
              <a:miter lim="800000"/>
              <a:headEnd/>
              <a:tailEnd/>
            </a:ln>
          </p:spPr>
        </p:pic>
        <p:sp>
          <p:nvSpPr>
            <p:cNvPr id="146" name="Oval 13"/>
            <p:cNvSpPr>
              <a:spLocks noChangeArrowheads="1"/>
            </p:cNvSpPr>
            <p:nvPr/>
          </p:nvSpPr>
          <p:spPr bwMode="ltGray">
            <a:xfrm>
              <a:off x="2457" y="2000"/>
              <a:ext cx="895" cy="888"/>
            </a:xfrm>
            <a:prstGeom prst="ellipse">
              <a:avLst/>
            </a:prstGeom>
            <a:gradFill rotWithShape="1">
              <a:gsLst>
                <a:gs pos="0">
                  <a:srgbClr val="F8F8F8">
                    <a:gamma/>
                    <a:shade val="26275"/>
                    <a:invGamma/>
                    <a:alpha val="89999"/>
                  </a:srgbClr>
                </a:gs>
                <a:gs pos="50000">
                  <a:srgbClr val="F8F8F8">
                    <a:alpha val="45000"/>
                  </a:srgbClr>
                </a:gs>
                <a:gs pos="100000">
                  <a:srgbClr val="F8F8F8">
                    <a:gamma/>
                    <a:shade val="26275"/>
                    <a:invGamma/>
                    <a:alpha val="89999"/>
                  </a:srgbClr>
                </a:gs>
              </a:gsLst>
              <a:lin ang="5400000" scaled="1"/>
            </a:gradFill>
            <a:ln w="9525" algn="ctr">
              <a:noFill/>
              <a:round/>
              <a:headEnd/>
              <a:tailEnd/>
            </a:ln>
            <a:effectLst/>
          </p:spPr>
          <p:txBody>
            <a:bodyPr wrap="none" anchor="ctr"/>
            <a:lstStyle/>
            <a:p>
              <a:pPr>
                <a:defRPr/>
              </a:pPr>
              <a:endParaRPr lang="en-US">
                <a:latin typeface="+mn-lt"/>
                <a:ea typeface="黑体" pitchFamily="2" charset="-122"/>
              </a:endParaRPr>
            </a:p>
          </p:txBody>
        </p:sp>
        <p:sp>
          <p:nvSpPr>
            <p:cNvPr id="147" name="Freeform 14"/>
            <p:cNvSpPr>
              <a:spLocks/>
            </p:cNvSpPr>
            <p:nvPr/>
          </p:nvSpPr>
          <p:spPr bwMode="ltGray">
            <a:xfrm>
              <a:off x="2550" y="2018"/>
              <a:ext cx="704" cy="30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DDDDDD"/>
                </a:gs>
              </a:gsLst>
              <a:lin ang="5400000" scaled="1"/>
            </a:gradFill>
            <a:ln w="0">
              <a:noFill/>
              <a:prstDash val="solid"/>
              <a:round/>
              <a:headEnd/>
              <a:tailEnd/>
            </a:ln>
          </p:spPr>
          <p:txBody>
            <a:bodyPr/>
            <a:lstStyle/>
            <a:p>
              <a:pPr>
                <a:defRPr/>
              </a:pPr>
              <a:endParaRPr lang="en-US">
                <a:latin typeface="+mn-lt"/>
                <a:ea typeface="黑体" pitchFamily="2" charset="-122"/>
              </a:endParaRPr>
            </a:p>
          </p:txBody>
        </p:sp>
        <p:grpSp>
          <p:nvGrpSpPr>
            <p:cNvPr id="14349" name="Group 15"/>
            <p:cNvGrpSpPr>
              <a:grpSpLocks/>
            </p:cNvGrpSpPr>
            <p:nvPr/>
          </p:nvGrpSpPr>
          <p:grpSpPr bwMode="auto">
            <a:xfrm rot="-1297425" flipH="1" flipV="1">
              <a:off x="2527" y="2684"/>
              <a:ext cx="777" cy="190"/>
              <a:chOff x="2530" y="1058"/>
              <a:chExt cx="888" cy="249"/>
            </a:xfrm>
          </p:grpSpPr>
          <p:grpSp>
            <p:nvGrpSpPr>
              <p:cNvPr id="14350" name="Group 16"/>
              <p:cNvGrpSpPr>
                <a:grpSpLocks/>
              </p:cNvGrpSpPr>
              <p:nvPr/>
            </p:nvGrpSpPr>
            <p:grpSpPr bwMode="auto">
              <a:xfrm>
                <a:off x="2530" y="1058"/>
                <a:ext cx="743" cy="184"/>
                <a:chOff x="1564" y="2572"/>
                <a:chExt cx="1120" cy="277"/>
              </a:xfrm>
            </p:grpSpPr>
            <p:sp>
              <p:nvSpPr>
                <p:cNvPr id="155" name="AutoShape 17"/>
                <p:cNvSpPr>
                  <a:spLocks noChangeArrowheads="1"/>
                </p:cNvSpPr>
                <p:nvPr/>
              </p:nvSpPr>
              <p:spPr bwMode="ltGray">
                <a:xfrm rot="5263130">
                  <a:off x="1863" y="2279"/>
                  <a:ext cx="227" cy="819"/>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sp>
              <p:nvSpPr>
                <p:cNvPr id="156" name="AutoShape 18"/>
                <p:cNvSpPr>
                  <a:spLocks noChangeArrowheads="1"/>
                </p:cNvSpPr>
                <p:nvPr/>
              </p:nvSpPr>
              <p:spPr bwMode="ltGray">
                <a:xfrm rot="6078281">
                  <a:off x="2002" y="2283"/>
                  <a:ext cx="226" cy="818"/>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sp>
              <p:nvSpPr>
                <p:cNvPr id="157" name="AutoShape 19"/>
                <p:cNvSpPr>
                  <a:spLocks noChangeArrowheads="1"/>
                </p:cNvSpPr>
                <p:nvPr/>
              </p:nvSpPr>
              <p:spPr bwMode="ltGray">
                <a:xfrm rot="6373927">
                  <a:off x="2075" y="2298"/>
                  <a:ext cx="227" cy="819"/>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sp>
              <p:nvSpPr>
                <p:cNvPr id="158" name="AutoShape 20"/>
                <p:cNvSpPr>
                  <a:spLocks noChangeArrowheads="1"/>
                </p:cNvSpPr>
                <p:nvPr/>
              </p:nvSpPr>
              <p:spPr bwMode="ltGray">
                <a:xfrm rot="6906312">
                  <a:off x="2168" y="2335"/>
                  <a:ext cx="223" cy="818"/>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grpSp>
          <p:grpSp>
            <p:nvGrpSpPr>
              <p:cNvPr id="14351" name="Group 21"/>
              <p:cNvGrpSpPr>
                <a:grpSpLocks/>
              </p:cNvGrpSpPr>
              <p:nvPr/>
            </p:nvGrpSpPr>
            <p:grpSpPr bwMode="auto">
              <a:xfrm rot="1353540">
                <a:off x="2675" y="1120"/>
                <a:ext cx="743" cy="187"/>
                <a:chOff x="1566" y="2571"/>
                <a:chExt cx="1120" cy="279"/>
              </a:xfrm>
            </p:grpSpPr>
            <p:sp>
              <p:nvSpPr>
                <p:cNvPr id="151" name="AutoShape 22"/>
                <p:cNvSpPr>
                  <a:spLocks noChangeArrowheads="1"/>
                </p:cNvSpPr>
                <p:nvPr/>
              </p:nvSpPr>
              <p:spPr bwMode="ltGray">
                <a:xfrm rot="5263130">
                  <a:off x="1867" y="2282"/>
                  <a:ext cx="224" cy="819"/>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sp>
              <p:nvSpPr>
                <p:cNvPr id="152" name="AutoShape 23"/>
                <p:cNvSpPr>
                  <a:spLocks noChangeArrowheads="1"/>
                </p:cNvSpPr>
                <p:nvPr/>
              </p:nvSpPr>
              <p:spPr bwMode="ltGray">
                <a:xfrm rot="6078281">
                  <a:off x="2000" y="2274"/>
                  <a:ext cx="225" cy="819"/>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sp>
              <p:nvSpPr>
                <p:cNvPr id="153" name="AutoShape 24"/>
                <p:cNvSpPr>
                  <a:spLocks noChangeArrowheads="1"/>
                </p:cNvSpPr>
                <p:nvPr/>
              </p:nvSpPr>
              <p:spPr bwMode="ltGray">
                <a:xfrm rot="6373927">
                  <a:off x="2086" y="2297"/>
                  <a:ext cx="224" cy="818"/>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sp>
              <p:nvSpPr>
                <p:cNvPr id="154" name="AutoShape 25"/>
                <p:cNvSpPr>
                  <a:spLocks noChangeArrowheads="1"/>
                </p:cNvSpPr>
                <p:nvPr/>
              </p:nvSpPr>
              <p:spPr bwMode="ltGray">
                <a:xfrm rot="6906312">
                  <a:off x="2168" y="2337"/>
                  <a:ext cx="224" cy="819"/>
                </a:xfrm>
                <a:prstGeom prst="moon">
                  <a:avLst>
                    <a:gd name="adj" fmla="val 49773"/>
                  </a:avLst>
                </a:prstGeom>
                <a:solidFill>
                  <a:srgbClr val="F8F8F8">
                    <a:alpha val="3999"/>
                  </a:srgbClr>
                </a:solidFill>
                <a:ln w="9525">
                  <a:noFill/>
                  <a:miter lim="800000"/>
                  <a:headEnd/>
                  <a:tailEnd/>
                </a:ln>
                <a:effectLst/>
              </p:spPr>
              <p:txBody>
                <a:bodyPr wrap="none" anchor="ctr"/>
                <a:lstStyle/>
                <a:p>
                  <a:pPr>
                    <a:defRPr/>
                  </a:pPr>
                  <a:endParaRPr lang="en-US">
                    <a:latin typeface="+mn-lt"/>
                    <a:ea typeface="黑体" pitchFamily="2" charset="-122"/>
                  </a:endParaRPr>
                </a:p>
              </p:txBody>
            </p:sp>
          </p:grpSp>
        </p:grpSp>
      </p:grpSp>
      <p:sp>
        <p:nvSpPr>
          <p:cNvPr id="14340" name="Text Box 4"/>
          <p:cNvSpPr txBox="1">
            <a:spLocks noChangeArrowheads="1"/>
          </p:cNvSpPr>
          <p:nvPr/>
        </p:nvSpPr>
        <p:spPr bwMode="auto">
          <a:xfrm>
            <a:off x="12700" y="261938"/>
            <a:ext cx="8991600" cy="584200"/>
          </a:xfrm>
          <a:prstGeom prst="rect">
            <a:avLst/>
          </a:prstGeom>
          <a:noFill/>
          <a:ln w="9525" algn="ctr">
            <a:noFill/>
            <a:miter lim="800000"/>
            <a:headEnd/>
            <a:tailEnd/>
          </a:ln>
        </p:spPr>
        <p:txBody>
          <a:bodyPr lIns="180000" tIns="90000" rIns="0" bIns="0" anchor="ctr">
            <a:spAutoFit/>
          </a:bodyPr>
          <a:lstStyle/>
          <a:p>
            <a:r>
              <a:rPr lang="zh-CN" altLang="en-US" sz="3200" b="1">
                <a:solidFill>
                  <a:srgbClr val="FF6600"/>
                </a:solidFill>
                <a:latin typeface="黑体" pitchFamily="49" charset="-122"/>
                <a:ea typeface="黑体" pitchFamily="49" charset="-122"/>
              </a:rPr>
              <a:t>发展战略</a:t>
            </a:r>
            <a:endParaRPr lang="en-US" altLang="zh-CN" sz="3200" b="1">
              <a:solidFill>
                <a:srgbClr val="FF6600"/>
              </a:solidFill>
              <a:latin typeface="黑体" pitchFamily="49" charset="-122"/>
              <a:ea typeface="黑体" pitchFamily="49" charset="-122"/>
            </a:endParaRPr>
          </a:p>
        </p:txBody>
      </p:sp>
      <p:sp>
        <p:nvSpPr>
          <p:cNvPr id="140" name="Rectangle 139"/>
          <p:cNvSpPr/>
          <p:nvPr/>
        </p:nvSpPr>
        <p:spPr>
          <a:xfrm>
            <a:off x="2122353" y="3275112"/>
            <a:ext cx="5262979" cy="769441"/>
          </a:xfrm>
          <a:prstGeom prst="rect">
            <a:avLst/>
          </a:prstGeom>
        </p:spPr>
        <p:txBody>
          <a:bodyPr wrap="none">
            <a:spAutoFit/>
            <a:scene3d>
              <a:camera prst="orthographicFront"/>
              <a:lightRig rig="threePt" dir="t"/>
            </a:scene3d>
            <a:sp3d extrusionH="57150">
              <a:bevelT w="38100" h="38100" prst="relaxedInset"/>
            </a:sp3d>
          </a:bodyPr>
          <a:lstStyle/>
          <a:p>
            <a:pPr>
              <a:defRPr/>
            </a:pPr>
            <a:r>
              <a:rPr lang="zh-CN" alt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rPr>
              <a:t>国际领先，综合金融</a:t>
            </a:r>
          </a:p>
        </p:txBody>
      </p:sp>
      <p:sp>
        <p:nvSpPr>
          <p:cNvPr id="141" name="Rectangle 140"/>
          <p:cNvSpPr/>
          <p:nvPr/>
        </p:nvSpPr>
        <p:spPr>
          <a:xfrm>
            <a:off x="0" y="1338590"/>
            <a:ext cx="9144000" cy="1631216"/>
          </a:xfrm>
          <a:prstGeom prst="rect">
            <a:avLst/>
          </a:prstGeom>
        </p:spPr>
        <p:txBody>
          <a:bodyPr>
            <a:spAutoFit/>
          </a:bodyPr>
          <a:lstStyle/>
          <a:p>
            <a:pPr algn="ctr">
              <a:defRPr/>
            </a:pPr>
            <a:r>
              <a:rPr lang="zh-CN" altLang="en-US"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rPr>
              <a:t>中国平安的抱负是</a:t>
            </a:r>
            <a:endParaRPr lang="en-US" altLang="zh-CN"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endParaRPr>
          </a:p>
          <a:p>
            <a:pPr algn="ctr">
              <a:defRPr/>
            </a:pPr>
            <a:r>
              <a:rPr lang="zh-CN" altLang="en-US" sz="36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rPr>
              <a:t>以</a:t>
            </a:r>
            <a:r>
              <a:rPr lang="zh-CN" alt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rPr>
              <a:t>专业化的服务、产品、技术和</a:t>
            </a:r>
            <a:r>
              <a:rPr lang="zh-CN" altLang="en-US" sz="36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rPr>
              <a:t>人才成为</a:t>
            </a:r>
            <a:endParaRPr lang="en-US" altLang="zh-CN"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endParaRPr>
          </a:p>
          <a:p>
            <a:pPr algn="ctr">
              <a:defRPr/>
            </a:pPr>
            <a:r>
              <a:rPr lang="zh-CN"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49" charset="-122"/>
                <a:ea typeface="黑体" pitchFamily="49" charset="-122"/>
              </a:rPr>
              <a:t>国际领先综合金融服务集团</a:t>
            </a:r>
          </a:p>
        </p:txBody>
      </p:sp>
      <p:pic>
        <p:nvPicPr>
          <p:cNvPr id="14343" name="Picture 14" descr="Logo2"/>
          <p:cNvPicPr>
            <a:picLocks noChangeAspect="1" noChangeArrowheads="1"/>
          </p:cNvPicPr>
          <p:nvPr/>
        </p:nvPicPr>
        <p:blipFill>
          <a:blip r:embed="rId4" cstate="print"/>
          <a:srcRect/>
          <a:stretch>
            <a:fillRect/>
          </a:stretch>
        </p:blipFill>
        <p:spPr bwMode="auto">
          <a:xfrm>
            <a:off x="6578600" y="5219700"/>
            <a:ext cx="2306638" cy="381000"/>
          </a:xfrm>
          <a:prstGeom prst="rect">
            <a:avLst/>
          </a:prstGeom>
          <a:noFill/>
          <a:ln w="9525">
            <a:noFill/>
            <a:miter lim="800000"/>
            <a:headEnd/>
            <a:tailEnd/>
          </a:ln>
        </p:spPr>
      </p:pic>
      <p:pic>
        <p:nvPicPr>
          <p:cNvPr id="9217" name="Picture 1" descr="image001"/>
          <p:cNvPicPr>
            <a:picLocks noChangeAspect="1" noChangeArrowheads="1"/>
          </p:cNvPicPr>
          <p:nvPr/>
        </p:nvPicPr>
        <p:blipFill>
          <a:blip r:embed="rId5" cstate="print"/>
          <a:srcRect/>
          <a:stretch>
            <a:fillRect/>
          </a:stretch>
        </p:blipFill>
        <p:spPr bwMode="auto">
          <a:xfrm>
            <a:off x="2749550" y="4079874"/>
            <a:ext cx="3917950" cy="921871"/>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Double Bracket 22"/>
          <p:cNvSpPr/>
          <p:nvPr/>
        </p:nvSpPr>
        <p:spPr bwMode="auto">
          <a:xfrm>
            <a:off x="1219200" y="914400"/>
            <a:ext cx="6896100" cy="666750"/>
          </a:xfrm>
          <a:prstGeom prst="bracketPair">
            <a:avLst/>
          </a:prstGeom>
          <a:solidFill>
            <a:schemeClr val="bg1">
              <a:lumMod val="95000"/>
            </a:schemeClr>
          </a:solidFill>
          <a:ln w="12700" cap="flat" cmpd="sng" algn="ctr">
            <a:solidFill>
              <a:schemeClr val="hlink"/>
            </a:solidFill>
            <a:prstDash val="solid"/>
            <a:round/>
            <a:headEnd type="none" w="med" len="med"/>
            <a:tailEnd type="none" w="med" len="med"/>
          </a:ln>
          <a:effectLst/>
        </p:spPr>
        <p:txBody>
          <a:bodyPr wrap="none" lIns="0" tIns="0" rIns="0" anchor="ctr" anchorCtr="1"/>
          <a:lstStyle/>
          <a:p>
            <a:pPr algn="ctr">
              <a:spcBef>
                <a:spcPct val="15000"/>
              </a:spcBef>
              <a:defRPr/>
            </a:pPr>
            <a:endParaRPr lang="en-US" b="1">
              <a:latin typeface="Arial" charset="0"/>
            </a:endParaRPr>
          </a:p>
        </p:txBody>
      </p:sp>
      <p:sp>
        <p:nvSpPr>
          <p:cNvPr id="15363" name="Text Box 3"/>
          <p:cNvSpPr txBox="1">
            <a:spLocks noChangeArrowheads="1"/>
          </p:cNvSpPr>
          <p:nvPr/>
        </p:nvSpPr>
        <p:spPr bwMode="auto">
          <a:xfrm>
            <a:off x="0" y="76200"/>
            <a:ext cx="9324975" cy="612775"/>
          </a:xfrm>
          <a:prstGeom prst="rect">
            <a:avLst/>
          </a:prstGeom>
          <a:noFill/>
          <a:ln w="9525">
            <a:noFill/>
            <a:miter lim="800000"/>
            <a:headEnd/>
            <a:tailEnd/>
          </a:ln>
        </p:spPr>
        <p:txBody>
          <a:bodyPr tIns="90000" bIns="90000">
            <a:spAutoFit/>
          </a:bodyPr>
          <a:lstStyle/>
          <a:p>
            <a:r>
              <a:rPr lang="zh-CN" altLang="en-US" sz="2800" b="1">
                <a:solidFill>
                  <a:srgbClr val="FF6600"/>
                </a:solidFill>
                <a:latin typeface="黑体" pitchFamily="49" charset="-122"/>
                <a:ea typeface="黑体" pitchFamily="49" charset="-122"/>
              </a:rPr>
              <a:t>发展战略</a:t>
            </a:r>
            <a:r>
              <a:rPr lang="en-US" altLang="zh-CN" sz="2800" b="1">
                <a:solidFill>
                  <a:srgbClr val="FF6600"/>
                </a:solidFill>
                <a:latin typeface="黑体" pitchFamily="49" charset="-122"/>
                <a:ea typeface="黑体" pitchFamily="49" charset="-122"/>
              </a:rPr>
              <a:t>——</a:t>
            </a:r>
            <a:r>
              <a:rPr lang="zh-CN" altLang="en-US" sz="2800" b="1">
                <a:solidFill>
                  <a:srgbClr val="FF6600"/>
                </a:solidFill>
                <a:latin typeface="黑体" pitchFamily="49" charset="-122"/>
                <a:ea typeface="黑体" pitchFamily="49" charset="-122"/>
              </a:rPr>
              <a:t>构建以保险、银行、投资为支柱的业务体系</a:t>
            </a:r>
          </a:p>
        </p:txBody>
      </p:sp>
      <p:sp>
        <p:nvSpPr>
          <p:cNvPr id="21554" name="Text Box 50"/>
          <p:cNvSpPr txBox="1">
            <a:spLocks noChangeArrowheads="1"/>
          </p:cNvSpPr>
          <p:nvPr/>
        </p:nvSpPr>
        <p:spPr bwMode="auto">
          <a:xfrm>
            <a:off x="1354138" y="901700"/>
            <a:ext cx="6380162" cy="644525"/>
          </a:xfrm>
          <a:prstGeom prst="rect">
            <a:avLst/>
          </a:prstGeom>
          <a:noFill/>
          <a:ln w="9525" algn="ctr">
            <a:noFill/>
            <a:miter lim="800000"/>
            <a:headEnd/>
            <a:tailEnd/>
          </a:ln>
          <a:effectLst/>
        </p:spPr>
        <p:txBody>
          <a:bodyPr lIns="180000" tIns="90000" rIns="0" bIns="0">
            <a:spAutoFit/>
          </a:bodyPr>
          <a:lstStyle/>
          <a:p>
            <a:pPr algn="ctr">
              <a:defRPr/>
            </a:pPr>
            <a:r>
              <a:rPr lang="zh-CN" altLang="en-US" sz="1800" b="1" dirty="0">
                <a:solidFill>
                  <a:schemeClr val="bg1">
                    <a:lumMod val="50000"/>
                  </a:schemeClr>
                </a:solidFill>
                <a:ea typeface="黑体" pitchFamily="49" charset="-122"/>
                <a:cs typeface="Arial" pitchFamily="34" charset="0"/>
              </a:rPr>
              <a:t>未来</a:t>
            </a:r>
            <a:r>
              <a:rPr lang="en-US" altLang="zh-CN" sz="1800" b="1" dirty="0">
                <a:solidFill>
                  <a:schemeClr val="bg1">
                    <a:lumMod val="50000"/>
                  </a:schemeClr>
                </a:solidFill>
                <a:ea typeface="黑体" pitchFamily="49" charset="-122"/>
                <a:cs typeface="Arial" pitchFamily="34" charset="0"/>
              </a:rPr>
              <a:t>10</a:t>
            </a:r>
            <a:r>
              <a:rPr lang="zh-CN" altLang="en-US" sz="1800" b="1" dirty="0">
                <a:solidFill>
                  <a:schemeClr val="bg1">
                    <a:lumMod val="50000"/>
                  </a:schemeClr>
                </a:solidFill>
                <a:ea typeface="黑体" pitchFamily="49" charset="-122"/>
                <a:cs typeface="Arial" pitchFamily="34" charset="0"/>
              </a:rPr>
              <a:t>年发展的基本思</a:t>
            </a:r>
            <a:r>
              <a:rPr lang="zh-CN" altLang="en-US" sz="1800" b="1">
                <a:solidFill>
                  <a:schemeClr val="bg1">
                    <a:lumMod val="50000"/>
                  </a:schemeClr>
                </a:solidFill>
                <a:ea typeface="黑体" pitchFamily="49" charset="-122"/>
                <a:cs typeface="Arial" pitchFamily="34" charset="0"/>
              </a:rPr>
              <a:t>路</a:t>
            </a:r>
            <a:r>
              <a:rPr lang="zh-CN" altLang="en-US" sz="1800" b="1" smtClean="0">
                <a:solidFill>
                  <a:schemeClr val="bg1">
                    <a:lumMod val="50000"/>
                  </a:schemeClr>
                </a:solidFill>
                <a:ea typeface="黑体" pitchFamily="49" charset="-122"/>
                <a:cs typeface="Arial" pitchFamily="34" charset="0"/>
              </a:rPr>
              <a:t>是，以保险带动综合金融，用综合金融进一步促进</a:t>
            </a:r>
            <a:r>
              <a:rPr lang="zh-CN" altLang="zh-CN" sz="1800" b="1" smtClean="0">
                <a:solidFill>
                  <a:schemeClr val="bg1">
                    <a:lumMod val="50000"/>
                  </a:schemeClr>
                </a:solidFill>
                <a:ea typeface="黑体" pitchFamily="49" charset="-122"/>
                <a:cs typeface="Arial" pitchFamily="34" charset="0"/>
              </a:rPr>
              <a:t>保险业务加快发展</a:t>
            </a:r>
            <a:r>
              <a:rPr lang="zh-CN" altLang="en-US" sz="1800" b="1" smtClean="0">
                <a:solidFill>
                  <a:schemeClr val="bg1">
                    <a:lumMod val="50000"/>
                  </a:schemeClr>
                </a:solidFill>
                <a:effectLst>
                  <a:outerShdw blurRad="38100" dist="38100" dir="2700000" algn="tl">
                    <a:srgbClr val="C0C0C0"/>
                  </a:outerShdw>
                </a:effectLst>
                <a:ea typeface="黑体" pitchFamily="49" charset="-122"/>
                <a:cs typeface="Arial" pitchFamily="34" charset="0"/>
              </a:rPr>
              <a:t> </a:t>
            </a:r>
            <a:endParaRPr lang="zh-CN" altLang="en-US" sz="1800" b="1" dirty="0">
              <a:solidFill>
                <a:schemeClr val="bg1">
                  <a:lumMod val="50000"/>
                </a:schemeClr>
              </a:solidFill>
              <a:effectLst>
                <a:outerShdw blurRad="38100" dist="38100" dir="2700000" algn="tl">
                  <a:srgbClr val="C0C0C0"/>
                </a:outerShdw>
              </a:effectLst>
              <a:ea typeface="黑体" pitchFamily="49" charset="-122"/>
              <a:cs typeface="Arial" pitchFamily="34" charset="0"/>
            </a:endParaRPr>
          </a:p>
        </p:txBody>
      </p:sp>
      <p:sp>
        <p:nvSpPr>
          <p:cNvPr id="21555" name="AutoShape 51"/>
          <p:cNvSpPr>
            <a:spLocks noChangeArrowheads="1"/>
          </p:cNvSpPr>
          <p:nvPr/>
        </p:nvSpPr>
        <p:spPr bwMode="auto">
          <a:xfrm rot="16200000">
            <a:off x="4308476" y="-1649413"/>
            <a:ext cx="601662" cy="7478713"/>
          </a:xfrm>
          <a:prstGeom prst="chevron">
            <a:avLst>
              <a:gd name="adj" fmla="val 100000"/>
            </a:avLst>
          </a:prstGeom>
          <a:solidFill>
            <a:schemeClr val="hlink"/>
          </a:solidFill>
          <a:ln w="38100">
            <a:solidFill>
              <a:srgbClr val="FFC000"/>
            </a:solidFill>
            <a:miter lim="800000"/>
            <a:headEnd/>
            <a:tailEnd/>
          </a:ln>
          <a:effectLst/>
        </p:spPr>
        <p:txBody>
          <a:bodyPr vert="eaVert" wrap="none" lIns="0" tIns="0" rIns="0" bIns="0" anchor="ctr"/>
          <a:lstStyle/>
          <a:p>
            <a:pPr algn="ctr">
              <a:defRPr/>
            </a:pPr>
            <a:endParaRPr lang="zh-CN" altLang="zh-CN" sz="2400" b="1">
              <a:solidFill>
                <a:srgbClr val="000066"/>
              </a:solidFill>
              <a:effectLst>
                <a:outerShdw blurRad="38100" dist="38100" dir="2700000" algn="tl">
                  <a:srgbClr val="000000"/>
                </a:outerShdw>
              </a:effectLst>
              <a:latin typeface="Arial" charset="0"/>
              <a:ea typeface="黑体" pitchFamily="2" charset="-122"/>
            </a:endParaRPr>
          </a:p>
        </p:txBody>
      </p:sp>
      <p:sp>
        <p:nvSpPr>
          <p:cNvPr id="15366" name="Line 52"/>
          <p:cNvSpPr>
            <a:spLocks noChangeShapeType="1"/>
          </p:cNvSpPr>
          <p:nvPr/>
        </p:nvSpPr>
        <p:spPr bwMode="auto">
          <a:xfrm>
            <a:off x="1298575" y="2605088"/>
            <a:ext cx="6635750" cy="1587"/>
          </a:xfrm>
          <a:prstGeom prst="line">
            <a:avLst/>
          </a:prstGeom>
          <a:noFill/>
          <a:ln w="38100">
            <a:solidFill>
              <a:srgbClr val="FFC000"/>
            </a:solidFill>
            <a:round/>
            <a:headEnd/>
            <a:tailEnd/>
          </a:ln>
        </p:spPr>
        <p:txBody>
          <a:bodyPr wrap="none" lIns="0" tIns="0" rIns="0" bIns="0" anchor="ctr"/>
          <a:lstStyle/>
          <a:p>
            <a:endParaRPr lang="en-US"/>
          </a:p>
        </p:txBody>
      </p:sp>
      <p:sp>
        <p:nvSpPr>
          <p:cNvPr id="15367" name="Line 53"/>
          <p:cNvSpPr>
            <a:spLocks noChangeShapeType="1"/>
          </p:cNvSpPr>
          <p:nvPr/>
        </p:nvSpPr>
        <p:spPr bwMode="auto">
          <a:xfrm>
            <a:off x="1298575" y="2711450"/>
            <a:ext cx="6635750" cy="1588"/>
          </a:xfrm>
          <a:prstGeom prst="line">
            <a:avLst/>
          </a:prstGeom>
          <a:noFill/>
          <a:ln w="38100">
            <a:solidFill>
              <a:srgbClr val="FFC000"/>
            </a:solidFill>
            <a:round/>
            <a:headEnd/>
            <a:tailEnd/>
          </a:ln>
        </p:spPr>
        <p:txBody>
          <a:bodyPr wrap="none" lIns="0" tIns="0" rIns="0" bIns="0" anchor="ctr"/>
          <a:lstStyle/>
          <a:p>
            <a:endParaRPr lang="en-US"/>
          </a:p>
        </p:txBody>
      </p:sp>
      <p:sp>
        <p:nvSpPr>
          <p:cNvPr id="15368" name="Line 54"/>
          <p:cNvSpPr>
            <a:spLocks noChangeShapeType="1"/>
          </p:cNvSpPr>
          <p:nvPr/>
        </p:nvSpPr>
        <p:spPr bwMode="auto">
          <a:xfrm>
            <a:off x="1176338" y="6315075"/>
            <a:ext cx="6789737" cy="1588"/>
          </a:xfrm>
          <a:prstGeom prst="line">
            <a:avLst/>
          </a:prstGeom>
          <a:noFill/>
          <a:ln w="38100">
            <a:solidFill>
              <a:srgbClr val="FFC000"/>
            </a:solidFill>
            <a:round/>
            <a:headEnd/>
            <a:tailEnd/>
          </a:ln>
        </p:spPr>
        <p:txBody>
          <a:bodyPr wrap="none" lIns="0" tIns="0" rIns="0" bIns="0" anchor="ctr"/>
          <a:lstStyle/>
          <a:p>
            <a:endParaRPr lang="en-US"/>
          </a:p>
        </p:txBody>
      </p:sp>
      <p:sp>
        <p:nvSpPr>
          <p:cNvPr id="15369" name="AutoShape 55"/>
          <p:cNvSpPr>
            <a:spLocks/>
          </p:cNvSpPr>
          <p:nvPr/>
        </p:nvSpPr>
        <p:spPr bwMode="auto">
          <a:xfrm>
            <a:off x="1492250" y="2830513"/>
            <a:ext cx="231775" cy="2474912"/>
          </a:xfrm>
          <a:prstGeom prst="rightBracket">
            <a:avLst>
              <a:gd name="adj" fmla="val 0"/>
            </a:avLst>
          </a:prstGeom>
          <a:noFill/>
          <a:ln w="12700">
            <a:solidFill>
              <a:srgbClr val="FFC000"/>
            </a:solidFill>
            <a:round/>
            <a:headEnd/>
            <a:tailEnd/>
          </a:ln>
        </p:spPr>
        <p:txBody>
          <a:bodyPr wrap="none" lIns="0" tIns="0" rIns="0" bIns="0" anchor="ctr"/>
          <a:lstStyle/>
          <a:p>
            <a:pPr algn="ctr">
              <a:spcBef>
                <a:spcPct val="15000"/>
              </a:spcBef>
            </a:pPr>
            <a:endParaRPr lang="zh-CN" altLang="en-US" b="1"/>
          </a:p>
        </p:txBody>
      </p:sp>
      <p:sp>
        <p:nvSpPr>
          <p:cNvPr id="15370" name="AutoShape 56"/>
          <p:cNvSpPr>
            <a:spLocks/>
          </p:cNvSpPr>
          <p:nvPr/>
        </p:nvSpPr>
        <p:spPr bwMode="auto">
          <a:xfrm flipH="1">
            <a:off x="3295650" y="2830513"/>
            <a:ext cx="239713" cy="2474912"/>
          </a:xfrm>
          <a:prstGeom prst="rightBracket">
            <a:avLst>
              <a:gd name="adj" fmla="val 0"/>
            </a:avLst>
          </a:prstGeom>
          <a:noFill/>
          <a:ln w="12700">
            <a:solidFill>
              <a:srgbClr val="FFC000"/>
            </a:solidFill>
            <a:round/>
            <a:headEnd/>
            <a:tailEnd/>
          </a:ln>
        </p:spPr>
        <p:txBody>
          <a:bodyPr wrap="none" lIns="0" tIns="0" rIns="0" bIns="0" anchor="ctr"/>
          <a:lstStyle/>
          <a:p>
            <a:pPr algn="ctr">
              <a:spcBef>
                <a:spcPct val="15000"/>
              </a:spcBef>
            </a:pPr>
            <a:endParaRPr lang="zh-CN" altLang="en-US" b="1"/>
          </a:p>
        </p:txBody>
      </p:sp>
      <p:sp>
        <p:nvSpPr>
          <p:cNvPr id="15371" name="AutoShape 57"/>
          <p:cNvSpPr>
            <a:spLocks/>
          </p:cNvSpPr>
          <p:nvPr/>
        </p:nvSpPr>
        <p:spPr bwMode="auto">
          <a:xfrm>
            <a:off x="3603625" y="2830513"/>
            <a:ext cx="238125" cy="2474912"/>
          </a:xfrm>
          <a:prstGeom prst="rightBracket">
            <a:avLst>
              <a:gd name="adj" fmla="val 0"/>
            </a:avLst>
          </a:prstGeom>
          <a:noFill/>
          <a:ln w="12700">
            <a:solidFill>
              <a:srgbClr val="FFC000"/>
            </a:solidFill>
            <a:round/>
            <a:headEnd/>
            <a:tailEnd/>
          </a:ln>
        </p:spPr>
        <p:txBody>
          <a:bodyPr wrap="none" lIns="0" tIns="0" rIns="0" bIns="0" anchor="ctr"/>
          <a:lstStyle/>
          <a:p>
            <a:pPr algn="ctr">
              <a:spcBef>
                <a:spcPct val="15000"/>
              </a:spcBef>
            </a:pPr>
            <a:endParaRPr lang="zh-CN" altLang="en-US" b="1"/>
          </a:p>
        </p:txBody>
      </p:sp>
      <p:sp>
        <p:nvSpPr>
          <p:cNvPr id="15372" name="AutoShape 58"/>
          <p:cNvSpPr>
            <a:spLocks/>
          </p:cNvSpPr>
          <p:nvPr/>
        </p:nvSpPr>
        <p:spPr bwMode="auto">
          <a:xfrm flipH="1">
            <a:off x="5413375" y="2830513"/>
            <a:ext cx="236538" cy="2474912"/>
          </a:xfrm>
          <a:prstGeom prst="rightBracket">
            <a:avLst>
              <a:gd name="adj" fmla="val 0"/>
            </a:avLst>
          </a:prstGeom>
          <a:noFill/>
          <a:ln w="12700">
            <a:solidFill>
              <a:srgbClr val="FFC000"/>
            </a:solidFill>
            <a:round/>
            <a:headEnd/>
            <a:tailEnd/>
          </a:ln>
        </p:spPr>
        <p:txBody>
          <a:bodyPr wrap="none" lIns="0" tIns="0" rIns="0" bIns="0" anchor="ctr"/>
          <a:lstStyle/>
          <a:p>
            <a:pPr algn="ctr">
              <a:spcBef>
                <a:spcPct val="15000"/>
              </a:spcBef>
            </a:pPr>
            <a:endParaRPr lang="zh-CN" altLang="en-US" b="1"/>
          </a:p>
        </p:txBody>
      </p:sp>
      <p:sp>
        <p:nvSpPr>
          <p:cNvPr id="15373" name="AutoShape 59"/>
          <p:cNvSpPr>
            <a:spLocks/>
          </p:cNvSpPr>
          <p:nvPr/>
        </p:nvSpPr>
        <p:spPr bwMode="auto">
          <a:xfrm>
            <a:off x="5716588" y="2830513"/>
            <a:ext cx="238125" cy="2474912"/>
          </a:xfrm>
          <a:prstGeom prst="rightBracket">
            <a:avLst>
              <a:gd name="adj" fmla="val 0"/>
            </a:avLst>
          </a:prstGeom>
          <a:noFill/>
          <a:ln w="12700">
            <a:solidFill>
              <a:srgbClr val="FFC000"/>
            </a:solidFill>
            <a:round/>
            <a:headEnd/>
            <a:tailEnd/>
          </a:ln>
        </p:spPr>
        <p:txBody>
          <a:bodyPr wrap="none" lIns="0" tIns="0" rIns="0" bIns="0" anchor="ctr"/>
          <a:lstStyle/>
          <a:p>
            <a:pPr algn="ctr">
              <a:spcBef>
                <a:spcPct val="15000"/>
              </a:spcBef>
            </a:pPr>
            <a:endParaRPr lang="zh-CN" altLang="en-US" b="1"/>
          </a:p>
        </p:txBody>
      </p:sp>
      <p:sp>
        <p:nvSpPr>
          <p:cNvPr id="15374" name="AutoShape 60"/>
          <p:cNvSpPr>
            <a:spLocks/>
          </p:cNvSpPr>
          <p:nvPr/>
        </p:nvSpPr>
        <p:spPr bwMode="auto">
          <a:xfrm flipH="1">
            <a:off x="7524750" y="2830513"/>
            <a:ext cx="234950" cy="2474912"/>
          </a:xfrm>
          <a:prstGeom prst="rightBracket">
            <a:avLst>
              <a:gd name="adj" fmla="val 0"/>
            </a:avLst>
          </a:prstGeom>
          <a:noFill/>
          <a:ln w="12700">
            <a:solidFill>
              <a:srgbClr val="FFC000"/>
            </a:solidFill>
            <a:round/>
            <a:headEnd/>
            <a:tailEnd/>
          </a:ln>
        </p:spPr>
        <p:txBody>
          <a:bodyPr wrap="none" lIns="0" tIns="0" rIns="0" bIns="0" anchor="ctr"/>
          <a:lstStyle/>
          <a:p>
            <a:pPr algn="ctr">
              <a:spcBef>
                <a:spcPct val="15000"/>
              </a:spcBef>
            </a:pPr>
            <a:endParaRPr lang="zh-CN" altLang="en-US" b="1"/>
          </a:p>
        </p:txBody>
      </p:sp>
      <p:sp>
        <p:nvSpPr>
          <p:cNvPr id="21565" name="Rectangle 61"/>
          <p:cNvSpPr>
            <a:spLocks noChangeArrowheads="1"/>
          </p:cNvSpPr>
          <p:nvPr/>
        </p:nvSpPr>
        <p:spPr bwMode="auto">
          <a:xfrm>
            <a:off x="1792288" y="2835275"/>
            <a:ext cx="1414462" cy="2468563"/>
          </a:xfrm>
          <a:prstGeom prst="rect">
            <a:avLst/>
          </a:prstGeom>
          <a:gradFill flip="none" rotWithShape="1">
            <a:gsLst>
              <a:gs pos="0">
                <a:schemeClr val="bg1">
                  <a:lumMod val="95000"/>
                  <a:shade val="30000"/>
                  <a:satMod val="115000"/>
                  <a:alpha val="25000"/>
                </a:schemeClr>
              </a:gs>
              <a:gs pos="50000">
                <a:schemeClr val="bg1">
                  <a:lumMod val="95000"/>
                  <a:shade val="67500"/>
                  <a:satMod val="115000"/>
                  <a:alpha val="3000"/>
                </a:schemeClr>
              </a:gs>
              <a:gs pos="100000">
                <a:schemeClr val="bg1">
                  <a:lumMod val="95000"/>
                  <a:shade val="100000"/>
                  <a:satMod val="115000"/>
                </a:schemeClr>
              </a:gs>
            </a:gsLst>
            <a:lin ang="18900000" scaled="1"/>
            <a:tileRect/>
          </a:gradFill>
          <a:ln w="12700">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lIns="0" tIns="0" rIns="0" bIns="0" anchor="ctr"/>
          <a:lstStyle/>
          <a:p>
            <a:pPr algn="ctr">
              <a:defRPr/>
            </a:pPr>
            <a:r>
              <a:rPr lang="zh-CN" altLang="en-US" sz="2400" b="1" dirty="0">
                <a:solidFill>
                  <a:srgbClr val="FF6600"/>
                </a:solidFill>
                <a:latin typeface="Arial" charset="0"/>
                <a:ea typeface="黑体" pitchFamily="2" charset="-122"/>
              </a:rPr>
              <a:t>银行</a:t>
            </a:r>
          </a:p>
        </p:txBody>
      </p:sp>
      <p:sp>
        <p:nvSpPr>
          <p:cNvPr id="21566" name="Rectangle 62"/>
          <p:cNvSpPr>
            <a:spLocks noChangeArrowheads="1"/>
          </p:cNvSpPr>
          <p:nvPr/>
        </p:nvSpPr>
        <p:spPr bwMode="auto">
          <a:xfrm>
            <a:off x="3908425" y="2835275"/>
            <a:ext cx="1431925" cy="2468563"/>
          </a:xfrm>
          <a:prstGeom prst="rect">
            <a:avLst/>
          </a:prstGeom>
          <a:gradFill flip="none" rotWithShape="1">
            <a:gsLst>
              <a:gs pos="0">
                <a:schemeClr val="bg1">
                  <a:lumMod val="95000"/>
                  <a:shade val="30000"/>
                  <a:satMod val="115000"/>
                  <a:alpha val="25000"/>
                </a:schemeClr>
              </a:gs>
              <a:gs pos="50000">
                <a:schemeClr val="bg1">
                  <a:lumMod val="95000"/>
                  <a:shade val="67500"/>
                  <a:satMod val="115000"/>
                  <a:alpha val="3000"/>
                </a:schemeClr>
              </a:gs>
              <a:gs pos="100000">
                <a:schemeClr val="bg1">
                  <a:lumMod val="95000"/>
                  <a:shade val="100000"/>
                  <a:satMod val="115000"/>
                </a:schemeClr>
              </a:gs>
            </a:gsLst>
            <a:lin ang="18900000" scaled="1"/>
            <a:tileRect/>
          </a:gradFill>
          <a:ln w="12700">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lIns="0" tIns="0" rIns="0" bIns="0" anchor="ctr"/>
          <a:lstStyle/>
          <a:p>
            <a:pPr algn="ctr">
              <a:defRPr/>
            </a:pPr>
            <a:r>
              <a:rPr lang="zh-CN" altLang="en-US" sz="2400" b="1" dirty="0">
                <a:solidFill>
                  <a:srgbClr val="FF6600"/>
                </a:solidFill>
                <a:latin typeface="Arial" charset="0"/>
                <a:ea typeface="黑体" pitchFamily="2" charset="-122"/>
              </a:rPr>
              <a:t>保险</a:t>
            </a:r>
          </a:p>
        </p:txBody>
      </p:sp>
      <p:sp>
        <p:nvSpPr>
          <p:cNvPr id="21567" name="Rectangle 63"/>
          <p:cNvSpPr>
            <a:spLocks noChangeArrowheads="1"/>
          </p:cNvSpPr>
          <p:nvPr/>
        </p:nvSpPr>
        <p:spPr bwMode="auto">
          <a:xfrm>
            <a:off x="6021388" y="2835275"/>
            <a:ext cx="1436687" cy="2468563"/>
          </a:xfrm>
          <a:prstGeom prst="rect">
            <a:avLst/>
          </a:prstGeom>
          <a:gradFill flip="none" rotWithShape="1">
            <a:gsLst>
              <a:gs pos="0">
                <a:schemeClr val="bg1">
                  <a:lumMod val="95000"/>
                  <a:shade val="30000"/>
                  <a:satMod val="115000"/>
                  <a:alpha val="25000"/>
                </a:schemeClr>
              </a:gs>
              <a:gs pos="50000">
                <a:schemeClr val="bg1">
                  <a:lumMod val="95000"/>
                  <a:shade val="67500"/>
                  <a:satMod val="115000"/>
                  <a:alpha val="3000"/>
                </a:schemeClr>
              </a:gs>
              <a:gs pos="100000">
                <a:schemeClr val="bg1">
                  <a:lumMod val="95000"/>
                  <a:shade val="100000"/>
                  <a:satMod val="115000"/>
                </a:schemeClr>
              </a:gs>
            </a:gsLst>
            <a:lin ang="18900000" scaled="1"/>
            <a:tileRect/>
          </a:gradFill>
          <a:ln w="12700">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lIns="0" tIns="0" rIns="0" bIns="0" anchor="ctr"/>
          <a:lstStyle/>
          <a:p>
            <a:pPr algn="ctr">
              <a:defRPr/>
            </a:pPr>
            <a:r>
              <a:rPr lang="zh-CN" altLang="en-US" sz="2400" b="1" smtClean="0">
                <a:solidFill>
                  <a:srgbClr val="FF6600"/>
                </a:solidFill>
                <a:latin typeface="Arial" charset="0"/>
                <a:ea typeface="黑体" pitchFamily="2" charset="-122"/>
              </a:rPr>
              <a:t>投资</a:t>
            </a:r>
            <a:endParaRPr lang="zh-CN" altLang="en-US" sz="2400" b="1" dirty="0">
              <a:solidFill>
                <a:srgbClr val="FF6600"/>
              </a:solidFill>
              <a:latin typeface="Arial" charset="0"/>
              <a:ea typeface="黑体" pitchFamily="2" charset="-122"/>
            </a:endParaRPr>
          </a:p>
        </p:txBody>
      </p:sp>
      <p:sp>
        <p:nvSpPr>
          <p:cNvPr id="15378" name="Rectangle 64"/>
          <p:cNvSpPr>
            <a:spLocks noChangeArrowheads="1"/>
          </p:cNvSpPr>
          <p:nvPr/>
        </p:nvSpPr>
        <p:spPr bwMode="auto">
          <a:xfrm>
            <a:off x="1511300" y="5414963"/>
            <a:ext cx="6254750" cy="762000"/>
          </a:xfrm>
          <a:prstGeom prst="rect">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13500000" scaled="1"/>
            <a:tileRect/>
          </a:gradFill>
          <a:ln w="12700">
            <a:noFill/>
            <a:miter lim="800000"/>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a:defRPr/>
            </a:pPr>
            <a:r>
              <a:rPr lang="zh-CN" altLang="en-US" sz="2000" b="1" dirty="0">
                <a:latin typeface="Arial" charset="0"/>
                <a:ea typeface="黑体" pitchFamily="2" charset="-122"/>
              </a:rPr>
              <a:t>强大的综合金融服务平台</a:t>
            </a:r>
          </a:p>
          <a:p>
            <a:pPr algn="ctr">
              <a:defRPr/>
            </a:pPr>
            <a:r>
              <a:rPr lang="zh-CN" altLang="en-US" sz="2000" b="1" dirty="0">
                <a:latin typeface="Arial" charset="0"/>
                <a:ea typeface="黑体" pitchFamily="2" charset="-122"/>
              </a:rPr>
              <a:t>一个客户，一个账户，多个产品，一站式服务</a:t>
            </a:r>
          </a:p>
        </p:txBody>
      </p:sp>
      <p:sp>
        <p:nvSpPr>
          <p:cNvPr id="15385" name="AutoShape 65"/>
          <p:cNvSpPr>
            <a:spLocks noChangeArrowheads="1"/>
          </p:cNvSpPr>
          <p:nvPr/>
        </p:nvSpPr>
        <p:spPr bwMode="auto">
          <a:xfrm>
            <a:off x="384175" y="3001963"/>
            <a:ext cx="1222375" cy="2146300"/>
          </a:xfrm>
          <a:prstGeom prst="homePlate">
            <a:avLst>
              <a:gd name="adj" fmla="val 16292"/>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path path="circle">
              <a:fillToRect l="100000" b="100000"/>
            </a:path>
            <a:tileRect t="-100000" r="-100000"/>
          </a:gradFill>
          <a:ln w="25400">
            <a:noFill/>
            <a:miter lim="800000"/>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marL="263525" indent="-263525" algn="ctr">
              <a:lnSpc>
                <a:spcPct val="125000"/>
              </a:lnSpc>
              <a:spcAft>
                <a:spcPct val="25000"/>
              </a:spcAft>
              <a:defRPr/>
            </a:pPr>
            <a:endParaRPr lang="zh-CN" altLang="zh-CN" sz="200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1570" name="AutoShape 66"/>
          <p:cNvSpPr>
            <a:spLocks noChangeArrowheads="1"/>
          </p:cNvSpPr>
          <p:nvPr/>
        </p:nvSpPr>
        <p:spPr bwMode="auto">
          <a:xfrm flipH="1">
            <a:off x="7618413" y="3001963"/>
            <a:ext cx="1220787" cy="2146300"/>
          </a:xfrm>
          <a:prstGeom prst="homePlate">
            <a:avLst>
              <a:gd name="adj" fmla="val 16292"/>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path path="circle">
              <a:fillToRect l="100000" b="100000"/>
            </a:path>
            <a:tileRect t="-100000" r="-100000"/>
          </a:gradFill>
          <a:ln w="25400" algn="ctr">
            <a:noFill/>
            <a:miter lim="800000"/>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defRPr/>
            </a:pPr>
            <a:r>
              <a:rPr kumimoji="1" lang="zh-CN" alt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a typeface="黑体" pitchFamily="2" charset="-122"/>
              </a:rPr>
              <a:t>全球十大综合金融集团之一</a:t>
            </a:r>
          </a:p>
        </p:txBody>
      </p:sp>
      <p:sp>
        <p:nvSpPr>
          <p:cNvPr id="21571" name="Rectangle 67"/>
          <p:cNvSpPr>
            <a:spLocks noChangeArrowheads="1"/>
          </p:cNvSpPr>
          <p:nvPr/>
        </p:nvSpPr>
        <p:spPr bwMode="auto">
          <a:xfrm>
            <a:off x="530225" y="3319463"/>
            <a:ext cx="812800" cy="1570303"/>
          </a:xfrm>
          <a:prstGeom prst="rect">
            <a:avLst/>
          </a:prstGeom>
          <a:noFill/>
          <a:ln w="9525" algn="ctr">
            <a:noFill/>
            <a:miter lim="800000"/>
            <a:headEnd/>
            <a:tailEnd/>
          </a:ln>
          <a:effectLst/>
        </p:spPr>
        <p:txBody>
          <a:bodyPr lIns="92075" tIns="46038" rIns="92075" bIns="46038">
            <a:spAutoFit/>
          </a:bodyPr>
          <a:lstStyle/>
          <a:p>
            <a:pPr algn="ctr">
              <a:defRPr/>
            </a:pPr>
            <a:r>
              <a:rPr kumimoji="1" lang="zh-CN" alt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a typeface="黑体" pitchFamily="2" charset="-122"/>
              </a:rPr>
              <a:t>三个支柱均衡发展</a:t>
            </a:r>
          </a:p>
        </p:txBody>
      </p:sp>
      <p:pic>
        <p:nvPicPr>
          <p:cNvPr id="15388" name="Picture 2"/>
          <p:cNvPicPr>
            <a:picLocks noChangeAspect="1" noChangeArrowheads="1"/>
          </p:cNvPicPr>
          <p:nvPr/>
        </p:nvPicPr>
        <p:blipFill>
          <a:blip r:embed="rId2" cstate="print">
            <a:lum bright="-12000" contrast="30000"/>
            <a:grayscl/>
          </a:blip>
          <a:srcRect/>
          <a:stretch>
            <a:fillRect/>
          </a:stretch>
        </p:blipFill>
        <p:spPr bwMode="auto">
          <a:xfrm>
            <a:off x="3479800" y="2070100"/>
            <a:ext cx="2266950" cy="40322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bwMode="auto">
          <a:xfrm>
            <a:off x="0" y="6191250"/>
            <a:ext cx="9144000" cy="666750"/>
          </a:xfrm>
          <a:prstGeom prst="rect">
            <a:avLst/>
          </a:prstGeom>
          <a:solidFill>
            <a:schemeClr val="bg1"/>
          </a:solidFill>
          <a:ln w="12700" cap="flat" cmpd="sng" algn="ctr">
            <a:noFill/>
            <a:prstDash val="solid"/>
            <a:round/>
            <a:headEnd type="none" w="med" len="med"/>
            <a:tailEnd type="none" w="med" len="med"/>
          </a:ln>
          <a:effectLst>
            <a:outerShdw dist="53882" dir="2700000" algn="ctr" rotWithShape="0">
              <a:schemeClr val="tx1"/>
            </a:outerShdw>
          </a:effectLst>
        </p:spPr>
        <p:txBody>
          <a:bodyPr wrap="none" lIns="0" tIns="0" rIns="0" anchor="ctr" anchorCtr="1"/>
          <a:lstStyle/>
          <a:p>
            <a:pPr algn="ctr">
              <a:spcBef>
                <a:spcPct val="15000"/>
              </a:spcBef>
              <a:defRPr/>
            </a:pPr>
            <a:endParaRPr lang="en-US" b="1">
              <a:latin typeface="Arial" charset="0"/>
            </a:endParaRPr>
          </a:p>
        </p:txBody>
      </p:sp>
      <p:sp>
        <p:nvSpPr>
          <p:cNvPr id="22" name="Double Bracket 21"/>
          <p:cNvSpPr/>
          <p:nvPr/>
        </p:nvSpPr>
        <p:spPr bwMode="auto">
          <a:xfrm>
            <a:off x="1238250" y="1638300"/>
            <a:ext cx="6896100" cy="666750"/>
          </a:xfrm>
          <a:prstGeom prst="bracketPair">
            <a:avLst/>
          </a:prstGeom>
          <a:solidFill>
            <a:schemeClr val="bg1">
              <a:lumMod val="95000"/>
            </a:schemeClr>
          </a:solidFill>
          <a:ln w="12700" cap="flat" cmpd="sng" algn="ctr">
            <a:solidFill>
              <a:schemeClr val="hlink"/>
            </a:solidFill>
            <a:prstDash val="solid"/>
            <a:round/>
            <a:headEnd type="none" w="med" len="med"/>
            <a:tailEnd type="none" w="med" len="med"/>
          </a:ln>
          <a:effectLst/>
        </p:spPr>
        <p:txBody>
          <a:bodyPr wrap="none" lIns="0" tIns="0" rIns="0" anchor="ctr" anchorCtr="1"/>
          <a:lstStyle/>
          <a:p>
            <a:pPr algn="ctr">
              <a:spcBef>
                <a:spcPct val="15000"/>
              </a:spcBef>
              <a:defRPr/>
            </a:pPr>
            <a:endParaRPr lang="en-US" b="1">
              <a:latin typeface="Arial" charset="0"/>
            </a:endParaRPr>
          </a:p>
        </p:txBody>
      </p:sp>
      <p:sp>
        <p:nvSpPr>
          <p:cNvPr id="16388" name="Rectangle 15"/>
          <p:cNvSpPr>
            <a:spLocks noChangeArrowheads="1"/>
          </p:cNvSpPr>
          <p:nvPr/>
        </p:nvSpPr>
        <p:spPr bwMode="auto">
          <a:xfrm>
            <a:off x="0" y="304800"/>
            <a:ext cx="9144000" cy="1077913"/>
          </a:xfrm>
          <a:prstGeom prst="rect">
            <a:avLst/>
          </a:prstGeom>
          <a:noFill/>
          <a:ln w="9525" algn="ctr">
            <a:noFill/>
            <a:miter lim="800000"/>
            <a:headEnd/>
            <a:tailEnd/>
          </a:ln>
        </p:spPr>
        <p:txBody>
          <a:bodyPr>
            <a:spAutoFit/>
          </a:bodyPr>
          <a:lstStyle/>
          <a:p>
            <a:r>
              <a:rPr lang="zh-CN" altLang="en-US" sz="3200" b="1">
                <a:solidFill>
                  <a:srgbClr val="FF6600"/>
                </a:solidFill>
                <a:latin typeface="黑体" pitchFamily="49" charset="-122"/>
                <a:ea typeface="黑体" pitchFamily="49" charset="-122"/>
              </a:rPr>
              <a:t>发展战略</a:t>
            </a:r>
            <a:endParaRPr lang="en-US" altLang="zh-CN" sz="3200" b="1">
              <a:solidFill>
                <a:srgbClr val="FF6600"/>
              </a:solidFill>
              <a:latin typeface="黑体" pitchFamily="49" charset="-122"/>
              <a:ea typeface="黑体" pitchFamily="49" charset="-122"/>
            </a:endParaRPr>
          </a:p>
          <a:p>
            <a:r>
              <a:rPr lang="zh-CN" altLang="en-US" sz="3200" b="1">
                <a:solidFill>
                  <a:schemeClr val="tx1"/>
                </a:solidFill>
                <a:latin typeface="黑体" pitchFamily="49" charset="-122"/>
                <a:ea typeface="黑体" pitchFamily="49" charset="-122"/>
              </a:rPr>
              <a:t>清晰的中长期发展战略</a:t>
            </a:r>
          </a:p>
        </p:txBody>
      </p:sp>
      <p:sp>
        <p:nvSpPr>
          <p:cNvPr id="16389" name="Text Box 24"/>
          <p:cNvSpPr txBox="1">
            <a:spLocks noChangeArrowheads="1"/>
          </p:cNvSpPr>
          <p:nvPr/>
        </p:nvSpPr>
        <p:spPr bwMode="auto">
          <a:xfrm>
            <a:off x="985838" y="4632325"/>
            <a:ext cx="2232025" cy="703263"/>
          </a:xfrm>
          <a:prstGeom prst="rect">
            <a:avLst/>
          </a:prstGeom>
          <a:noFill/>
          <a:ln w="9525">
            <a:noFill/>
            <a:miter lim="800000"/>
            <a:headEnd/>
            <a:tailEnd/>
          </a:ln>
        </p:spPr>
        <p:txBody>
          <a:bodyPr>
            <a:spAutoFit/>
          </a:bodyPr>
          <a:lstStyle/>
          <a:p>
            <a:pPr>
              <a:spcAft>
                <a:spcPct val="50000"/>
              </a:spcAft>
              <a:buClr>
                <a:srgbClr val="FF0000"/>
              </a:buClr>
              <a:buSzPct val="85000"/>
              <a:buFont typeface="Wingdings" pitchFamily="2" charset="2"/>
              <a:buChar char="n"/>
            </a:pPr>
            <a:r>
              <a:rPr lang="en-US" altLang="zh-CN" sz="1600">
                <a:solidFill>
                  <a:schemeClr val="tx1"/>
                </a:solidFill>
                <a:latin typeface="黑体" pitchFamily="49" charset="-122"/>
                <a:ea typeface="黑体" pitchFamily="49" charset="-122"/>
              </a:rPr>
              <a:t> </a:t>
            </a:r>
            <a:r>
              <a:rPr lang="zh-CN" altLang="en-US" sz="1600">
                <a:solidFill>
                  <a:schemeClr val="tx1"/>
                </a:solidFill>
                <a:ea typeface="黑体" pitchFamily="49" charset="-122"/>
              </a:rPr>
              <a:t>寿  险</a:t>
            </a:r>
          </a:p>
          <a:p>
            <a:pPr>
              <a:spcAft>
                <a:spcPct val="50000"/>
              </a:spcAft>
              <a:buClr>
                <a:srgbClr val="FF0000"/>
              </a:buClr>
              <a:buSzPct val="85000"/>
              <a:buFont typeface="Wingdings" pitchFamily="2" charset="2"/>
              <a:buChar char="n"/>
            </a:pPr>
            <a:r>
              <a:rPr lang="zh-CN" altLang="en-US" sz="1600">
                <a:solidFill>
                  <a:schemeClr val="tx1"/>
                </a:solidFill>
                <a:ea typeface="黑体" pitchFamily="49" charset="-122"/>
              </a:rPr>
              <a:t>  产  险</a:t>
            </a:r>
          </a:p>
        </p:txBody>
      </p:sp>
      <p:sp>
        <p:nvSpPr>
          <p:cNvPr id="16390" name="Text Box 25"/>
          <p:cNvSpPr txBox="1">
            <a:spLocks noChangeArrowheads="1"/>
          </p:cNvSpPr>
          <p:nvPr/>
        </p:nvSpPr>
        <p:spPr bwMode="auto">
          <a:xfrm>
            <a:off x="3892550" y="4324350"/>
            <a:ext cx="1847850" cy="703263"/>
          </a:xfrm>
          <a:prstGeom prst="rect">
            <a:avLst/>
          </a:prstGeom>
          <a:noFill/>
          <a:ln w="9525">
            <a:noFill/>
            <a:miter lim="800000"/>
            <a:headEnd/>
            <a:tailEnd/>
          </a:ln>
        </p:spPr>
        <p:txBody>
          <a:bodyPr>
            <a:spAutoFit/>
          </a:bodyPr>
          <a:lstStyle/>
          <a:p>
            <a:pPr>
              <a:spcAft>
                <a:spcPct val="50000"/>
              </a:spcAft>
              <a:buClr>
                <a:srgbClr val="FF0000"/>
              </a:buClr>
              <a:buSzPct val="85000"/>
              <a:buFont typeface="Wingdings" pitchFamily="2" charset="2"/>
              <a:buChar char="n"/>
            </a:pPr>
            <a:r>
              <a:rPr lang="en-US" altLang="zh-CN" sz="1600">
                <a:solidFill>
                  <a:schemeClr val="tx1"/>
                </a:solidFill>
                <a:ea typeface="黑体" pitchFamily="49" charset="-122"/>
              </a:rPr>
              <a:t>  </a:t>
            </a:r>
            <a:r>
              <a:rPr lang="zh-CN" altLang="en-US" sz="1600">
                <a:solidFill>
                  <a:schemeClr val="tx1"/>
                </a:solidFill>
                <a:ea typeface="黑体" pitchFamily="49" charset="-122"/>
              </a:rPr>
              <a:t>银  行</a:t>
            </a:r>
          </a:p>
          <a:p>
            <a:pPr>
              <a:spcAft>
                <a:spcPct val="50000"/>
              </a:spcAft>
              <a:buClr>
                <a:srgbClr val="FF0000"/>
              </a:buClr>
              <a:buSzPct val="85000"/>
              <a:buFont typeface="Wingdings" pitchFamily="2" charset="2"/>
              <a:buChar char="n"/>
            </a:pPr>
            <a:r>
              <a:rPr lang="zh-CN" altLang="en-US" sz="1600">
                <a:solidFill>
                  <a:schemeClr val="tx1"/>
                </a:solidFill>
                <a:ea typeface="黑体" pitchFamily="49" charset="-122"/>
              </a:rPr>
              <a:t>  资产管理</a:t>
            </a:r>
          </a:p>
        </p:txBody>
      </p:sp>
      <p:sp>
        <p:nvSpPr>
          <p:cNvPr id="16391" name="Text Box 26"/>
          <p:cNvSpPr txBox="1">
            <a:spLocks noChangeArrowheads="1"/>
          </p:cNvSpPr>
          <p:nvPr/>
        </p:nvSpPr>
        <p:spPr bwMode="auto">
          <a:xfrm>
            <a:off x="6262688" y="3719513"/>
            <a:ext cx="2651125" cy="1803400"/>
          </a:xfrm>
          <a:prstGeom prst="rect">
            <a:avLst/>
          </a:prstGeom>
          <a:noFill/>
          <a:ln w="9525">
            <a:noFill/>
            <a:miter lim="800000"/>
            <a:headEnd/>
            <a:tailEnd/>
          </a:ln>
        </p:spPr>
        <p:txBody>
          <a:bodyPr>
            <a:spAutoFit/>
          </a:bodyPr>
          <a:lstStyle/>
          <a:p>
            <a:pPr>
              <a:spcAft>
                <a:spcPct val="50000"/>
              </a:spcAft>
              <a:buClr>
                <a:srgbClr val="FF0000"/>
              </a:buClr>
              <a:buSzPct val="85000"/>
              <a:buFont typeface="Wingdings" pitchFamily="2" charset="2"/>
              <a:buChar char="n"/>
            </a:pPr>
            <a:r>
              <a:rPr lang="en-US" altLang="zh-CN" sz="1600">
                <a:solidFill>
                  <a:schemeClr val="tx1"/>
                </a:solidFill>
                <a:ea typeface="黑体" pitchFamily="49" charset="-122"/>
              </a:rPr>
              <a:t>  </a:t>
            </a:r>
            <a:r>
              <a:rPr lang="zh-CN" altLang="en-US" sz="1600">
                <a:solidFill>
                  <a:schemeClr val="tx1"/>
                </a:solidFill>
                <a:ea typeface="黑体" pitchFamily="49" charset="-122"/>
              </a:rPr>
              <a:t>消费信贷</a:t>
            </a:r>
          </a:p>
          <a:p>
            <a:pPr>
              <a:spcAft>
                <a:spcPct val="50000"/>
              </a:spcAft>
              <a:buClr>
                <a:srgbClr val="FF0000"/>
              </a:buClr>
              <a:buSzPct val="85000"/>
              <a:buFont typeface="Wingdings" pitchFamily="2" charset="2"/>
              <a:buChar char="n"/>
            </a:pPr>
            <a:r>
              <a:rPr lang="zh-CN" altLang="en-US" sz="1600">
                <a:solidFill>
                  <a:schemeClr val="tx1"/>
                </a:solidFill>
                <a:ea typeface="黑体" pitchFamily="49" charset="-122"/>
              </a:rPr>
              <a:t>  企业年金</a:t>
            </a:r>
          </a:p>
          <a:p>
            <a:pPr>
              <a:spcAft>
                <a:spcPct val="50000"/>
              </a:spcAft>
              <a:buClr>
                <a:srgbClr val="FF0000"/>
              </a:buClr>
              <a:buSzPct val="85000"/>
              <a:buFont typeface="Wingdings" pitchFamily="2" charset="2"/>
              <a:buChar char="n"/>
            </a:pPr>
            <a:r>
              <a:rPr lang="zh-CN" altLang="en-US" sz="1600">
                <a:solidFill>
                  <a:schemeClr val="tx1"/>
                </a:solidFill>
                <a:ea typeface="黑体" pitchFamily="49" charset="-122"/>
              </a:rPr>
              <a:t>  新型健康险</a:t>
            </a:r>
          </a:p>
          <a:p>
            <a:pPr>
              <a:spcAft>
                <a:spcPct val="50000"/>
              </a:spcAft>
              <a:buClr>
                <a:srgbClr val="FF0000"/>
              </a:buClr>
              <a:buSzPct val="85000"/>
              <a:buFont typeface="Wingdings" pitchFamily="2" charset="2"/>
              <a:buChar char="n"/>
            </a:pPr>
            <a:r>
              <a:rPr lang="zh-CN" altLang="en-US" sz="1600">
                <a:solidFill>
                  <a:schemeClr val="tx1"/>
                </a:solidFill>
                <a:ea typeface="黑体" pitchFamily="49" charset="-122"/>
              </a:rPr>
              <a:t>  新渠道</a:t>
            </a:r>
          </a:p>
          <a:p>
            <a:pPr>
              <a:spcAft>
                <a:spcPct val="50000"/>
              </a:spcAft>
              <a:buClr>
                <a:srgbClr val="FF0000"/>
              </a:buClr>
              <a:buSzPct val="85000"/>
              <a:buFont typeface="Wingdings" pitchFamily="2" charset="2"/>
              <a:buChar char="n"/>
            </a:pPr>
            <a:r>
              <a:rPr lang="zh-CN" altLang="en-US" sz="1600">
                <a:solidFill>
                  <a:schemeClr val="tx1"/>
                </a:solidFill>
                <a:ea typeface="黑体" pitchFamily="49" charset="-122"/>
              </a:rPr>
              <a:t>  第三方资产管理</a:t>
            </a:r>
          </a:p>
        </p:txBody>
      </p:sp>
      <p:sp>
        <p:nvSpPr>
          <p:cNvPr id="22555" name="AutoShape 27"/>
          <p:cNvSpPr>
            <a:spLocks noChangeArrowheads="1"/>
          </p:cNvSpPr>
          <p:nvPr/>
        </p:nvSpPr>
        <p:spPr bwMode="blackWhite">
          <a:xfrm>
            <a:off x="630238" y="5741988"/>
            <a:ext cx="2430462" cy="930275"/>
          </a:xfrm>
          <a:prstGeom prst="rightArrow">
            <a:avLst>
              <a:gd name="adj1" fmla="val 100000"/>
              <a:gd name="adj2" fmla="val 14962"/>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5400000" scaled="1"/>
            <a:tileRect/>
          </a:gradFill>
          <a:ln w="12700" algn="ctr">
            <a:noFill/>
            <a:miter lim="800000"/>
            <a:headEnd/>
            <a:tailEnd/>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lIns="18288" tIns="18288" rIns="18288" bIns="18288" anchor="ctr"/>
          <a:lstStyle/>
          <a:p>
            <a:pPr algn="ctr" defTabSz="873125" eaLnBrk="0" hangingPunct="0">
              <a:spcBef>
                <a:spcPct val="50000"/>
              </a:spcBef>
              <a:buClr>
                <a:srgbClr val="FFCC00"/>
              </a:buClr>
              <a:buSzPct val="75000"/>
              <a:buFont typeface="Wingdings" pitchFamily="2" charset="2"/>
              <a:buNone/>
              <a:defRPr/>
            </a:pPr>
            <a:r>
              <a:rPr lang="zh-CN" altLang="en-US" sz="2000" b="1" dirty="0">
                <a:solidFill>
                  <a:schemeClr val="tx1"/>
                </a:solidFill>
                <a:latin typeface="Arial" charset="0"/>
                <a:ea typeface="黑体" pitchFamily="2" charset="-122"/>
              </a:rPr>
              <a:t>未来</a:t>
            </a:r>
            <a:r>
              <a:rPr lang="en-US" altLang="zh-CN" sz="2000" b="1" dirty="0">
                <a:solidFill>
                  <a:schemeClr val="tx1"/>
                </a:solidFill>
                <a:latin typeface="Arial" charset="0"/>
                <a:ea typeface="黑体" pitchFamily="2" charset="-122"/>
              </a:rPr>
              <a:t>5</a:t>
            </a:r>
            <a:r>
              <a:rPr lang="zh-CN" altLang="en-US" sz="2000" b="1" dirty="0">
                <a:solidFill>
                  <a:schemeClr val="tx1"/>
                </a:solidFill>
                <a:latin typeface="Arial" charset="0"/>
                <a:ea typeface="黑体" pitchFamily="2" charset="-122"/>
              </a:rPr>
              <a:t>年</a:t>
            </a:r>
          </a:p>
          <a:p>
            <a:pPr algn="ctr" defTabSz="873125" eaLnBrk="0" hangingPunct="0">
              <a:spcBef>
                <a:spcPct val="50000"/>
              </a:spcBef>
              <a:buClr>
                <a:srgbClr val="FFCC00"/>
              </a:buClr>
              <a:buSzPct val="75000"/>
              <a:buFont typeface="Wingdings" pitchFamily="2" charset="2"/>
              <a:buNone/>
              <a:defRPr/>
            </a:pPr>
            <a:r>
              <a:rPr lang="zh-CN" altLang="en-US" sz="2000" b="1" dirty="0">
                <a:solidFill>
                  <a:schemeClr val="tx1"/>
                </a:solidFill>
                <a:latin typeface="Arial" charset="0"/>
                <a:ea typeface="黑体" pitchFamily="2" charset="-122"/>
              </a:rPr>
              <a:t>持续的利润增长</a:t>
            </a:r>
          </a:p>
        </p:txBody>
      </p:sp>
      <p:sp>
        <p:nvSpPr>
          <p:cNvPr id="22556" name="AutoShape 28"/>
          <p:cNvSpPr>
            <a:spLocks noChangeArrowheads="1"/>
          </p:cNvSpPr>
          <p:nvPr/>
        </p:nvSpPr>
        <p:spPr bwMode="blackWhite">
          <a:xfrm>
            <a:off x="3060700" y="5741988"/>
            <a:ext cx="2447925" cy="930275"/>
          </a:xfrm>
          <a:prstGeom prst="rightArrow">
            <a:avLst>
              <a:gd name="adj1" fmla="val 100000"/>
              <a:gd name="adj2" fmla="val 15070"/>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5400000" scaled="1"/>
            <a:tileRect/>
          </a:gradFill>
          <a:ln w="12700" algn="ctr">
            <a:noFill/>
            <a:miter lim="800000"/>
            <a:headEnd/>
            <a:tailEnd/>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lIns="18288" tIns="18288" rIns="18288" bIns="18288" anchor="ctr"/>
          <a:lstStyle/>
          <a:p>
            <a:pPr algn="ctr" defTabSz="873125" eaLnBrk="0" hangingPunct="0">
              <a:spcBef>
                <a:spcPct val="50000"/>
              </a:spcBef>
              <a:buClr>
                <a:srgbClr val="FFCC00"/>
              </a:buClr>
              <a:buSzPct val="75000"/>
              <a:buFont typeface="Wingdings" pitchFamily="2" charset="2"/>
              <a:buNone/>
              <a:defRPr/>
            </a:pPr>
            <a:r>
              <a:rPr lang="zh-CN" altLang="en-US" sz="2000" b="1">
                <a:solidFill>
                  <a:schemeClr val="tx1"/>
                </a:solidFill>
                <a:latin typeface="Arial" charset="0"/>
                <a:ea typeface="黑体" pitchFamily="2" charset="-122"/>
              </a:rPr>
              <a:t>未来</a:t>
            </a:r>
            <a:r>
              <a:rPr lang="en-US" altLang="zh-CN" sz="2000" b="1">
                <a:solidFill>
                  <a:schemeClr val="tx1"/>
                </a:solidFill>
                <a:latin typeface="Arial" charset="0"/>
                <a:ea typeface="黑体" pitchFamily="2" charset="-122"/>
              </a:rPr>
              <a:t>3-10</a:t>
            </a:r>
            <a:r>
              <a:rPr lang="zh-CN" altLang="en-US" sz="2000" b="1">
                <a:solidFill>
                  <a:schemeClr val="tx1"/>
                </a:solidFill>
                <a:latin typeface="Arial" charset="0"/>
                <a:ea typeface="黑体" pitchFamily="2" charset="-122"/>
              </a:rPr>
              <a:t>年</a:t>
            </a:r>
          </a:p>
          <a:p>
            <a:pPr algn="ctr" defTabSz="873125" eaLnBrk="0" hangingPunct="0">
              <a:spcBef>
                <a:spcPct val="50000"/>
              </a:spcBef>
              <a:buClr>
                <a:srgbClr val="FFCC00"/>
              </a:buClr>
              <a:buSzPct val="75000"/>
              <a:buFont typeface="Wingdings" pitchFamily="2" charset="2"/>
              <a:buNone/>
              <a:defRPr/>
            </a:pPr>
            <a:r>
              <a:rPr lang="zh-CN" altLang="en-US" sz="2000" b="1">
                <a:solidFill>
                  <a:schemeClr val="tx1"/>
                </a:solidFill>
                <a:latin typeface="Arial" charset="0"/>
                <a:ea typeface="黑体" pitchFamily="2" charset="-122"/>
              </a:rPr>
              <a:t>新利润增长点</a:t>
            </a:r>
          </a:p>
        </p:txBody>
      </p:sp>
      <p:sp>
        <p:nvSpPr>
          <p:cNvPr id="22557" name="AutoShape 29"/>
          <p:cNvSpPr>
            <a:spLocks noChangeArrowheads="1"/>
          </p:cNvSpPr>
          <p:nvPr/>
        </p:nvSpPr>
        <p:spPr bwMode="blackWhite">
          <a:xfrm>
            <a:off x="5508625" y="5741988"/>
            <a:ext cx="2808288" cy="930275"/>
          </a:xfrm>
          <a:prstGeom prst="rightArrow">
            <a:avLst>
              <a:gd name="adj1" fmla="val 100000"/>
              <a:gd name="adj2" fmla="val 17288"/>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5400000" scaled="1"/>
            <a:tileRect/>
          </a:gradFill>
          <a:ln w="12700" algn="ctr">
            <a:noFill/>
            <a:miter lim="800000"/>
            <a:headEnd/>
            <a:tailEnd/>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lIns="18288" tIns="18288" rIns="18288" bIns="18288" anchor="ctr"/>
          <a:lstStyle/>
          <a:p>
            <a:pPr algn="ctr" defTabSz="873125" eaLnBrk="0" hangingPunct="0">
              <a:spcBef>
                <a:spcPct val="50000"/>
              </a:spcBef>
              <a:buClr>
                <a:srgbClr val="FFCC00"/>
              </a:buClr>
              <a:buSzPct val="75000"/>
              <a:buFont typeface="Wingdings" pitchFamily="2" charset="2"/>
              <a:buNone/>
              <a:defRPr/>
            </a:pPr>
            <a:r>
              <a:rPr lang="zh-CN" altLang="en-US" sz="2000" b="1">
                <a:solidFill>
                  <a:schemeClr val="tx1"/>
                </a:solidFill>
                <a:latin typeface="Arial" charset="0"/>
                <a:ea typeface="黑体" pitchFamily="2" charset="-122"/>
              </a:rPr>
              <a:t>未来</a:t>
            </a:r>
            <a:r>
              <a:rPr lang="en-US" altLang="zh-CN" sz="2000" b="1">
                <a:solidFill>
                  <a:schemeClr val="tx1"/>
                </a:solidFill>
                <a:latin typeface="Arial" charset="0"/>
                <a:ea typeface="黑体" pitchFamily="2" charset="-122"/>
              </a:rPr>
              <a:t>5-15</a:t>
            </a:r>
            <a:r>
              <a:rPr lang="zh-CN" altLang="en-US" sz="2000" b="1">
                <a:solidFill>
                  <a:schemeClr val="tx1"/>
                </a:solidFill>
                <a:latin typeface="Arial" charset="0"/>
                <a:ea typeface="黑体" pitchFamily="2" charset="-122"/>
              </a:rPr>
              <a:t>年</a:t>
            </a:r>
          </a:p>
          <a:p>
            <a:pPr algn="ctr" defTabSz="873125" eaLnBrk="0" hangingPunct="0">
              <a:spcBef>
                <a:spcPct val="50000"/>
              </a:spcBef>
              <a:buClr>
                <a:srgbClr val="FFCC00"/>
              </a:buClr>
              <a:buSzPct val="75000"/>
              <a:buFont typeface="Wingdings" pitchFamily="2" charset="2"/>
              <a:buNone/>
              <a:defRPr/>
            </a:pPr>
            <a:r>
              <a:rPr lang="zh-CN" altLang="en-US" sz="2000" b="1">
                <a:solidFill>
                  <a:schemeClr val="tx1"/>
                </a:solidFill>
                <a:latin typeface="Arial" charset="0"/>
                <a:ea typeface="黑体" pitchFamily="2" charset="-122"/>
              </a:rPr>
              <a:t>新利润增长点</a:t>
            </a:r>
          </a:p>
        </p:txBody>
      </p:sp>
      <p:sp>
        <p:nvSpPr>
          <p:cNvPr id="22558" name="Text Box 30"/>
          <p:cNvSpPr txBox="1">
            <a:spLocks noChangeArrowheads="1"/>
          </p:cNvSpPr>
          <p:nvPr/>
        </p:nvSpPr>
        <p:spPr bwMode="auto">
          <a:xfrm>
            <a:off x="1438275" y="2565400"/>
            <a:ext cx="2028825" cy="366713"/>
          </a:xfrm>
          <a:prstGeom prst="rect">
            <a:avLst/>
          </a:prstGeom>
          <a:noFill/>
          <a:ln w="19050" algn="ctr">
            <a:noFill/>
            <a:miter lim="800000"/>
            <a:headEnd/>
            <a:tailEnd/>
          </a:ln>
          <a:effectLst>
            <a:outerShdw dist="35921" dir="2700000" algn="ctr" rotWithShape="0">
              <a:schemeClr val="tx1"/>
            </a:outerShdw>
          </a:effectLst>
        </p:spPr>
        <p:txBody>
          <a:bodyPr>
            <a:spAutoFit/>
          </a:bodyPr>
          <a:lstStyle/>
          <a:p>
            <a:pPr algn="ctr" eaLnBrk="0" hangingPunct="0">
              <a:spcBef>
                <a:spcPct val="50000"/>
              </a:spcBef>
              <a:defRPr/>
            </a:pPr>
            <a:endParaRPr lang="zh-CN" altLang="zh-CN" sz="1800">
              <a:solidFill>
                <a:schemeClr val="tx1"/>
              </a:solidFill>
              <a:latin typeface="Arial" charset="0"/>
            </a:endParaRPr>
          </a:p>
        </p:txBody>
      </p:sp>
      <p:sp>
        <p:nvSpPr>
          <p:cNvPr id="16396" name="Text Box 31"/>
          <p:cNvSpPr txBox="1">
            <a:spLocks noChangeArrowheads="1"/>
          </p:cNvSpPr>
          <p:nvPr/>
        </p:nvSpPr>
        <p:spPr bwMode="auto">
          <a:xfrm>
            <a:off x="1752600" y="1555750"/>
            <a:ext cx="5619750" cy="706438"/>
          </a:xfrm>
          <a:prstGeom prst="rect">
            <a:avLst/>
          </a:prstGeom>
          <a:noFill/>
          <a:ln w="9525" algn="ctr">
            <a:noFill/>
            <a:miter lim="800000"/>
            <a:headEnd/>
            <a:tailEnd/>
          </a:ln>
        </p:spPr>
        <p:txBody>
          <a:bodyPr lIns="180000" tIns="90000" rIns="0" bIns="0">
            <a:spAutoFit/>
          </a:bodyPr>
          <a:lstStyle/>
          <a:p>
            <a:pPr algn="ctr"/>
            <a:r>
              <a:rPr lang="zh-CN" altLang="zh-CN" sz="2000" b="1" smtClean="0">
                <a:solidFill>
                  <a:schemeClr val="tx1"/>
                </a:solidFill>
                <a:latin typeface="黑体" pitchFamily="49" charset="-122"/>
                <a:ea typeface="黑体" pitchFamily="49" charset="-122"/>
              </a:rPr>
              <a:t>合理规划、积极培育新的利润增长点，确保集团利润实现可持续稳定增长</a:t>
            </a:r>
            <a:endParaRPr lang="zh-CN" altLang="en-US" sz="2000" b="1">
              <a:solidFill>
                <a:schemeClr val="tx1"/>
              </a:solidFill>
              <a:latin typeface="黑体" pitchFamily="49" charset="-122"/>
              <a:ea typeface="黑体" pitchFamily="49" charset="-122"/>
            </a:endParaRPr>
          </a:p>
        </p:txBody>
      </p:sp>
      <p:sp>
        <p:nvSpPr>
          <p:cNvPr id="18" name="Freeform 14"/>
          <p:cNvSpPr>
            <a:spLocks/>
          </p:cNvSpPr>
          <p:nvPr/>
        </p:nvSpPr>
        <p:spPr bwMode="gray">
          <a:xfrm>
            <a:off x="0" y="2719388"/>
            <a:ext cx="9144000" cy="1916112"/>
          </a:xfrm>
          <a:custGeom>
            <a:avLst/>
            <a:gdLst>
              <a:gd name="T0" fmla="*/ 0 w 5108"/>
              <a:gd name="T1" fmla="*/ 2147483647 h 2095"/>
              <a:gd name="T2" fmla="*/ 2147483647 w 5108"/>
              <a:gd name="T3" fmla="*/ 2147483647 h 2095"/>
              <a:gd name="T4" fmla="*/ 2147483647 w 5108"/>
              <a:gd name="T5" fmla="*/ 2147483647 h 2095"/>
              <a:gd name="T6" fmla="*/ 2147483647 w 5108"/>
              <a:gd name="T7" fmla="*/ 2147483647 h 2095"/>
              <a:gd name="T8" fmla="*/ 2147483647 w 5108"/>
              <a:gd name="T9" fmla="*/ 0 h 2095"/>
              <a:gd name="T10" fmla="*/ 2147483647 w 5108"/>
              <a:gd name="T11" fmla="*/ 2147483647 h 2095"/>
              <a:gd name="T12" fmla="*/ 0 w 5108"/>
              <a:gd name="T13" fmla="*/ 2147483647 h 2095"/>
              <a:gd name="T14" fmla="*/ 0 60000 65536"/>
              <a:gd name="T15" fmla="*/ 0 60000 65536"/>
              <a:gd name="T16" fmla="*/ 0 60000 65536"/>
              <a:gd name="T17" fmla="*/ 0 60000 65536"/>
              <a:gd name="T18" fmla="*/ 0 60000 65536"/>
              <a:gd name="T19" fmla="*/ 0 60000 65536"/>
              <a:gd name="T20" fmla="*/ 0 60000 65536"/>
              <a:gd name="T21" fmla="*/ 0 w 5108"/>
              <a:gd name="T22" fmla="*/ 0 h 2095"/>
              <a:gd name="T23" fmla="*/ 5108 w 5108"/>
              <a:gd name="T24" fmla="*/ 2095 h 20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108" h="2095">
                <a:moveTo>
                  <a:pt x="0" y="2095"/>
                </a:moveTo>
                <a:lnTo>
                  <a:pt x="4555" y="668"/>
                </a:lnTo>
                <a:lnTo>
                  <a:pt x="5108" y="952"/>
                </a:lnTo>
                <a:lnTo>
                  <a:pt x="4832" y="115"/>
                </a:lnTo>
                <a:lnTo>
                  <a:pt x="3580" y="0"/>
                </a:lnTo>
                <a:lnTo>
                  <a:pt x="4044" y="268"/>
                </a:lnTo>
                <a:lnTo>
                  <a:pt x="0" y="2095"/>
                </a:lnTo>
                <a:close/>
              </a:path>
            </a:pathLst>
          </a:custGeom>
          <a:solidFill>
            <a:srgbClr val="FFFF00"/>
          </a:solidFill>
          <a:ln>
            <a:headEnd/>
            <a:tailEnd/>
          </a:ln>
        </p:spPr>
        <p:style>
          <a:lnRef idx="3">
            <a:schemeClr val="lt1"/>
          </a:lnRef>
          <a:fillRef idx="1">
            <a:schemeClr val="accent5"/>
          </a:fillRef>
          <a:effectRef idx="1">
            <a:schemeClr val="accent5"/>
          </a:effectRef>
          <a:fontRef idx="minor">
            <a:schemeClr val="lt1"/>
          </a:fontRef>
        </p:style>
        <p:txBody>
          <a:bodyPr wrap="none" anchor="ctr"/>
          <a:lstStyle/>
          <a:p>
            <a:pPr algn="ctr" eaLnBrk="0" hangingPunct="0">
              <a:defRPr/>
            </a:pPr>
            <a:endParaRPr lang="zh-CN" altLang="en-US">
              <a:solidFill>
                <a:schemeClr val="tx2">
                  <a:lumMod val="75000"/>
                </a:schemeClr>
              </a:solidFill>
              <a:ea typeface="黑体" pitchFamily="2" charset="-122"/>
              <a:cs typeface="Arial" pitchFamily="34" charset="0"/>
            </a:endParaRPr>
          </a:p>
        </p:txBody>
      </p:sp>
      <p:sp>
        <p:nvSpPr>
          <p:cNvPr id="19" name="AutoShape 15"/>
          <p:cNvSpPr>
            <a:spLocks noChangeArrowheads="1"/>
          </p:cNvSpPr>
          <p:nvPr/>
        </p:nvSpPr>
        <p:spPr bwMode="gray">
          <a:xfrm>
            <a:off x="1276324" y="3552842"/>
            <a:ext cx="663575" cy="809625"/>
          </a:xfrm>
          <a:prstGeom prst="can">
            <a:avLst>
              <a:gd name="adj" fmla="val 11156"/>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headEnd/>
            <a:tailEnd/>
          </a:ln>
          <a:effectLst>
            <a:outerShdw blurRad="40000" dist="23000" dir="5400000" rotWithShape="0">
              <a:srgbClr val="000000">
                <a:alpha val="35000"/>
              </a:srgbClr>
            </a:outerShdw>
            <a:reflection blurRad="6350" stA="50000" endA="300" endPos="55500" dist="101600" dir="5400000" sy="-100000" algn="bl" rotWithShape="0"/>
          </a:effectLst>
        </p:spPr>
        <p:style>
          <a:lnRef idx="0">
            <a:schemeClr val="accent5"/>
          </a:lnRef>
          <a:fillRef idx="3">
            <a:schemeClr val="accent5"/>
          </a:fillRef>
          <a:effectRef idx="3">
            <a:schemeClr val="accent5"/>
          </a:effectRef>
          <a:fontRef idx="minor">
            <a:schemeClr val="lt1"/>
          </a:fontRef>
        </p:style>
        <p:txBody>
          <a:bodyPr wrap="none" anchor="ctr"/>
          <a:lstStyle/>
          <a:p>
            <a:pPr algn="ctr" eaLnBrk="0" hangingPunct="0">
              <a:defRPr/>
            </a:pPr>
            <a:endParaRPr lang="zh-CN" altLang="en-US">
              <a:solidFill>
                <a:schemeClr val="tx2">
                  <a:lumMod val="75000"/>
                </a:schemeClr>
              </a:solidFill>
              <a:ea typeface="黑体" pitchFamily="2" charset="-122"/>
              <a:cs typeface="Arial" pitchFamily="34" charset="0"/>
            </a:endParaRPr>
          </a:p>
        </p:txBody>
      </p:sp>
      <p:sp>
        <p:nvSpPr>
          <p:cNvPr id="20" name="AutoShape 17"/>
          <p:cNvSpPr>
            <a:spLocks noChangeArrowheads="1"/>
          </p:cNvSpPr>
          <p:nvPr/>
        </p:nvSpPr>
        <p:spPr bwMode="gray">
          <a:xfrm>
            <a:off x="4127500" y="2944813"/>
            <a:ext cx="627063" cy="868362"/>
          </a:xfrm>
          <a:prstGeom prst="can">
            <a:avLst>
              <a:gd name="adj" fmla="val 11790"/>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headEnd/>
            <a:tailEnd/>
          </a:ln>
          <a:effectLst>
            <a:outerShdw blurRad="40000" dist="23000" dir="5400000" rotWithShape="0">
              <a:srgbClr val="000000">
                <a:alpha val="35000"/>
              </a:srgbClr>
            </a:outerShdw>
            <a:reflection blurRad="6350" stA="50000" endA="300" endPos="55500" dist="101600" dir="5400000" sy="-100000" algn="bl" rotWithShape="0"/>
          </a:effectLst>
        </p:spPr>
        <p:style>
          <a:lnRef idx="0">
            <a:schemeClr val="accent5"/>
          </a:lnRef>
          <a:fillRef idx="3">
            <a:schemeClr val="accent5"/>
          </a:fillRef>
          <a:effectRef idx="3">
            <a:schemeClr val="accent5"/>
          </a:effectRef>
          <a:fontRef idx="minor">
            <a:schemeClr val="lt1"/>
          </a:fontRef>
        </p:style>
        <p:txBody>
          <a:bodyPr wrap="none" anchor="ctr"/>
          <a:lstStyle/>
          <a:p>
            <a:pPr algn="ctr" eaLnBrk="0" hangingPunct="0">
              <a:defRPr/>
            </a:pPr>
            <a:endParaRPr lang="zh-CN" altLang="en-US">
              <a:solidFill>
                <a:schemeClr val="tx2">
                  <a:lumMod val="75000"/>
                </a:schemeClr>
              </a:solidFill>
              <a:ea typeface="黑体" pitchFamily="2" charset="-122"/>
              <a:cs typeface="Arial" pitchFamily="34" charset="0"/>
            </a:endParaRPr>
          </a:p>
        </p:txBody>
      </p:sp>
      <p:sp>
        <p:nvSpPr>
          <p:cNvPr id="21" name="AutoShape 19"/>
          <p:cNvSpPr>
            <a:spLocks noChangeArrowheads="1"/>
          </p:cNvSpPr>
          <p:nvPr/>
        </p:nvSpPr>
        <p:spPr bwMode="gray">
          <a:xfrm>
            <a:off x="6713538" y="2432050"/>
            <a:ext cx="590550" cy="925513"/>
          </a:xfrm>
          <a:prstGeom prst="can">
            <a:avLst>
              <a:gd name="adj" fmla="val 15135"/>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headEnd/>
            <a:tailEnd/>
          </a:ln>
          <a:effectLst>
            <a:outerShdw blurRad="40000" dist="23000" dir="5400000" rotWithShape="0">
              <a:srgbClr val="000000">
                <a:alpha val="35000"/>
              </a:srgbClr>
            </a:outerShdw>
            <a:reflection blurRad="6350" stA="50000" endA="300" endPos="55500" dist="101600" dir="5400000" sy="-100000" algn="bl" rotWithShape="0"/>
          </a:effectLst>
        </p:spPr>
        <p:style>
          <a:lnRef idx="0">
            <a:schemeClr val="accent5"/>
          </a:lnRef>
          <a:fillRef idx="3">
            <a:schemeClr val="accent5"/>
          </a:fillRef>
          <a:effectRef idx="3">
            <a:schemeClr val="accent5"/>
          </a:effectRef>
          <a:fontRef idx="minor">
            <a:schemeClr val="lt1"/>
          </a:fontRef>
        </p:style>
        <p:txBody>
          <a:bodyPr wrap="none" anchor="ctr"/>
          <a:lstStyle/>
          <a:p>
            <a:pPr algn="ctr" eaLnBrk="0" hangingPunct="0">
              <a:defRPr/>
            </a:pPr>
            <a:endParaRPr lang="zh-CN" altLang="en-US">
              <a:solidFill>
                <a:schemeClr val="tx2">
                  <a:lumMod val="75000"/>
                </a:schemeClr>
              </a:solidFill>
              <a:ea typeface="黑体" pitchFamily="2" charset="-122"/>
              <a:cs typeface="Arial" pitchFamily="34" charset="0"/>
            </a:endParaRPr>
          </a:p>
        </p:txBody>
      </p:sp>
      <p:sp>
        <p:nvSpPr>
          <p:cNvPr id="22549" name="Oval 21"/>
          <p:cNvSpPr>
            <a:spLocks noChangeArrowheads="1"/>
          </p:cNvSpPr>
          <p:nvPr>
            <p:custDataLst>
              <p:tags r:id="rId1"/>
            </p:custDataLst>
          </p:nvPr>
        </p:nvSpPr>
        <p:spPr bwMode="blackWhite">
          <a:xfrm>
            <a:off x="349250" y="3779838"/>
            <a:ext cx="2489200" cy="684430"/>
          </a:xfrm>
          <a:prstGeom prst="ellipse">
            <a:avLst/>
          </a:prstGeom>
          <a:noFill/>
          <a:ln w="12700" algn="ctr">
            <a:noFill/>
            <a:round/>
            <a:headEnd/>
            <a:tailEnd/>
          </a:ln>
          <a:effectLst>
            <a:outerShdw blurRad="50800" dist="38100" algn="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lIns="18288" tIns="18288" rIns="18288" bIns="18288" anchor="ctr"/>
          <a:lstStyle/>
          <a:p>
            <a:pPr algn="ctr" defTabSz="873125" eaLnBrk="0" hangingPunct="0">
              <a:spcBef>
                <a:spcPct val="50000"/>
              </a:spcBef>
              <a:buClr>
                <a:srgbClr val="FFCC00"/>
              </a:buClr>
              <a:buSzPct val="75000"/>
              <a:buFont typeface="Wingdings" pitchFamily="2" charset="2"/>
              <a:buNone/>
              <a:defRPr/>
            </a:pPr>
            <a:r>
              <a:rPr lang="zh-CN" altLang="en-US" sz="1800" b="1">
                <a:effectLst>
                  <a:outerShdw blurRad="38100" dist="38100" dir="2700000" algn="tl">
                    <a:srgbClr val="000000"/>
                  </a:outerShdw>
                </a:effectLst>
                <a:latin typeface="Arial" charset="0"/>
                <a:ea typeface="黑体" pitchFamily="2" charset="-122"/>
              </a:rPr>
              <a:t>第一阶段</a:t>
            </a:r>
          </a:p>
        </p:txBody>
      </p:sp>
      <p:sp>
        <p:nvSpPr>
          <p:cNvPr id="22550" name="Oval 22"/>
          <p:cNvSpPr>
            <a:spLocks noChangeArrowheads="1"/>
          </p:cNvSpPr>
          <p:nvPr>
            <p:custDataLst>
              <p:tags r:id="rId2"/>
            </p:custDataLst>
          </p:nvPr>
        </p:nvSpPr>
        <p:spPr bwMode="blackWhite">
          <a:xfrm>
            <a:off x="3157538" y="3397250"/>
            <a:ext cx="2547937" cy="682625"/>
          </a:xfrm>
          <a:prstGeom prst="ellipse">
            <a:avLst/>
          </a:prstGeom>
          <a:noFill/>
          <a:ln w="12700" algn="ctr">
            <a:noFill/>
            <a:round/>
            <a:headEnd/>
            <a:tailEnd/>
          </a:ln>
          <a:effectLst>
            <a:outerShdw blurRad="50800" dist="38100" algn="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lIns="18288" tIns="18288" rIns="18288" bIns="18288" anchor="ctr"/>
          <a:lstStyle/>
          <a:p>
            <a:pPr algn="ctr" defTabSz="873125" eaLnBrk="0" hangingPunct="0">
              <a:spcBef>
                <a:spcPct val="50000"/>
              </a:spcBef>
              <a:buClr>
                <a:srgbClr val="FFCC00"/>
              </a:buClr>
              <a:buSzPct val="75000"/>
              <a:buFont typeface="Wingdings" pitchFamily="2" charset="2"/>
              <a:buNone/>
              <a:defRPr/>
            </a:pPr>
            <a:r>
              <a:rPr lang="zh-CN" altLang="en-US" sz="1800" b="1" dirty="0">
                <a:effectLst>
                  <a:outerShdw blurRad="38100" dist="38100" dir="2700000" algn="tl">
                    <a:srgbClr val="000000"/>
                  </a:outerShdw>
                </a:effectLst>
                <a:latin typeface="Arial" charset="0"/>
                <a:ea typeface="黑体" pitchFamily="2" charset="-122"/>
              </a:rPr>
              <a:t>第二阶段</a:t>
            </a:r>
          </a:p>
        </p:txBody>
      </p:sp>
      <p:sp>
        <p:nvSpPr>
          <p:cNvPr id="22551" name="Oval 23"/>
          <p:cNvSpPr>
            <a:spLocks noChangeArrowheads="1"/>
          </p:cNvSpPr>
          <p:nvPr>
            <p:custDataLst>
              <p:tags r:id="rId3"/>
            </p:custDataLst>
          </p:nvPr>
        </p:nvSpPr>
        <p:spPr bwMode="blackWhite">
          <a:xfrm>
            <a:off x="5753100" y="2917825"/>
            <a:ext cx="2511425" cy="682625"/>
          </a:xfrm>
          <a:prstGeom prst="ellipse">
            <a:avLst/>
          </a:prstGeom>
          <a:noFill/>
          <a:ln w="12700" algn="ctr">
            <a:noFill/>
            <a:round/>
            <a:headEnd/>
            <a:tailEnd/>
          </a:ln>
          <a:effectLst>
            <a:outerShdw blurRad="50800" dist="38100" algn="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lIns="18288" tIns="18288" rIns="18288" bIns="18288" anchor="ctr"/>
          <a:lstStyle/>
          <a:p>
            <a:pPr algn="ctr" defTabSz="873125" eaLnBrk="0" hangingPunct="0">
              <a:spcBef>
                <a:spcPct val="50000"/>
              </a:spcBef>
              <a:buClr>
                <a:srgbClr val="FFCC00"/>
              </a:buClr>
              <a:buSzPct val="75000"/>
              <a:buFont typeface="Wingdings" pitchFamily="2" charset="2"/>
              <a:buNone/>
              <a:defRPr/>
            </a:pPr>
            <a:r>
              <a:rPr lang="zh-CN" altLang="en-US" sz="1800" b="1" dirty="0">
                <a:effectLst>
                  <a:outerShdw blurRad="38100" dist="38100" dir="2700000" algn="tl">
                    <a:srgbClr val="000000"/>
                  </a:outerShdw>
                </a:effectLst>
                <a:latin typeface="Arial" charset="0"/>
                <a:ea typeface="黑体" pitchFamily="2" charset="-122"/>
              </a:rPr>
              <a:t>第三阶段</a:t>
            </a:r>
          </a:p>
        </p:txBody>
      </p:sp>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5" descr="http://sc.websbook.com/upimg/allimg/080201/834903_7968704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7" name="Freeform 3"/>
          <p:cNvSpPr>
            <a:spLocks/>
          </p:cNvSpPr>
          <p:nvPr/>
        </p:nvSpPr>
        <p:spPr bwMode="gray">
          <a:xfrm>
            <a:off x="909612" y="3686172"/>
            <a:ext cx="7373937" cy="2676525"/>
          </a:xfrm>
          <a:custGeom>
            <a:avLst/>
            <a:gdLst/>
            <a:ahLst/>
            <a:cxnLst>
              <a:cxn ang="0">
                <a:pos x="1422" y="3"/>
              </a:cxn>
              <a:cxn ang="0">
                <a:pos x="192" y="705"/>
              </a:cxn>
              <a:cxn ang="0">
                <a:pos x="1096" y="1292"/>
              </a:cxn>
              <a:cxn ang="0">
                <a:pos x="2388" y="1428"/>
              </a:cxn>
              <a:cxn ang="0">
                <a:pos x="3672" y="1275"/>
              </a:cxn>
              <a:cxn ang="0">
                <a:pos x="4524" y="705"/>
              </a:cxn>
              <a:cxn ang="0">
                <a:pos x="3294" y="27"/>
              </a:cxn>
              <a:cxn ang="0">
                <a:pos x="4704" y="717"/>
              </a:cxn>
              <a:cxn ang="0">
                <a:pos x="3798" y="1488"/>
              </a:cxn>
              <a:cxn ang="0">
                <a:pos x="2412" y="1683"/>
              </a:cxn>
              <a:cxn ang="0">
                <a:pos x="972" y="1506"/>
              </a:cxn>
              <a:cxn ang="0">
                <a:pos x="24" y="723"/>
              </a:cxn>
              <a:cxn ang="0">
                <a:pos x="1422" y="3"/>
              </a:cxn>
            </a:cxnLst>
            <a:rect l="0" t="0" r="r" b="b"/>
            <a:pathLst>
              <a:path w="4728" h="1686">
                <a:moveTo>
                  <a:pt x="1422" y="3"/>
                </a:moveTo>
                <a:cubicBezTo>
                  <a:pt x="1450" y="0"/>
                  <a:pt x="252" y="159"/>
                  <a:pt x="192" y="705"/>
                </a:cubicBezTo>
                <a:cubicBezTo>
                  <a:pt x="222" y="1041"/>
                  <a:pt x="828" y="1203"/>
                  <a:pt x="1096" y="1292"/>
                </a:cubicBezTo>
                <a:cubicBezTo>
                  <a:pt x="1364" y="1381"/>
                  <a:pt x="1955" y="1428"/>
                  <a:pt x="2388" y="1428"/>
                </a:cubicBezTo>
                <a:cubicBezTo>
                  <a:pt x="2821" y="1428"/>
                  <a:pt x="3307" y="1379"/>
                  <a:pt x="3672" y="1275"/>
                </a:cubicBezTo>
                <a:cubicBezTo>
                  <a:pt x="4037" y="1171"/>
                  <a:pt x="4506" y="987"/>
                  <a:pt x="4524" y="705"/>
                </a:cubicBezTo>
                <a:cubicBezTo>
                  <a:pt x="4518" y="207"/>
                  <a:pt x="3269" y="50"/>
                  <a:pt x="3294" y="27"/>
                </a:cubicBezTo>
                <a:cubicBezTo>
                  <a:pt x="3324" y="29"/>
                  <a:pt x="4674" y="201"/>
                  <a:pt x="4704" y="717"/>
                </a:cubicBezTo>
                <a:cubicBezTo>
                  <a:pt x="4728" y="1077"/>
                  <a:pt x="4236" y="1365"/>
                  <a:pt x="3798" y="1488"/>
                </a:cubicBezTo>
                <a:cubicBezTo>
                  <a:pt x="3360" y="1611"/>
                  <a:pt x="2883" y="1680"/>
                  <a:pt x="2412" y="1683"/>
                </a:cubicBezTo>
                <a:cubicBezTo>
                  <a:pt x="1941" y="1686"/>
                  <a:pt x="1374" y="1644"/>
                  <a:pt x="972" y="1506"/>
                </a:cubicBezTo>
                <a:cubicBezTo>
                  <a:pt x="570" y="1368"/>
                  <a:pt x="0" y="1173"/>
                  <a:pt x="24" y="723"/>
                </a:cubicBezTo>
                <a:cubicBezTo>
                  <a:pt x="42" y="117"/>
                  <a:pt x="1394" y="6"/>
                  <a:pt x="1422" y="3"/>
                </a:cubicBezTo>
                <a:close/>
              </a:path>
            </a:pathLst>
          </a:custGeom>
          <a:ln>
            <a:headEnd/>
            <a:tailEnd/>
          </a:ln>
          <a:effectLst>
            <a:glow rad="228600">
              <a:schemeClr val="accent6">
                <a:satMod val="175000"/>
                <a:alpha val="40000"/>
              </a:schemeClr>
            </a:glow>
            <a:outerShdw blurRad="40000" dist="23000" dir="5400000" rotWithShape="0">
              <a:srgbClr val="000000">
                <a:alpha val="35000"/>
              </a:srgbClr>
            </a:outerShdw>
          </a:effectLst>
        </p:spPr>
        <p:style>
          <a:lnRef idx="1">
            <a:schemeClr val="accent3"/>
          </a:lnRef>
          <a:fillRef idx="3">
            <a:schemeClr val="accent3"/>
          </a:fillRef>
          <a:effectRef idx="2">
            <a:schemeClr val="accent3"/>
          </a:effectRef>
          <a:fontRef idx="minor">
            <a:schemeClr val="lt1"/>
          </a:fontRef>
        </p:style>
        <p:txBody>
          <a:bodyPr wrap="none" anchor="ctr">
            <a:flatTx/>
          </a:bodyPr>
          <a:lstStyle/>
          <a:p>
            <a:pPr>
              <a:defRPr/>
            </a:pPr>
            <a:endParaRPr lang="en-US">
              <a:ea typeface="黑体" pitchFamily="2" charset="-122"/>
            </a:endParaRPr>
          </a:p>
        </p:txBody>
      </p:sp>
      <p:sp>
        <p:nvSpPr>
          <p:cNvPr id="40" name="AutoShape 4"/>
          <p:cNvSpPr>
            <a:spLocks noChangeArrowheads="1"/>
          </p:cNvSpPr>
          <p:nvPr/>
        </p:nvSpPr>
        <p:spPr bwMode="ltGray">
          <a:xfrm>
            <a:off x="685800" y="1644650"/>
            <a:ext cx="7773988" cy="850900"/>
          </a:xfrm>
          <a:prstGeom prst="roundRect">
            <a:avLst>
              <a:gd name="adj" fmla="val 21642"/>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defRPr/>
            </a:pPr>
            <a:endParaRPr lang="en-US">
              <a:ea typeface="黑体" pitchFamily="2" charset="-122"/>
            </a:endParaRPr>
          </a:p>
        </p:txBody>
      </p:sp>
      <p:sp>
        <p:nvSpPr>
          <p:cNvPr id="17417" name="Text Box 3"/>
          <p:cNvSpPr txBox="1">
            <a:spLocks noChangeArrowheads="1"/>
          </p:cNvSpPr>
          <p:nvPr/>
        </p:nvSpPr>
        <p:spPr bwMode="auto">
          <a:xfrm>
            <a:off x="0" y="228600"/>
            <a:ext cx="8483600" cy="1166813"/>
          </a:xfrm>
          <a:prstGeom prst="rect">
            <a:avLst/>
          </a:prstGeom>
          <a:noFill/>
          <a:ln w="9525">
            <a:noFill/>
            <a:miter lim="800000"/>
            <a:headEnd/>
            <a:tailEnd/>
          </a:ln>
        </p:spPr>
        <p:txBody>
          <a:bodyPr tIns="90000" bIns="90000">
            <a:spAutoFit/>
          </a:bodyPr>
          <a:lstStyle/>
          <a:p>
            <a:r>
              <a:rPr lang="zh-CN" altLang="en-US" sz="3200" b="1">
                <a:solidFill>
                  <a:srgbClr val="FF6600"/>
                </a:solidFill>
                <a:latin typeface="黑体" pitchFamily="49" charset="-122"/>
                <a:ea typeface="黑体" pitchFamily="49" charset="-122"/>
              </a:rPr>
              <a:t>发展战略</a:t>
            </a:r>
            <a:endParaRPr lang="en-US" altLang="zh-CN" sz="3200" b="1">
              <a:solidFill>
                <a:srgbClr val="FF6600"/>
              </a:solidFill>
              <a:latin typeface="黑体" pitchFamily="49" charset="-122"/>
              <a:ea typeface="黑体" pitchFamily="49" charset="-122"/>
            </a:endParaRPr>
          </a:p>
          <a:p>
            <a:r>
              <a:rPr lang="zh-CN" altLang="en-US" sz="3200" b="1">
                <a:solidFill>
                  <a:schemeClr val="tx1"/>
                </a:solidFill>
                <a:latin typeface="黑体" pitchFamily="49" charset="-122"/>
                <a:ea typeface="黑体" pitchFamily="49" charset="-122"/>
              </a:rPr>
              <a:t>集团</a:t>
            </a:r>
            <a:r>
              <a:rPr lang="zh-CN" altLang="en-US" sz="3200" b="1">
                <a:solidFill>
                  <a:schemeClr val="tx1"/>
                </a:solidFill>
                <a:latin typeface="宋体" pitchFamily="2" charset="-122"/>
                <a:ea typeface="黑体" pitchFamily="49" charset="-122"/>
              </a:rPr>
              <a:t>“</a:t>
            </a:r>
            <a:r>
              <a:rPr lang="zh-CN" altLang="en-US" sz="3200" b="1">
                <a:solidFill>
                  <a:schemeClr val="tx1"/>
                </a:solidFill>
                <a:latin typeface="黑体" pitchFamily="49" charset="-122"/>
                <a:ea typeface="黑体" pitchFamily="49" charset="-122"/>
              </a:rPr>
              <a:t>有所为，有所不为</a:t>
            </a:r>
            <a:r>
              <a:rPr lang="zh-CN" altLang="en-US" sz="3200" b="1">
                <a:solidFill>
                  <a:schemeClr val="tx1"/>
                </a:solidFill>
                <a:latin typeface="宋体" pitchFamily="2" charset="-122"/>
                <a:ea typeface="黑体" pitchFamily="49" charset="-122"/>
              </a:rPr>
              <a:t>”</a:t>
            </a:r>
            <a:endParaRPr lang="zh-CN" altLang="en-US" sz="3200" b="1">
              <a:solidFill>
                <a:schemeClr val="tx1"/>
              </a:solidFill>
              <a:latin typeface="黑体" pitchFamily="49" charset="-122"/>
              <a:ea typeface="黑体" pitchFamily="49" charset="-122"/>
            </a:endParaRPr>
          </a:p>
        </p:txBody>
      </p:sp>
      <p:sp>
        <p:nvSpPr>
          <p:cNvPr id="17418" name="Text Box 7"/>
          <p:cNvSpPr txBox="1">
            <a:spLocks noChangeArrowheads="1"/>
          </p:cNvSpPr>
          <p:nvPr/>
        </p:nvSpPr>
        <p:spPr bwMode="auto">
          <a:xfrm>
            <a:off x="1023938" y="1778000"/>
            <a:ext cx="1335087" cy="582613"/>
          </a:xfrm>
          <a:prstGeom prst="rect">
            <a:avLst/>
          </a:prstGeom>
          <a:noFill/>
          <a:ln w="9525">
            <a:noFill/>
            <a:miter lim="800000"/>
            <a:headEnd/>
            <a:tailEnd/>
          </a:ln>
        </p:spPr>
        <p:txBody>
          <a:bodyPr lIns="89601" tIns="44802" rIns="89601" bIns="44802">
            <a:spAutoFit/>
          </a:bodyPr>
          <a:lstStyle/>
          <a:p>
            <a:pPr defTabSz="895350"/>
            <a:r>
              <a:rPr lang="zh-CN" altLang="en-US" sz="3200" b="1">
                <a:solidFill>
                  <a:srgbClr val="FF6600"/>
                </a:solidFill>
                <a:latin typeface="黑体" pitchFamily="49" charset="-122"/>
                <a:ea typeface="黑体" pitchFamily="49" charset="-122"/>
              </a:rPr>
              <a:t>定位</a:t>
            </a:r>
          </a:p>
        </p:txBody>
      </p:sp>
      <p:sp>
        <p:nvSpPr>
          <p:cNvPr id="17419" name="Text Box 8"/>
          <p:cNvSpPr txBox="1">
            <a:spLocks noChangeArrowheads="1"/>
          </p:cNvSpPr>
          <p:nvPr/>
        </p:nvSpPr>
        <p:spPr bwMode="auto">
          <a:xfrm>
            <a:off x="4148138" y="5834063"/>
            <a:ext cx="1347787" cy="582612"/>
          </a:xfrm>
          <a:prstGeom prst="rect">
            <a:avLst/>
          </a:prstGeom>
          <a:noFill/>
          <a:ln w="9525" algn="ctr">
            <a:noFill/>
            <a:miter lim="800000"/>
            <a:headEnd/>
            <a:tailEnd/>
          </a:ln>
        </p:spPr>
        <p:txBody>
          <a:bodyPr lIns="89601" tIns="44802" rIns="89601" bIns="44802">
            <a:spAutoFit/>
          </a:bodyPr>
          <a:lstStyle/>
          <a:p>
            <a:pPr defTabSz="895350"/>
            <a:r>
              <a:rPr lang="zh-CN" altLang="en-US" sz="3200" b="1">
                <a:solidFill>
                  <a:srgbClr val="FF6600"/>
                </a:solidFill>
                <a:latin typeface="黑体" pitchFamily="49" charset="-122"/>
                <a:ea typeface="黑体" pitchFamily="49" charset="-122"/>
              </a:rPr>
              <a:t>职能</a:t>
            </a:r>
          </a:p>
        </p:txBody>
      </p:sp>
      <p:sp>
        <p:nvSpPr>
          <p:cNvPr id="17420" name="Rectangle 41"/>
          <p:cNvSpPr>
            <a:spLocks noChangeArrowheads="1"/>
          </p:cNvSpPr>
          <p:nvPr/>
        </p:nvSpPr>
        <p:spPr bwMode="auto">
          <a:xfrm>
            <a:off x="2697163" y="1581150"/>
            <a:ext cx="3413125" cy="863600"/>
          </a:xfrm>
          <a:prstGeom prst="rect">
            <a:avLst/>
          </a:prstGeom>
          <a:noFill/>
          <a:ln w="6350" algn="ctr">
            <a:noFill/>
            <a:miter lim="800000"/>
            <a:headEnd/>
            <a:tailEnd/>
          </a:ln>
        </p:spPr>
        <p:txBody>
          <a:bodyPr wrap="none">
            <a:spAutoFit/>
          </a:bodyPr>
          <a:lstStyle/>
          <a:p>
            <a:pPr eaLnBrk="0" hangingPunct="0">
              <a:lnSpc>
                <a:spcPct val="130000"/>
              </a:lnSpc>
              <a:spcBef>
                <a:spcPct val="50000"/>
              </a:spcBef>
              <a:spcAft>
                <a:spcPct val="50000"/>
              </a:spcAft>
              <a:buClr>
                <a:srgbClr val="FF0000"/>
              </a:buClr>
              <a:buSzPct val="85000"/>
              <a:buFont typeface="Wingdings" pitchFamily="2" charset="2"/>
              <a:buChar char="n"/>
            </a:pPr>
            <a:r>
              <a:rPr lang="en-US" altLang="zh-CN" sz="1800" b="1">
                <a:solidFill>
                  <a:schemeClr val="tx1"/>
                </a:solidFill>
                <a:latin typeface="黑体" pitchFamily="49" charset="-122"/>
                <a:ea typeface="黑体" pitchFamily="49" charset="-122"/>
              </a:rPr>
              <a:t> </a:t>
            </a:r>
            <a:r>
              <a:rPr lang="zh-CN" altLang="en-US" sz="1800" b="1">
                <a:solidFill>
                  <a:schemeClr val="tx1"/>
                </a:solidFill>
                <a:latin typeface="黑体" pitchFamily="49" charset="-122"/>
                <a:ea typeface="黑体" pitchFamily="49" charset="-122"/>
              </a:rPr>
              <a:t>有所为，有所不为</a:t>
            </a:r>
          </a:p>
          <a:p>
            <a:pPr eaLnBrk="0" hangingPunct="0">
              <a:lnSpc>
                <a:spcPct val="50000"/>
              </a:lnSpc>
              <a:spcBef>
                <a:spcPct val="50000"/>
              </a:spcBef>
              <a:spcAft>
                <a:spcPct val="50000"/>
              </a:spcAft>
              <a:buClr>
                <a:srgbClr val="FF0000"/>
              </a:buClr>
              <a:buSzPct val="85000"/>
              <a:buFont typeface="Wingdings" pitchFamily="2" charset="2"/>
              <a:buChar char="n"/>
            </a:pPr>
            <a:r>
              <a:rPr lang="zh-CN" altLang="en-US" sz="1800" b="1">
                <a:solidFill>
                  <a:schemeClr val="tx1"/>
                </a:solidFill>
                <a:latin typeface="黑体" pitchFamily="49" charset="-122"/>
                <a:ea typeface="黑体" pitchFamily="49" charset="-122"/>
              </a:rPr>
              <a:t> 建立整体协同，提升公司价值</a:t>
            </a:r>
          </a:p>
        </p:txBody>
      </p:sp>
      <p:sp>
        <p:nvSpPr>
          <p:cNvPr id="43" name="Rectangle 28"/>
          <p:cNvSpPr>
            <a:spLocks noChangeArrowheads="1"/>
          </p:cNvSpPr>
          <p:nvPr/>
        </p:nvSpPr>
        <p:spPr bwMode="auto">
          <a:xfrm>
            <a:off x="228600" y="3048000"/>
            <a:ext cx="2725738" cy="200025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0800000" scaled="1"/>
            <a:tileRect/>
          </a:gradFill>
          <a:ln w="9525" cap="flat" cmpd="sng" algn="ctr">
            <a:noFill/>
            <a:prstDash val="solid"/>
            <a:headEnd/>
            <a:tailEnd/>
          </a:ln>
          <a:effectLst/>
          <a:scene3d>
            <a:camera prst="orthographicFront">
              <a:rot lat="0" lon="0" rev="0"/>
            </a:camera>
            <a:lightRig rig="glow" dir="t">
              <a:rot lat="0" lon="0" rev="14100000"/>
            </a:lightRig>
          </a:scene3d>
          <a:sp3d prstMaterial="softEdge">
            <a:bevelT w="127000" prst="artDeco"/>
          </a:sp3d>
        </p:spPr>
        <p:txBody>
          <a:bodyPr/>
          <a:lstStyle/>
          <a:p>
            <a:pPr algn="ctr" fontAlgn="auto">
              <a:spcAft>
                <a:spcPts val="0"/>
              </a:spcAft>
              <a:defRPr/>
            </a:pPr>
            <a:r>
              <a:rPr lang="zh-CN" altLang="en-US" sz="2000" b="1" dirty="0">
                <a:solidFill>
                  <a:schemeClr val="tx1"/>
                </a:solidFill>
                <a:latin typeface="黑体" pitchFamily="49" charset="-122"/>
                <a:ea typeface="黑体" pitchFamily="49" charset="-122"/>
              </a:rPr>
              <a:t>战略方向盘</a:t>
            </a:r>
            <a:endParaRPr lang="en-US" altLang="zh-CN" sz="2000" b="1" dirty="0">
              <a:solidFill>
                <a:schemeClr val="tx1"/>
              </a:solidFill>
              <a:latin typeface="黑体" pitchFamily="49" charset="-122"/>
              <a:ea typeface="黑体" pitchFamily="49" charset="-122"/>
            </a:endParaRPr>
          </a:p>
          <a:p>
            <a:pPr fontAlgn="auto">
              <a:spcAft>
                <a:spcPts val="0"/>
              </a:spcAft>
              <a:defRPr/>
            </a:pPr>
            <a:r>
              <a:rPr lang="zh-CN" altLang="en-US" sz="2000" b="1" dirty="0">
                <a:latin typeface="黑体" pitchFamily="49" charset="-122"/>
                <a:ea typeface="黑体" pitchFamily="49" charset="-122"/>
              </a:rPr>
              <a:t>制定统一的战略远景和抱负，并引领集团各职能和业务单元向战略目标前进</a:t>
            </a:r>
            <a:endParaRPr lang="zh-CN" altLang="en-US" sz="2000" kern="0" dirty="0">
              <a:latin typeface="Arial"/>
              <a:ea typeface="黑体" pitchFamily="2" charset="-122"/>
              <a:cs typeface="Arial" charset="0"/>
            </a:endParaRPr>
          </a:p>
        </p:txBody>
      </p:sp>
      <p:sp>
        <p:nvSpPr>
          <p:cNvPr id="45" name="Rectangle 28"/>
          <p:cNvSpPr>
            <a:spLocks noChangeArrowheads="1"/>
          </p:cNvSpPr>
          <p:nvPr/>
        </p:nvSpPr>
        <p:spPr bwMode="auto">
          <a:xfrm>
            <a:off x="3181350" y="3067050"/>
            <a:ext cx="2725738" cy="1938992"/>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0800000" scaled="1"/>
            <a:tileRect/>
          </a:gradFill>
          <a:ln w="9525" cap="flat" cmpd="sng" algn="ctr">
            <a:noFill/>
            <a:prstDash val="solid"/>
            <a:headEnd/>
            <a:tailEnd/>
          </a:ln>
          <a:effectLst/>
          <a:scene3d>
            <a:camera prst="orthographicFront">
              <a:rot lat="0" lon="0" rev="0"/>
            </a:camera>
            <a:lightRig rig="glow" dir="t">
              <a:rot lat="0" lon="0" rev="14100000"/>
            </a:lightRig>
          </a:scene3d>
          <a:sp3d prstMaterial="softEdge">
            <a:bevelT w="127000" prst="artDeco"/>
          </a:sp3d>
        </p:spPr>
        <p:txBody>
          <a:bodyPr>
            <a:spAutoFit/>
          </a:bodyPr>
          <a:lstStyle/>
          <a:p>
            <a:pPr algn="ctr" fontAlgn="auto">
              <a:spcAft>
                <a:spcPts val="0"/>
              </a:spcAft>
              <a:defRPr/>
            </a:pPr>
            <a:r>
              <a:rPr lang="zh-CN" altLang="en-US" sz="2000" b="1" dirty="0">
                <a:solidFill>
                  <a:schemeClr val="tx1"/>
                </a:solidFill>
                <a:latin typeface="黑体" pitchFamily="49" charset="-122"/>
                <a:ea typeface="黑体" pitchFamily="49" charset="-122"/>
              </a:rPr>
              <a:t>经营红绿灯</a:t>
            </a:r>
            <a:endParaRPr lang="en-US" altLang="zh-CN" sz="2000" b="1" dirty="0">
              <a:solidFill>
                <a:schemeClr val="tx1"/>
              </a:solidFill>
              <a:latin typeface="黑体" pitchFamily="49" charset="-122"/>
              <a:ea typeface="黑体" pitchFamily="49" charset="-122"/>
            </a:endParaRPr>
          </a:p>
          <a:p>
            <a:pPr algn="ctr" fontAlgn="auto">
              <a:spcAft>
                <a:spcPts val="0"/>
              </a:spcAft>
              <a:defRPr/>
            </a:pPr>
            <a:r>
              <a:rPr lang="zh-CN" altLang="en-US" sz="2000" b="1" dirty="0">
                <a:latin typeface="黑体" pitchFamily="49" charset="-122"/>
                <a:ea typeface="黑体" pitchFamily="49" charset="-122"/>
              </a:rPr>
              <a:t>制定清晰、透明的政策、标准和制度，并有效推动和监控业务运营，以确保集团日常运营符合战略目标</a:t>
            </a:r>
            <a:endParaRPr lang="zh-CN" altLang="en-US" sz="2000" kern="0" dirty="0">
              <a:latin typeface="Arial"/>
              <a:ea typeface="黑体" pitchFamily="2" charset="-122"/>
              <a:cs typeface="Arial" charset="0"/>
            </a:endParaRPr>
          </a:p>
        </p:txBody>
      </p:sp>
      <p:sp>
        <p:nvSpPr>
          <p:cNvPr id="46" name="Rectangle 28"/>
          <p:cNvSpPr>
            <a:spLocks noChangeArrowheads="1"/>
          </p:cNvSpPr>
          <p:nvPr/>
        </p:nvSpPr>
        <p:spPr bwMode="auto">
          <a:xfrm>
            <a:off x="6057900" y="3048000"/>
            <a:ext cx="2725738" cy="1938992"/>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0800000" scaled="1"/>
            <a:tileRect/>
          </a:gradFill>
          <a:ln w="9525" cap="flat" cmpd="sng" algn="ctr">
            <a:noFill/>
            <a:prstDash val="solid"/>
            <a:headEnd/>
            <a:tailEnd/>
          </a:ln>
          <a:effectLst/>
          <a:scene3d>
            <a:camera prst="orthographicFront">
              <a:rot lat="0" lon="0" rev="0"/>
            </a:camera>
            <a:lightRig rig="glow" dir="t">
              <a:rot lat="0" lon="0" rev="14100000"/>
            </a:lightRig>
          </a:scene3d>
          <a:sp3d prstMaterial="softEdge">
            <a:bevelT w="127000" prst="artDeco"/>
          </a:sp3d>
        </p:spPr>
        <p:txBody>
          <a:bodyPr>
            <a:spAutoFit/>
          </a:bodyPr>
          <a:lstStyle/>
          <a:p>
            <a:pPr algn="ctr" fontAlgn="auto">
              <a:spcAft>
                <a:spcPts val="0"/>
              </a:spcAft>
              <a:defRPr/>
            </a:pPr>
            <a:r>
              <a:rPr lang="zh-CN" altLang="en-US" sz="2000" b="1" dirty="0">
                <a:solidFill>
                  <a:schemeClr val="tx1"/>
                </a:solidFill>
                <a:latin typeface="黑体" pitchFamily="49" charset="-122"/>
                <a:ea typeface="黑体" pitchFamily="49" charset="-122"/>
              </a:rPr>
              <a:t> 业务加油站</a:t>
            </a:r>
            <a:endParaRPr lang="en-US" altLang="zh-CN" sz="2000" b="1" dirty="0">
              <a:solidFill>
                <a:schemeClr val="tx1"/>
              </a:solidFill>
              <a:latin typeface="黑体" pitchFamily="49" charset="-122"/>
              <a:ea typeface="黑体" pitchFamily="49" charset="-122"/>
            </a:endParaRPr>
          </a:p>
          <a:p>
            <a:pPr fontAlgn="auto">
              <a:spcAft>
                <a:spcPts val="0"/>
              </a:spcAft>
              <a:defRPr/>
            </a:pPr>
            <a:r>
              <a:rPr lang="zh-CN" altLang="en-US" sz="2000" b="1" dirty="0">
                <a:latin typeface="黑体" pitchFamily="49" charset="-122"/>
                <a:ea typeface="黑体" pitchFamily="49" charset="-122"/>
              </a:rPr>
              <a:t>根据业务需求，提供具有规模效应和专业优势的集中服务，协助专业公司达成业务目标</a:t>
            </a:r>
          </a:p>
        </p:txBody>
      </p:sp>
      <p:grpSp>
        <p:nvGrpSpPr>
          <p:cNvPr id="17430" name="Group 12"/>
          <p:cNvGrpSpPr>
            <a:grpSpLocks/>
          </p:cNvGrpSpPr>
          <p:nvPr/>
        </p:nvGrpSpPr>
        <p:grpSpPr bwMode="auto">
          <a:xfrm>
            <a:off x="1066800" y="4897438"/>
            <a:ext cx="796925" cy="798512"/>
            <a:chOff x="1514" y="1806"/>
            <a:chExt cx="502" cy="503"/>
          </a:xfrm>
        </p:grpSpPr>
        <p:sp>
          <p:nvSpPr>
            <p:cNvPr id="17433" name="Freeform 13"/>
            <p:cNvSpPr>
              <a:spLocks/>
            </p:cNvSpPr>
            <p:nvPr/>
          </p:nvSpPr>
          <p:spPr bwMode="auto">
            <a:xfrm>
              <a:off x="1514" y="1806"/>
              <a:ext cx="502" cy="503"/>
            </a:xfrm>
            <a:custGeom>
              <a:avLst/>
              <a:gdLst>
                <a:gd name="T0" fmla="*/ 0 w 1506"/>
                <a:gd name="T1" fmla="*/ 0 h 1509"/>
                <a:gd name="T2" fmla="*/ 0 w 1506"/>
                <a:gd name="T3" fmla="*/ 0 h 1509"/>
                <a:gd name="T4" fmla="*/ 0 w 1506"/>
                <a:gd name="T5" fmla="*/ 0 h 1509"/>
                <a:gd name="T6" fmla="*/ 0 w 1506"/>
                <a:gd name="T7" fmla="*/ 0 h 1509"/>
                <a:gd name="T8" fmla="*/ 0 w 1506"/>
                <a:gd name="T9" fmla="*/ 0 h 1509"/>
                <a:gd name="T10" fmla="*/ 0 w 1506"/>
                <a:gd name="T11" fmla="*/ 0 h 1509"/>
                <a:gd name="T12" fmla="*/ 0 w 1506"/>
                <a:gd name="T13" fmla="*/ 0 h 1509"/>
                <a:gd name="T14" fmla="*/ 0 w 1506"/>
                <a:gd name="T15" fmla="*/ 0 h 1509"/>
                <a:gd name="T16" fmla="*/ 0 w 1506"/>
                <a:gd name="T17" fmla="*/ 0 h 1509"/>
                <a:gd name="T18" fmla="*/ 0 w 1506"/>
                <a:gd name="T19" fmla="*/ 0 h 1509"/>
                <a:gd name="T20" fmla="*/ 0 w 1506"/>
                <a:gd name="T21" fmla="*/ 0 h 1509"/>
                <a:gd name="T22" fmla="*/ 0 w 1506"/>
                <a:gd name="T23" fmla="*/ 0 h 1509"/>
                <a:gd name="T24" fmla="*/ 0 w 1506"/>
                <a:gd name="T25" fmla="*/ 0 h 1509"/>
                <a:gd name="T26" fmla="*/ 0 w 1506"/>
                <a:gd name="T27" fmla="*/ 0 h 1509"/>
                <a:gd name="T28" fmla="*/ 0 w 1506"/>
                <a:gd name="T29" fmla="*/ 0 h 1509"/>
                <a:gd name="T30" fmla="*/ 0 w 1506"/>
                <a:gd name="T31" fmla="*/ 0 h 1509"/>
                <a:gd name="T32" fmla="*/ 0 w 1506"/>
                <a:gd name="T33" fmla="*/ 0 h 1509"/>
                <a:gd name="T34" fmla="*/ 0 w 1506"/>
                <a:gd name="T35" fmla="*/ 0 h 1509"/>
                <a:gd name="T36" fmla="*/ 0 w 1506"/>
                <a:gd name="T37" fmla="*/ 0 h 1509"/>
                <a:gd name="T38" fmla="*/ 0 w 1506"/>
                <a:gd name="T39" fmla="*/ 0 h 1509"/>
                <a:gd name="T40" fmla="*/ 0 w 1506"/>
                <a:gd name="T41" fmla="*/ 0 h 1509"/>
                <a:gd name="T42" fmla="*/ 0 w 1506"/>
                <a:gd name="T43" fmla="*/ 0 h 1509"/>
                <a:gd name="T44" fmla="*/ 0 w 1506"/>
                <a:gd name="T45" fmla="*/ 0 h 1509"/>
                <a:gd name="T46" fmla="*/ 0 w 1506"/>
                <a:gd name="T47" fmla="*/ 0 h 1509"/>
                <a:gd name="T48" fmla="*/ 0 w 1506"/>
                <a:gd name="T49" fmla="*/ 0 h 1509"/>
                <a:gd name="T50" fmla="*/ 0 w 1506"/>
                <a:gd name="T51" fmla="*/ 0 h 1509"/>
                <a:gd name="T52" fmla="*/ 0 w 1506"/>
                <a:gd name="T53" fmla="*/ 0 h 1509"/>
                <a:gd name="T54" fmla="*/ 0 w 1506"/>
                <a:gd name="T55" fmla="*/ 0 h 1509"/>
                <a:gd name="T56" fmla="*/ 0 w 1506"/>
                <a:gd name="T57" fmla="*/ 0 h 1509"/>
                <a:gd name="T58" fmla="*/ 0 w 1506"/>
                <a:gd name="T59" fmla="*/ 0 h 1509"/>
                <a:gd name="T60" fmla="*/ 0 w 1506"/>
                <a:gd name="T61" fmla="*/ 0 h 1509"/>
                <a:gd name="T62" fmla="*/ 0 w 1506"/>
                <a:gd name="T63" fmla="*/ 0 h 1509"/>
                <a:gd name="T64" fmla="*/ 0 w 1506"/>
                <a:gd name="T65" fmla="*/ 0 h 1509"/>
                <a:gd name="T66" fmla="*/ 0 w 1506"/>
                <a:gd name="T67" fmla="*/ 0 h 1509"/>
                <a:gd name="T68" fmla="*/ 0 w 1506"/>
                <a:gd name="T69" fmla="*/ 0 h 1509"/>
                <a:gd name="T70" fmla="*/ 0 w 1506"/>
                <a:gd name="T71" fmla="*/ 0 h 1509"/>
                <a:gd name="T72" fmla="*/ 0 w 1506"/>
                <a:gd name="T73" fmla="*/ 0 h 1509"/>
                <a:gd name="T74" fmla="*/ 0 w 1506"/>
                <a:gd name="T75" fmla="*/ 0 h 1509"/>
                <a:gd name="T76" fmla="*/ 0 w 1506"/>
                <a:gd name="T77" fmla="*/ 0 h 1509"/>
                <a:gd name="T78" fmla="*/ 0 w 1506"/>
                <a:gd name="T79" fmla="*/ 0 h 1509"/>
                <a:gd name="T80" fmla="*/ 0 w 1506"/>
                <a:gd name="T81" fmla="*/ 0 h 1509"/>
                <a:gd name="T82" fmla="*/ 0 w 1506"/>
                <a:gd name="T83" fmla="*/ 0 h 1509"/>
                <a:gd name="T84" fmla="*/ 0 w 1506"/>
                <a:gd name="T85" fmla="*/ 0 h 1509"/>
                <a:gd name="T86" fmla="*/ 0 w 1506"/>
                <a:gd name="T87" fmla="*/ 0 h 1509"/>
                <a:gd name="T88" fmla="*/ 0 w 1506"/>
                <a:gd name="T89" fmla="*/ 0 h 1509"/>
                <a:gd name="T90" fmla="*/ 0 w 1506"/>
                <a:gd name="T91" fmla="*/ 0 h 1509"/>
                <a:gd name="T92" fmla="*/ 0 w 1506"/>
                <a:gd name="T93" fmla="*/ 0 h 1509"/>
                <a:gd name="T94" fmla="*/ 0 w 1506"/>
                <a:gd name="T95" fmla="*/ 0 h 1509"/>
                <a:gd name="T96" fmla="*/ 0 w 1506"/>
                <a:gd name="T97" fmla="*/ 0 h 1509"/>
                <a:gd name="T98" fmla="*/ 0 w 1506"/>
                <a:gd name="T99" fmla="*/ 0 h 1509"/>
                <a:gd name="T100" fmla="*/ 0 w 1506"/>
                <a:gd name="T101" fmla="*/ 0 h 1509"/>
                <a:gd name="T102" fmla="*/ 0 w 1506"/>
                <a:gd name="T103" fmla="*/ 0 h 1509"/>
                <a:gd name="T104" fmla="*/ 0 w 1506"/>
                <a:gd name="T105" fmla="*/ 0 h 1509"/>
                <a:gd name="T106" fmla="*/ 0 w 1506"/>
                <a:gd name="T107" fmla="*/ 0 h 1509"/>
                <a:gd name="T108" fmla="*/ 0 w 1506"/>
                <a:gd name="T109" fmla="*/ 0 h 1509"/>
                <a:gd name="T110" fmla="*/ 0 w 1506"/>
                <a:gd name="T111" fmla="*/ 0 h 1509"/>
                <a:gd name="T112" fmla="*/ 0 w 1506"/>
                <a:gd name="T113" fmla="*/ 0 h 1509"/>
                <a:gd name="T114" fmla="*/ 0 w 1506"/>
                <a:gd name="T115" fmla="*/ 0 h 1509"/>
                <a:gd name="T116" fmla="*/ 0 w 1506"/>
                <a:gd name="T117" fmla="*/ 0 h 1509"/>
                <a:gd name="T118" fmla="*/ 0 w 1506"/>
                <a:gd name="T119" fmla="*/ 0 h 1509"/>
                <a:gd name="T120" fmla="*/ 0 w 1506"/>
                <a:gd name="T121" fmla="*/ 0 h 1509"/>
                <a:gd name="T122" fmla="*/ 0 w 1506"/>
                <a:gd name="T123" fmla="*/ 0 h 150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06"/>
                <a:gd name="T187" fmla="*/ 0 h 1509"/>
                <a:gd name="T188" fmla="*/ 1506 w 1506"/>
                <a:gd name="T189" fmla="*/ 1509 h 150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06" h="1509">
                  <a:moveTo>
                    <a:pt x="1243" y="1327"/>
                  </a:moveTo>
                  <a:lnTo>
                    <a:pt x="1251" y="1321"/>
                  </a:lnTo>
                  <a:lnTo>
                    <a:pt x="1258" y="1313"/>
                  </a:lnTo>
                  <a:lnTo>
                    <a:pt x="1266" y="1307"/>
                  </a:lnTo>
                  <a:lnTo>
                    <a:pt x="1272" y="1300"/>
                  </a:lnTo>
                  <a:lnTo>
                    <a:pt x="1278" y="1292"/>
                  </a:lnTo>
                  <a:lnTo>
                    <a:pt x="1286" y="1286"/>
                  </a:lnTo>
                  <a:lnTo>
                    <a:pt x="1292" y="1278"/>
                  </a:lnTo>
                  <a:lnTo>
                    <a:pt x="1299" y="1272"/>
                  </a:lnTo>
                  <a:lnTo>
                    <a:pt x="1306" y="1265"/>
                  </a:lnTo>
                  <a:lnTo>
                    <a:pt x="1312" y="1257"/>
                  </a:lnTo>
                  <a:lnTo>
                    <a:pt x="1319" y="1250"/>
                  </a:lnTo>
                  <a:lnTo>
                    <a:pt x="1326" y="1244"/>
                  </a:lnTo>
                  <a:lnTo>
                    <a:pt x="1331" y="1236"/>
                  </a:lnTo>
                  <a:lnTo>
                    <a:pt x="1337" y="1230"/>
                  </a:lnTo>
                  <a:lnTo>
                    <a:pt x="1343" y="1221"/>
                  </a:lnTo>
                  <a:lnTo>
                    <a:pt x="1349" y="1215"/>
                  </a:lnTo>
                  <a:lnTo>
                    <a:pt x="1354" y="1207"/>
                  </a:lnTo>
                  <a:lnTo>
                    <a:pt x="1360" y="1200"/>
                  </a:lnTo>
                  <a:lnTo>
                    <a:pt x="1365" y="1192"/>
                  </a:lnTo>
                  <a:lnTo>
                    <a:pt x="1370" y="1185"/>
                  </a:lnTo>
                  <a:lnTo>
                    <a:pt x="1375" y="1178"/>
                  </a:lnTo>
                  <a:lnTo>
                    <a:pt x="1380" y="1170"/>
                  </a:lnTo>
                  <a:lnTo>
                    <a:pt x="1387" y="1163"/>
                  </a:lnTo>
                  <a:lnTo>
                    <a:pt x="1391" y="1155"/>
                  </a:lnTo>
                  <a:lnTo>
                    <a:pt x="1396" y="1146"/>
                  </a:lnTo>
                  <a:lnTo>
                    <a:pt x="1400" y="1139"/>
                  </a:lnTo>
                  <a:lnTo>
                    <a:pt x="1405" y="1131"/>
                  </a:lnTo>
                  <a:lnTo>
                    <a:pt x="1410" y="1123"/>
                  </a:lnTo>
                  <a:lnTo>
                    <a:pt x="1414" y="1115"/>
                  </a:lnTo>
                  <a:lnTo>
                    <a:pt x="1418" y="1108"/>
                  </a:lnTo>
                  <a:lnTo>
                    <a:pt x="1423" y="1100"/>
                  </a:lnTo>
                  <a:lnTo>
                    <a:pt x="1428" y="1093"/>
                  </a:lnTo>
                  <a:lnTo>
                    <a:pt x="1430" y="1084"/>
                  </a:lnTo>
                  <a:lnTo>
                    <a:pt x="1434" y="1075"/>
                  </a:lnTo>
                  <a:lnTo>
                    <a:pt x="1438" y="1068"/>
                  </a:lnTo>
                  <a:lnTo>
                    <a:pt x="1441" y="1059"/>
                  </a:lnTo>
                  <a:lnTo>
                    <a:pt x="1445" y="1052"/>
                  </a:lnTo>
                  <a:lnTo>
                    <a:pt x="1448" y="1043"/>
                  </a:lnTo>
                  <a:lnTo>
                    <a:pt x="1451" y="1035"/>
                  </a:lnTo>
                  <a:lnTo>
                    <a:pt x="1455" y="1027"/>
                  </a:lnTo>
                  <a:lnTo>
                    <a:pt x="1459" y="1018"/>
                  </a:lnTo>
                  <a:lnTo>
                    <a:pt x="1461" y="1011"/>
                  </a:lnTo>
                  <a:lnTo>
                    <a:pt x="1465" y="1002"/>
                  </a:lnTo>
                  <a:lnTo>
                    <a:pt x="1467" y="993"/>
                  </a:lnTo>
                  <a:lnTo>
                    <a:pt x="1470" y="984"/>
                  </a:lnTo>
                  <a:lnTo>
                    <a:pt x="1472" y="977"/>
                  </a:lnTo>
                  <a:lnTo>
                    <a:pt x="1475" y="969"/>
                  </a:lnTo>
                  <a:lnTo>
                    <a:pt x="1479" y="961"/>
                  </a:lnTo>
                  <a:lnTo>
                    <a:pt x="1480" y="952"/>
                  </a:lnTo>
                  <a:lnTo>
                    <a:pt x="1482" y="943"/>
                  </a:lnTo>
                  <a:lnTo>
                    <a:pt x="1484" y="935"/>
                  </a:lnTo>
                  <a:lnTo>
                    <a:pt x="1487" y="926"/>
                  </a:lnTo>
                  <a:lnTo>
                    <a:pt x="1489" y="917"/>
                  </a:lnTo>
                  <a:lnTo>
                    <a:pt x="1491" y="908"/>
                  </a:lnTo>
                  <a:lnTo>
                    <a:pt x="1492" y="900"/>
                  </a:lnTo>
                  <a:lnTo>
                    <a:pt x="1495" y="891"/>
                  </a:lnTo>
                  <a:lnTo>
                    <a:pt x="1496" y="881"/>
                  </a:lnTo>
                  <a:lnTo>
                    <a:pt x="1497" y="872"/>
                  </a:lnTo>
                  <a:lnTo>
                    <a:pt x="1500" y="865"/>
                  </a:lnTo>
                  <a:lnTo>
                    <a:pt x="1501" y="856"/>
                  </a:lnTo>
                  <a:lnTo>
                    <a:pt x="1502" y="847"/>
                  </a:lnTo>
                  <a:lnTo>
                    <a:pt x="1502" y="839"/>
                  </a:lnTo>
                  <a:lnTo>
                    <a:pt x="1505" y="830"/>
                  </a:lnTo>
                  <a:lnTo>
                    <a:pt x="1506" y="820"/>
                  </a:lnTo>
                  <a:lnTo>
                    <a:pt x="1505" y="816"/>
                  </a:lnTo>
                  <a:lnTo>
                    <a:pt x="1505" y="812"/>
                  </a:lnTo>
                  <a:lnTo>
                    <a:pt x="1505" y="809"/>
                  </a:lnTo>
                  <a:lnTo>
                    <a:pt x="1505" y="806"/>
                  </a:lnTo>
                  <a:lnTo>
                    <a:pt x="1505" y="801"/>
                  </a:lnTo>
                  <a:lnTo>
                    <a:pt x="1505" y="799"/>
                  </a:lnTo>
                  <a:lnTo>
                    <a:pt x="1505" y="794"/>
                  </a:lnTo>
                  <a:lnTo>
                    <a:pt x="1505" y="790"/>
                  </a:lnTo>
                  <a:lnTo>
                    <a:pt x="1505" y="786"/>
                  </a:lnTo>
                  <a:lnTo>
                    <a:pt x="1505" y="784"/>
                  </a:lnTo>
                  <a:lnTo>
                    <a:pt x="1505" y="779"/>
                  </a:lnTo>
                  <a:lnTo>
                    <a:pt x="1505" y="775"/>
                  </a:lnTo>
                  <a:lnTo>
                    <a:pt x="1505" y="771"/>
                  </a:lnTo>
                  <a:lnTo>
                    <a:pt x="1505" y="768"/>
                  </a:lnTo>
                  <a:lnTo>
                    <a:pt x="1505" y="764"/>
                  </a:lnTo>
                  <a:lnTo>
                    <a:pt x="1505" y="761"/>
                  </a:lnTo>
                  <a:lnTo>
                    <a:pt x="1505" y="756"/>
                  </a:lnTo>
                  <a:lnTo>
                    <a:pt x="1505" y="753"/>
                  </a:lnTo>
                  <a:lnTo>
                    <a:pt x="1505" y="749"/>
                  </a:lnTo>
                  <a:lnTo>
                    <a:pt x="1505" y="746"/>
                  </a:lnTo>
                  <a:lnTo>
                    <a:pt x="1505" y="743"/>
                  </a:lnTo>
                  <a:lnTo>
                    <a:pt x="1505" y="739"/>
                  </a:lnTo>
                  <a:lnTo>
                    <a:pt x="1505" y="735"/>
                  </a:lnTo>
                  <a:lnTo>
                    <a:pt x="1506" y="731"/>
                  </a:lnTo>
                  <a:lnTo>
                    <a:pt x="1506" y="728"/>
                  </a:lnTo>
                  <a:lnTo>
                    <a:pt x="1506" y="725"/>
                  </a:lnTo>
                  <a:lnTo>
                    <a:pt x="1506" y="720"/>
                  </a:lnTo>
                  <a:lnTo>
                    <a:pt x="1506" y="716"/>
                  </a:lnTo>
                  <a:lnTo>
                    <a:pt x="1506" y="713"/>
                  </a:lnTo>
                  <a:lnTo>
                    <a:pt x="1506" y="709"/>
                  </a:lnTo>
                  <a:lnTo>
                    <a:pt x="1506" y="705"/>
                  </a:lnTo>
                  <a:lnTo>
                    <a:pt x="1506" y="703"/>
                  </a:lnTo>
                  <a:lnTo>
                    <a:pt x="1506" y="699"/>
                  </a:lnTo>
                  <a:lnTo>
                    <a:pt x="1506" y="695"/>
                  </a:lnTo>
                  <a:lnTo>
                    <a:pt x="1506" y="692"/>
                  </a:lnTo>
                  <a:lnTo>
                    <a:pt x="1506" y="689"/>
                  </a:lnTo>
                  <a:lnTo>
                    <a:pt x="1505" y="684"/>
                  </a:lnTo>
                  <a:lnTo>
                    <a:pt x="1505" y="680"/>
                  </a:lnTo>
                  <a:lnTo>
                    <a:pt x="1505" y="677"/>
                  </a:lnTo>
                  <a:lnTo>
                    <a:pt x="1505" y="674"/>
                  </a:lnTo>
                  <a:lnTo>
                    <a:pt x="1505" y="670"/>
                  </a:lnTo>
                  <a:lnTo>
                    <a:pt x="1505" y="667"/>
                  </a:lnTo>
                  <a:lnTo>
                    <a:pt x="1504" y="663"/>
                  </a:lnTo>
                  <a:lnTo>
                    <a:pt x="1504" y="660"/>
                  </a:lnTo>
                  <a:lnTo>
                    <a:pt x="1502" y="657"/>
                  </a:lnTo>
                  <a:lnTo>
                    <a:pt x="1502" y="653"/>
                  </a:lnTo>
                  <a:lnTo>
                    <a:pt x="1502" y="649"/>
                  </a:lnTo>
                  <a:lnTo>
                    <a:pt x="1502" y="647"/>
                  </a:lnTo>
                  <a:lnTo>
                    <a:pt x="1501" y="643"/>
                  </a:lnTo>
                  <a:lnTo>
                    <a:pt x="1501" y="639"/>
                  </a:lnTo>
                  <a:lnTo>
                    <a:pt x="1501" y="635"/>
                  </a:lnTo>
                  <a:lnTo>
                    <a:pt x="1501" y="633"/>
                  </a:lnTo>
                  <a:lnTo>
                    <a:pt x="1500" y="629"/>
                  </a:lnTo>
                  <a:lnTo>
                    <a:pt x="1500" y="627"/>
                  </a:lnTo>
                  <a:lnTo>
                    <a:pt x="1499" y="623"/>
                  </a:lnTo>
                  <a:lnTo>
                    <a:pt x="1497" y="619"/>
                  </a:lnTo>
                  <a:lnTo>
                    <a:pt x="1497" y="616"/>
                  </a:lnTo>
                  <a:lnTo>
                    <a:pt x="1496" y="613"/>
                  </a:lnTo>
                  <a:lnTo>
                    <a:pt x="1496" y="609"/>
                  </a:lnTo>
                  <a:lnTo>
                    <a:pt x="1495" y="606"/>
                  </a:lnTo>
                  <a:lnTo>
                    <a:pt x="1494" y="603"/>
                  </a:lnTo>
                  <a:lnTo>
                    <a:pt x="1492" y="599"/>
                  </a:lnTo>
                  <a:lnTo>
                    <a:pt x="1492" y="596"/>
                  </a:lnTo>
                  <a:lnTo>
                    <a:pt x="1491" y="593"/>
                  </a:lnTo>
                  <a:lnTo>
                    <a:pt x="1489" y="586"/>
                  </a:lnTo>
                  <a:lnTo>
                    <a:pt x="1487" y="578"/>
                  </a:lnTo>
                  <a:lnTo>
                    <a:pt x="1486" y="572"/>
                  </a:lnTo>
                  <a:lnTo>
                    <a:pt x="1484" y="566"/>
                  </a:lnTo>
                  <a:lnTo>
                    <a:pt x="1482" y="559"/>
                  </a:lnTo>
                  <a:lnTo>
                    <a:pt x="1480" y="552"/>
                  </a:lnTo>
                  <a:lnTo>
                    <a:pt x="1479" y="546"/>
                  </a:lnTo>
                  <a:lnTo>
                    <a:pt x="1477" y="540"/>
                  </a:lnTo>
                  <a:lnTo>
                    <a:pt x="1474" y="533"/>
                  </a:lnTo>
                  <a:lnTo>
                    <a:pt x="1472" y="527"/>
                  </a:lnTo>
                  <a:lnTo>
                    <a:pt x="1470" y="520"/>
                  </a:lnTo>
                  <a:lnTo>
                    <a:pt x="1469" y="513"/>
                  </a:lnTo>
                  <a:lnTo>
                    <a:pt x="1466" y="506"/>
                  </a:lnTo>
                  <a:lnTo>
                    <a:pt x="1464" y="501"/>
                  </a:lnTo>
                  <a:lnTo>
                    <a:pt x="1461" y="495"/>
                  </a:lnTo>
                  <a:lnTo>
                    <a:pt x="1460" y="488"/>
                  </a:lnTo>
                  <a:lnTo>
                    <a:pt x="1457" y="481"/>
                  </a:lnTo>
                  <a:lnTo>
                    <a:pt x="1455" y="475"/>
                  </a:lnTo>
                  <a:lnTo>
                    <a:pt x="1451" y="469"/>
                  </a:lnTo>
                  <a:lnTo>
                    <a:pt x="1449" y="462"/>
                  </a:lnTo>
                  <a:lnTo>
                    <a:pt x="1446" y="456"/>
                  </a:lnTo>
                  <a:lnTo>
                    <a:pt x="1443" y="450"/>
                  </a:lnTo>
                  <a:lnTo>
                    <a:pt x="1440" y="444"/>
                  </a:lnTo>
                  <a:lnTo>
                    <a:pt x="1438" y="437"/>
                  </a:lnTo>
                  <a:lnTo>
                    <a:pt x="1435" y="432"/>
                  </a:lnTo>
                  <a:lnTo>
                    <a:pt x="1433" y="425"/>
                  </a:lnTo>
                  <a:lnTo>
                    <a:pt x="1429" y="420"/>
                  </a:lnTo>
                  <a:lnTo>
                    <a:pt x="1425" y="414"/>
                  </a:lnTo>
                  <a:lnTo>
                    <a:pt x="1423" y="406"/>
                  </a:lnTo>
                  <a:lnTo>
                    <a:pt x="1419" y="401"/>
                  </a:lnTo>
                  <a:lnTo>
                    <a:pt x="1416" y="395"/>
                  </a:lnTo>
                  <a:lnTo>
                    <a:pt x="1413" y="390"/>
                  </a:lnTo>
                  <a:lnTo>
                    <a:pt x="1409" y="384"/>
                  </a:lnTo>
                  <a:lnTo>
                    <a:pt x="1405" y="378"/>
                  </a:lnTo>
                  <a:lnTo>
                    <a:pt x="1401" y="371"/>
                  </a:lnTo>
                  <a:lnTo>
                    <a:pt x="1398" y="365"/>
                  </a:lnTo>
                  <a:lnTo>
                    <a:pt x="1394" y="360"/>
                  </a:lnTo>
                  <a:lnTo>
                    <a:pt x="1391" y="354"/>
                  </a:lnTo>
                  <a:lnTo>
                    <a:pt x="1388" y="348"/>
                  </a:lnTo>
                  <a:lnTo>
                    <a:pt x="1383" y="343"/>
                  </a:lnTo>
                  <a:lnTo>
                    <a:pt x="1379" y="336"/>
                  </a:lnTo>
                  <a:lnTo>
                    <a:pt x="1375" y="330"/>
                  </a:lnTo>
                  <a:lnTo>
                    <a:pt x="1370" y="325"/>
                  </a:lnTo>
                  <a:lnTo>
                    <a:pt x="1367" y="319"/>
                  </a:lnTo>
                  <a:lnTo>
                    <a:pt x="1363" y="314"/>
                  </a:lnTo>
                  <a:lnTo>
                    <a:pt x="1358" y="308"/>
                  </a:lnTo>
                  <a:lnTo>
                    <a:pt x="1354" y="302"/>
                  </a:lnTo>
                  <a:lnTo>
                    <a:pt x="1350" y="297"/>
                  </a:lnTo>
                  <a:lnTo>
                    <a:pt x="1344" y="292"/>
                  </a:lnTo>
                  <a:lnTo>
                    <a:pt x="1340" y="285"/>
                  </a:lnTo>
                  <a:lnTo>
                    <a:pt x="1335" y="279"/>
                  </a:lnTo>
                  <a:lnTo>
                    <a:pt x="1331" y="274"/>
                  </a:lnTo>
                  <a:lnTo>
                    <a:pt x="1326" y="269"/>
                  </a:lnTo>
                  <a:lnTo>
                    <a:pt x="1322" y="264"/>
                  </a:lnTo>
                  <a:lnTo>
                    <a:pt x="1316" y="258"/>
                  </a:lnTo>
                  <a:lnTo>
                    <a:pt x="1312" y="253"/>
                  </a:lnTo>
                  <a:lnTo>
                    <a:pt x="1306" y="248"/>
                  </a:lnTo>
                  <a:lnTo>
                    <a:pt x="1302" y="243"/>
                  </a:lnTo>
                  <a:lnTo>
                    <a:pt x="1296" y="237"/>
                  </a:lnTo>
                  <a:lnTo>
                    <a:pt x="1291" y="232"/>
                  </a:lnTo>
                  <a:lnTo>
                    <a:pt x="1286" y="226"/>
                  </a:lnTo>
                  <a:lnTo>
                    <a:pt x="1279" y="222"/>
                  </a:lnTo>
                  <a:lnTo>
                    <a:pt x="1274" y="216"/>
                  </a:lnTo>
                  <a:lnTo>
                    <a:pt x="1270" y="211"/>
                  </a:lnTo>
                  <a:lnTo>
                    <a:pt x="1262" y="203"/>
                  </a:lnTo>
                  <a:lnTo>
                    <a:pt x="1255" y="197"/>
                  </a:lnTo>
                  <a:lnTo>
                    <a:pt x="1247" y="191"/>
                  </a:lnTo>
                  <a:lnTo>
                    <a:pt x="1240" y="184"/>
                  </a:lnTo>
                  <a:lnTo>
                    <a:pt x="1232" y="177"/>
                  </a:lnTo>
                  <a:lnTo>
                    <a:pt x="1225" y="172"/>
                  </a:lnTo>
                  <a:lnTo>
                    <a:pt x="1217" y="166"/>
                  </a:lnTo>
                  <a:lnTo>
                    <a:pt x="1210" y="161"/>
                  </a:lnTo>
                  <a:lnTo>
                    <a:pt x="1202" y="153"/>
                  </a:lnTo>
                  <a:lnTo>
                    <a:pt x="1195" y="148"/>
                  </a:lnTo>
                  <a:lnTo>
                    <a:pt x="1187" y="141"/>
                  </a:lnTo>
                  <a:lnTo>
                    <a:pt x="1180" y="136"/>
                  </a:lnTo>
                  <a:lnTo>
                    <a:pt x="1171" y="131"/>
                  </a:lnTo>
                  <a:lnTo>
                    <a:pt x="1164" y="126"/>
                  </a:lnTo>
                  <a:lnTo>
                    <a:pt x="1156" y="121"/>
                  </a:lnTo>
                  <a:lnTo>
                    <a:pt x="1150" y="116"/>
                  </a:lnTo>
                  <a:lnTo>
                    <a:pt x="1140" y="111"/>
                  </a:lnTo>
                  <a:lnTo>
                    <a:pt x="1133" y="106"/>
                  </a:lnTo>
                  <a:lnTo>
                    <a:pt x="1125" y="101"/>
                  </a:lnTo>
                  <a:lnTo>
                    <a:pt x="1118" y="97"/>
                  </a:lnTo>
                  <a:lnTo>
                    <a:pt x="1109" y="92"/>
                  </a:lnTo>
                  <a:lnTo>
                    <a:pt x="1100" y="88"/>
                  </a:lnTo>
                  <a:lnTo>
                    <a:pt x="1093" y="85"/>
                  </a:lnTo>
                  <a:lnTo>
                    <a:pt x="1085" y="80"/>
                  </a:lnTo>
                  <a:lnTo>
                    <a:pt x="1077" y="76"/>
                  </a:lnTo>
                  <a:lnTo>
                    <a:pt x="1068" y="71"/>
                  </a:lnTo>
                  <a:lnTo>
                    <a:pt x="1060" y="67"/>
                  </a:lnTo>
                  <a:lnTo>
                    <a:pt x="1052" y="64"/>
                  </a:lnTo>
                  <a:lnTo>
                    <a:pt x="1043" y="60"/>
                  </a:lnTo>
                  <a:lnTo>
                    <a:pt x="1036" y="57"/>
                  </a:lnTo>
                  <a:lnTo>
                    <a:pt x="1027" y="54"/>
                  </a:lnTo>
                  <a:lnTo>
                    <a:pt x="1019" y="51"/>
                  </a:lnTo>
                  <a:lnTo>
                    <a:pt x="1011" y="47"/>
                  </a:lnTo>
                  <a:lnTo>
                    <a:pt x="1002" y="45"/>
                  </a:lnTo>
                  <a:lnTo>
                    <a:pt x="993" y="41"/>
                  </a:lnTo>
                  <a:lnTo>
                    <a:pt x="986" y="39"/>
                  </a:lnTo>
                  <a:lnTo>
                    <a:pt x="977" y="35"/>
                  </a:lnTo>
                  <a:lnTo>
                    <a:pt x="968" y="32"/>
                  </a:lnTo>
                  <a:lnTo>
                    <a:pt x="960" y="30"/>
                  </a:lnTo>
                  <a:lnTo>
                    <a:pt x="951" y="27"/>
                  </a:lnTo>
                  <a:lnTo>
                    <a:pt x="942" y="25"/>
                  </a:lnTo>
                  <a:lnTo>
                    <a:pt x="933" y="22"/>
                  </a:lnTo>
                  <a:lnTo>
                    <a:pt x="925" y="21"/>
                  </a:lnTo>
                  <a:lnTo>
                    <a:pt x="916" y="19"/>
                  </a:lnTo>
                  <a:lnTo>
                    <a:pt x="906" y="17"/>
                  </a:lnTo>
                  <a:lnTo>
                    <a:pt x="899" y="15"/>
                  </a:lnTo>
                  <a:lnTo>
                    <a:pt x="890" y="14"/>
                  </a:lnTo>
                  <a:lnTo>
                    <a:pt x="881" y="12"/>
                  </a:lnTo>
                  <a:lnTo>
                    <a:pt x="871" y="11"/>
                  </a:lnTo>
                  <a:lnTo>
                    <a:pt x="863" y="10"/>
                  </a:lnTo>
                  <a:lnTo>
                    <a:pt x="853" y="9"/>
                  </a:lnTo>
                  <a:lnTo>
                    <a:pt x="845" y="7"/>
                  </a:lnTo>
                  <a:lnTo>
                    <a:pt x="835" y="5"/>
                  </a:lnTo>
                  <a:lnTo>
                    <a:pt x="826" y="4"/>
                  </a:lnTo>
                  <a:lnTo>
                    <a:pt x="818" y="4"/>
                  </a:lnTo>
                  <a:lnTo>
                    <a:pt x="809" y="2"/>
                  </a:lnTo>
                  <a:lnTo>
                    <a:pt x="799" y="2"/>
                  </a:lnTo>
                  <a:lnTo>
                    <a:pt x="790" y="1"/>
                  </a:lnTo>
                  <a:lnTo>
                    <a:pt x="780" y="1"/>
                  </a:lnTo>
                  <a:lnTo>
                    <a:pt x="772" y="1"/>
                  </a:lnTo>
                  <a:lnTo>
                    <a:pt x="762" y="0"/>
                  </a:lnTo>
                  <a:lnTo>
                    <a:pt x="753" y="0"/>
                  </a:lnTo>
                  <a:lnTo>
                    <a:pt x="744" y="0"/>
                  </a:lnTo>
                  <a:lnTo>
                    <a:pt x="734" y="0"/>
                  </a:lnTo>
                  <a:lnTo>
                    <a:pt x="726" y="0"/>
                  </a:lnTo>
                  <a:lnTo>
                    <a:pt x="716" y="1"/>
                  </a:lnTo>
                  <a:lnTo>
                    <a:pt x="707" y="1"/>
                  </a:lnTo>
                  <a:lnTo>
                    <a:pt x="697" y="2"/>
                  </a:lnTo>
                  <a:lnTo>
                    <a:pt x="688" y="2"/>
                  </a:lnTo>
                  <a:lnTo>
                    <a:pt x="678" y="4"/>
                  </a:lnTo>
                  <a:lnTo>
                    <a:pt x="670" y="5"/>
                  </a:lnTo>
                  <a:lnTo>
                    <a:pt x="661" y="7"/>
                  </a:lnTo>
                  <a:lnTo>
                    <a:pt x="652" y="9"/>
                  </a:lnTo>
                  <a:lnTo>
                    <a:pt x="642" y="9"/>
                  </a:lnTo>
                  <a:lnTo>
                    <a:pt x="634" y="10"/>
                  </a:lnTo>
                  <a:lnTo>
                    <a:pt x="625" y="12"/>
                  </a:lnTo>
                  <a:lnTo>
                    <a:pt x="615" y="14"/>
                  </a:lnTo>
                  <a:lnTo>
                    <a:pt x="606" y="15"/>
                  </a:lnTo>
                  <a:lnTo>
                    <a:pt x="597" y="17"/>
                  </a:lnTo>
                  <a:lnTo>
                    <a:pt x="590" y="19"/>
                  </a:lnTo>
                  <a:lnTo>
                    <a:pt x="580" y="21"/>
                  </a:lnTo>
                  <a:lnTo>
                    <a:pt x="571" y="22"/>
                  </a:lnTo>
                  <a:lnTo>
                    <a:pt x="563" y="24"/>
                  </a:lnTo>
                  <a:lnTo>
                    <a:pt x="554" y="26"/>
                  </a:lnTo>
                  <a:lnTo>
                    <a:pt x="545" y="29"/>
                  </a:lnTo>
                  <a:lnTo>
                    <a:pt x="538" y="31"/>
                  </a:lnTo>
                  <a:lnTo>
                    <a:pt x="528" y="34"/>
                  </a:lnTo>
                  <a:lnTo>
                    <a:pt x="520" y="36"/>
                  </a:lnTo>
                  <a:lnTo>
                    <a:pt x="512" y="40"/>
                  </a:lnTo>
                  <a:lnTo>
                    <a:pt x="504" y="42"/>
                  </a:lnTo>
                  <a:lnTo>
                    <a:pt x="495" y="45"/>
                  </a:lnTo>
                  <a:lnTo>
                    <a:pt x="487" y="49"/>
                  </a:lnTo>
                  <a:lnTo>
                    <a:pt x="478" y="52"/>
                  </a:lnTo>
                  <a:lnTo>
                    <a:pt x="470" y="55"/>
                  </a:lnTo>
                  <a:lnTo>
                    <a:pt x="462" y="59"/>
                  </a:lnTo>
                  <a:lnTo>
                    <a:pt x="454" y="62"/>
                  </a:lnTo>
                  <a:lnTo>
                    <a:pt x="446" y="66"/>
                  </a:lnTo>
                  <a:lnTo>
                    <a:pt x="438" y="69"/>
                  </a:lnTo>
                  <a:lnTo>
                    <a:pt x="429" y="72"/>
                  </a:lnTo>
                  <a:lnTo>
                    <a:pt x="422" y="77"/>
                  </a:lnTo>
                  <a:lnTo>
                    <a:pt x="413" y="81"/>
                  </a:lnTo>
                  <a:lnTo>
                    <a:pt x="406" y="85"/>
                  </a:lnTo>
                  <a:lnTo>
                    <a:pt x="398" y="88"/>
                  </a:lnTo>
                  <a:lnTo>
                    <a:pt x="390" y="93"/>
                  </a:lnTo>
                  <a:lnTo>
                    <a:pt x="382" y="97"/>
                  </a:lnTo>
                  <a:lnTo>
                    <a:pt x="375" y="102"/>
                  </a:lnTo>
                  <a:lnTo>
                    <a:pt x="366" y="106"/>
                  </a:lnTo>
                  <a:lnTo>
                    <a:pt x="358" y="112"/>
                  </a:lnTo>
                  <a:lnTo>
                    <a:pt x="351" y="116"/>
                  </a:lnTo>
                  <a:lnTo>
                    <a:pt x="344" y="121"/>
                  </a:lnTo>
                  <a:lnTo>
                    <a:pt x="335" y="126"/>
                  </a:lnTo>
                  <a:lnTo>
                    <a:pt x="329" y="132"/>
                  </a:lnTo>
                  <a:lnTo>
                    <a:pt x="320" y="136"/>
                  </a:lnTo>
                  <a:lnTo>
                    <a:pt x="312" y="142"/>
                  </a:lnTo>
                  <a:lnTo>
                    <a:pt x="305" y="148"/>
                  </a:lnTo>
                  <a:lnTo>
                    <a:pt x="297" y="153"/>
                  </a:lnTo>
                  <a:lnTo>
                    <a:pt x="290" y="159"/>
                  </a:lnTo>
                  <a:lnTo>
                    <a:pt x="283" y="166"/>
                  </a:lnTo>
                  <a:lnTo>
                    <a:pt x="275" y="172"/>
                  </a:lnTo>
                  <a:lnTo>
                    <a:pt x="269" y="177"/>
                  </a:lnTo>
                  <a:lnTo>
                    <a:pt x="261" y="184"/>
                  </a:lnTo>
                  <a:lnTo>
                    <a:pt x="253" y="191"/>
                  </a:lnTo>
                  <a:lnTo>
                    <a:pt x="246" y="197"/>
                  </a:lnTo>
                  <a:lnTo>
                    <a:pt x="239" y="203"/>
                  </a:lnTo>
                  <a:lnTo>
                    <a:pt x="232" y="209"/>
                  </a:lnTo>
                  <a:lnTo>
                    <a:pt x="225" y="217"/>
                  </a:lnTo>
                  <a:lnTo>
                    <a:pt x="218" y="224"/>
                  </a:lnTo>
                  <a:lnTo>
                    <a:pt x="212" y="231"/>
                  </a:lnTo>
                  <a:lnTo>
                    <a:pt x="204" y="239"/>
                  </a:lnTo>
                  <a:lnTo>
                    <a:pt x="195" y="247"/>
                  </a:lnTo>
                  <a:lnTo>
                    <a:pt x="189" y="255"/>
                  </a:lnTo>
                  <a:lnTo>
                    <a:pt x="182" y="263"/>
                  </a:lnTo>
                  <a:lnTo>
                    <a:pt x="174" y="272"/>
                  </a:lnTo>
                  <a:lnTo>
                    <a:pt x="168" y="279"/>
                  </a:lnTo>
                  <a:lnTo>
                    <a:pt x="162" y="288"/>
                  </a:lnTo>
                  <a:lnTo>
                    <a:pt x="154" y="297"/>
                  </a:lnTo>
                  <a:lnTo>
                    <a:pt x="148" y="305"/>
                  </a:lnTo>
                  <a:lnTo>
                    <a:pt x="142" y="314"/>
                  </a:lnTo>
                  <a:lnTo>
                    <a:pt x="136" y="321"/>
                  </a:lnTo>
                  <a:lnTo>
                    <a:pt x="131" y="330"/>
                  </a:lnTo>
                  <a:lnTo>
                    <a:pt x="123" y="339"/>
                  </a:lnTo>
                  <a:lnTo>
                    <a:pt x="118" y="348"/>
                  </a:lnTo>
                  <a:lnTo>
                    <a:pt x="113" y="356"/>
                  </a:lnTo>
                  <a:lnTo>
                    <a:pt x="108" y="366"/>
                  </a:lnTo>
                  <a:lnTo>
                    <a:pt x="102" y="374"/>
                  </a:lnTo>
                  <a:lnTo>
                    <a:pt x="97" y="384"/>
                  </a:lnTo>
                  <a:lnTo>
                    <a:pt x="92" y="391"/>
                  </a:lnTo>
                  <a:lnTo>
                    <a:pt x="87" y="401"/>
                  </a:lnTo>
                  <a:lnTo>
                    <a:pt x="82" y="410"/>
                  </a:lnTo>
                  <a:lnTo>
                    <a:pt x="77" y="419"/>
                  </a:lnTo>
                  <a:lnTo>
                    <a:pt x="73" y="429"/>
                  </a:lnTo>
                  <a:lnTo>
                    <a:pt x="70" y="437"/>
                  </a:lnTo>
                  <a:lnTo>
                    <a:pt x="65" y="446"/>
                  </a:lnTo>
                  <a:lnTo>
                    <a:pt x="61" y="456"/>
                  </a:lnTo>
                  <a:lnTo>
                    <a:pt x="57" y="465"/>
                  </a:lnTo>
                  <a:lnTo>
                    <a:pt x="54" y="474"/>
                  </a:lnTo>
                  <a:lnTo>
                    <a:pt x="50" y="483"/>
                  </a:lnTo>
                  <a:lnTo>
                    <a:pt x="46" y="492"/>
                  </a:lnTo>
                  <a:lnTo>
                    <a:pt x="44" y="502"/>
                  </a:lnTo>
                  <a:lnTo>
                    <a:pt x="40" y="512"/>
                  </a:lnTo>
                  <a:lnTo>
                    <a:pt x="36" y="522"/>
                  </a:lnTo>
                  <a:lnTo>
                    <a:pt x="34" y="531"/>
                  </a:lnTo>
                  <a:lnTo>
                    <a:pt x="31" y="541"/>
                  </a:lnTo>
                  <a:lnTo>
                    <a:pt x="27" y="550"/>
                  </a:lnTo>
                  <a:lnTo>
                    <a:pt x="25" y="559"/>
                  </a:lnTo>
                  <a:lnTo>
                    <a:pt x="24" y="569"/>
                  </a:lnTo>
                  <a:lnTo>
                    <a:pt x="21" y="578"/>
                  </a:lnTo>
                  <a:lnTo>
                    <a:pt x="17" y="589"/>
                  </a:lnTo>
                  <a:lnTo>
                    <a:pt x="16" y="599"/>
                  </a:lnTo>
                  <a:lnTo>
                    <a:pt x="14" y="609"/>
                  </a:lnTo>
                  <a:lnTo>
                    <a:pt x="12" y="618"/>
                  </a:lnTo>
                  <a:lnTo>
                    <a:pt x="10" y="629"/>
                  </a:lnTo>
                  <a:lnTo>
                    <a:pt x="9" y="639"/>
                  </a:lnTo>
                  <a:lnTo>
                    <a:pt x="7" y="649"/>
                  </a:lnTo>
                  <a:lnTo>
                    <a:pt x="6" y="659"/>
                  </a:lnTo>
                  <a:lnTo>
                    <a:pt x="5" y="669"/>
                  </a:lnTo>
                  <a:lnTo>
                    <a:pt x="4" y="679"/>
                  </a:lnTo>
                  <a:lnTo>
                    <a:pt x="2" y="689"/>
                  </a:lnTo>
                  <a:lnTo>
                    <a:pt x="1" y="700"/>
                  </a:lnTo>
                  <a:lnTo>
                    <a:pt x="1" y="710"/>
                  </a:lnTo>
                  <a:lnTo>
                    <a:pt x="1" y="720"/>
                  </a:lnTo>
                  <a:lnTo>
                    <a:pt x="0" y="731"/>
                  </a:lnTo>
                  <a:lnTo>
                    <a:pt x="0" y="741"/>
                  </a:lnTo>
                  <a:lnTo>
                    <a:pt x="0" y="753"/>
                  </a:lnTo>
                  <a:lnTo>
                    <a:pt x="0" y="763"/>
                  </a:lnTo>
                  <a:lnTo>
                    <a:pt x="0" y="773"/>
                  </a:lnTo>
                  <a:lnTo>
                    <a:pt x="0" y="784"/>
                  </a:lnTo>
                  <a:lnTo>
                    <a:pt x="1" y="795"/>
                  </a:lnTo>
                  <a:lnTo>
                    <a:pt x="1" y="806"/>
                  </a:lnTo>
                  <a:lnTo>
                    <a:pt x="2" y="816"/>
                  </a:lnTo>
                  <a:lnTo>
                    <a:pt x="2" y="826"/>
                  </a:lnTo>
                  <a:lnTo>
                    <a:pt x="5" y="837"/>
                  </a:lnTo>
                  <a:lnTo>
                    <a:pt x="5" y="845"/>
                  </a:lnTo>
                  <a:lnTo>
                    <a:pt x="6" y="852"/>
                  </a:lnTo>
                  <a:lnTo>
                    <a:pt x="7" y="861"/>
                  </a:lnTo>
                  <a:lnTo>
                    <a:pt x="9" y="869"/>
                  </a:lnTo>
                  <a:lnTo>
                    <a:pt x="10" y="876"/>
                  </a:lnTo>
                  <a:lnTo>
                    <a:pt x="12" y="883"/>
                  </a:lnTo>
                  <a:lnTo>
                    <a:pt x="14" y="891"/>
                  </a:lnTo>
                  <a:lnTo>
                    <a:pt x="16" y="901"/>
                  </a:lnTo>
                  <a:lnTo>
                    <a:pt x="17" y="907"/>
                  </a:lnTo>
                  <a:lnTo>
                    <a:pt x="19" y="915"/>
                  </a:lnTo>
                  <a:lnTo>
                    <a:pt x="21" y="923"/>
                  </a:lnTo>
                  <a:lnTo>
                    <a:pt x="22" y="931"/>
                  </a:lnTo>
                  <a:lnTo>
                    <a:pt x="24" y="938"/>
                  </a:lnTo>
                  <a:lnTo>
                    <a:pt x="26" y="946"/>
                  </a:lnTo>
                  <a:lnTo>
                    <a:pt x="27" y="953"/>
                  </a:lnTo>
                  <a:lnTo>
                    <a:pt x="31" y="961"/>
                  </a:lnTo>
                  <a:lnTo>
                    <a:pt x="32" y="969"/>
                  </a:lnTo>
                  <a:lnTo>
                    <a:pt x="35" y="976"/>
                  </a:lnTo>
                  <a:lnTo>
                    <a:pt x="36" y="983"/>
                  </a:lnTo>
                  <a:lnTo>
                    <a:pt x="40" y="992"/>
                  </a:lnTo>
                  <a:lnTo>
                    <a:pt x="41" y="998"/>
                  </a:lnTo>
                  <a:lnTo>
                    <a:pt x="45" y="1007"/>
                  </a:lnTo>
                  <a:lnTo>
                    <a:pt x="46" y="1014"/>
                  </a:lnTo>
                  <a:lnTo>
                    <a:pt x="50" y="1022"/>
                  </a:lnTo>
                  <a:lnTo>
                    <a:pt x="52" y="1028"/>
                  </a:lnTo>
                  <a:lnTo>
                    <a:pt x="55" y="1037"/>
                  </a:lnTo>
                  <a:lnTo>
                    <a:pt x="58" y="1043"/>
                  </a:lnTo>
                  <a:lnTo>
                    <a:pt x="62" y="1050"/>
                  </a:lnTo>
                  <a:lnTo>
                    <a:pt x="63" y="1058"/>
                  </a:lnTo>
                  <a:lnTo>
                    <a:pt x="67" y="1065"/>
                  </a:lnTo>
                  <a:lnTo>
                    <a:pt x="71" y="1073"/>
                  </a:lnTo>
                  <a:lnTo>
                    <a:pt x="73" y="1082"/>
                  </a:lnTo>
                  <a:lnTo>
                    <a:pt x="77" y="1088"/>
                  </a:lnTo>
                  <a:lnTo>
                    <a:pt x="80" y="1094"/>
                  </a:lnTo>
                  <a:lnTo>
                    <a:pt x="83" y="1102"/>
                  </a:lnTo>
                  <a:lnTo>
                    <a:pt x="87" y="1109"/>
                  </a:lnTo>
                  <a:lnTo>
                    <a:pt x="91" y="1115"/>
                  </a:lnTo>
                  <a:lnTo>
                    <a:pt x="95" y="1123"/>
                  </a:lnTo>
                  <a:lnTo>
                    <a:pt x="98" y="1129"/>
                  </a:lnTo>
                  <a:lnTo>
                    <a:pt x="103" y="1138"/>
                  </a:lnTo>
                  <a:lnTo>
                    <a:pt x="107" y="1144"/>
                  </a:lnTo>
                  <a:lnTo>
                    <a:pt x="110" y="1150"/>
                  </a:lnTo>
                  <a:lnTo>
                    <a:pt x="116" y="1156"/>
                  </a:lnTo>
                  <a:lnTo>
                    <a:pt x="119" y="1164"/>
                  </a:lnTo>
                  <a:lnTo>
                    <a:pt x="123" y="1171"/>
                  </a:lnTo>
                  <a:lnTo>
                    <a:pt x="129" y="1179"/>
                  </a:lnTo>
                  <a:lnTo>
                    <a:pt x="133" y="1185"/>
                  </a:lnTo>
                  <a:lnTo>
                    <a:pt x="138" y="1192"/>
                  </a:lnTo>
                  <a:lnTo>
                    <a:pt x="143" y="1199"/>
                  </a:lnTo>
                  <a:lnTo>
                    <a:pt x="147" y="1205"/>
                  </a:lnTo>
                  <a:lnTo>
                    <a:pt x="152" y="1212"/>
                  </a:lnTo>
                  <a:lnTo>
                    <a:pt x="158" y="1219"/>
                  </a:lnTo>
                  <a:lnTo>
                    <a:pt x="163" y="1225"/>
                  </a:lnTo>
                  <a:lnTo>
                    <a:pt x="168" y="1231"/>
                  </a:lnTo>
                  <a:lnTo>
                    <a:pt x="173" y="1239"/>
                  </a:lnTo>
                  <a:lnTo>
                    <a:pt x="179" y="1245"/>
                  </a:lnTo>
                  <a:lnTo>
                    <a:pt x="184" y="1251"/>
                  </a:lnTo>
                  <a:lnTo>
                    <a:pt x="190" y="1259"/>
                  </a:lnTo>
                  <a:lnTo>
                    <a:pt x="197" y="1264"/>
                  </a:lnTo>
                  <a:lnTo>
                    <a:pt x="203" y="1271"/>
                  </a:lnTo>
                  <a:lnTo>
                    <a:pt x="209" y="1277"/>
                  </a:lnTo>
                  <a:lnTo>
                    <a:pt x="215" y="1283"/>
                  </a:lnTo>
                  <a:lnTo>
                    <a:pt x="222" y="1290"/>
                  </a:lnTo>
                  <a:lnTo>
                    <a:pt x="229" y="1296"/>
                  </a:lnTo>
                  <a:lnTo>
                    <a:pt x="233" y="1300"/>
                  </a:lnTo>
                  <a:lnTo>
                    <a:pt x="236" y="1305"/>
                  </a:lnTo>
                  <a:lnTo>
                    <a:pt x="240" y="1310"/>
                  </a:lnTo>
                  <a:lnTo>
                    <a:pt x="245" y="1313"/>
                  </a:lnTo>
                  <a:lnTo>
                    <a:pt x="249" y="1318"/>
                  </a:lnTo>
                  <a:lnTo>
                    <a:pt x="255" y="1322"/>
                  </a:lnTo>
                  <a:lnTo>
                    <a:pt x="260" y="1326"/>
                  </a:lnTo>
                  <a:lnTo>
                    <a:pt x="264" y="1331"/>
                  </a:lnTo>
                  <a:lnTo>
                    <a:pt x="269" y="1335"/>
                  </a:lnTo>
                  <a:lnTo>
                    <a:pt x="274" y="1338"/>
                  </a:lnTo>
                  <a:lnTo>
                    <a:pt x="278" y="1343"/>
                  </a:lnTo>
                  <a:lnTo>
                    <a:pt x="283" y="1347"/>
                  </a:lnTo>
                  <a:lnTo>
                    <a:pt x="286" y="1351"/>
                  </a:lnTo>
                  <a:lnTo>
                    <a:pt x="291" y="1354"/>
                  </a:lnTo>
                  <a:lnTo>
                    <a:pt x="296" y="1358"/>
                  </a:lnTo>
                  <a:lnTo>
                    <a:pt x="301" y="1362"/>
                  </a:lnTo>
                  <a:lnTo>
                    <a:pt x="306" y="1366"/>
                  </a:lnTo>
                  <a:lnTo>
                    <a:pt x="310" y="1368"/>
                  </a:lnTo>
                  <a:lnTo>
                    <a:pt x="315" y="1372"/>
                  </a:lnTo>
                  <a:lnTo>
                    <a:pt x="320" y="1377"/>
                  </a:lnTo>
                  <a:lnTo>
                    <a:pt x="325" y="1379"/>
                  </a:lnTo>
                  <a:lnTo>
                    <a:pt x="330" y="1383"/>
                  </a:lnTo>
                  <a:lnTo>
                    <a:pt x="335" y="1386"/>
                  </a:lnTo>
                  <a:lnTo>
                    <a:pt x="340" y="1389"/>
                  </a:lnTo>
                  <a:lnTo>
                    <a:pt x="344" y="1393"/>
                  </a:lnTo>
                  <a:lnTo>
                    <a:pt x="350" y="1396"/>
                  </a:lnTo>
                  <a:lnTo>
                    <a:pt x="355" y="1398"/>
                  </a:lnTo>
                  <a:lnTo>
                    <a:pt x="360" y="1402"/>
                  </a:lnTo>
                  <a:lnTo>
                    <a:pt x="365" y="1404"/>
                  </a:lnTo>
                  <a:lnTo>
                    <a:pt x="370" y="1407"/>
                  </a:lnTo>
                  <a:lnTo>
                    <a:pt x="375" y="1411"/>
                  </a:lnTo>
                  <a:lnTo>
                    <a:pt x="380" y="1414"/>
                  </a:lnTo>
                  <a:lnTo>
                    <a:pt x="383" y="1417"/>
                  </a:lnTo>
                  <a:lnTo>
                    <a:pt x="388" y="1418"/>
                  </a:lnTo>
                  <a:lnTo>
                    <a:pt x="393" y="1422"/>
                  </a:lnTo>
                  <a:lnTo>
                    <a:pt x="400" y="1424"/>
                  </a:lnTo>
                  <a:lnTo>
                    <a:pt x="405" y="1427"/>
                  </a:lnTo>
                  <a:lnTo>
                    <a:pt x="409" y="1429"/>
                  </a:lnTo>
                  <a:lnTo>
                    <a:pt x="414" y="1432"/>
                  </a:lnTo>
                  <a:lnTo>
                    <a:pt x="419" y="1434"/>
                  </a:lnTo>
                  <a:lnTo>
                    <a:pt x="424" y="1435"/>
                  </a:lnTo>
                  <a:lnTo>
                    <a:pt x="431" y="1439"/>
                  </a:lnTo>
                  <a:lnTo>
                    <a:pt x="434" y="1440"/>
                  </a:lnTo>
                  <a:lnTo>
                    <a:pt x="441" y="1444"/>
                  </a:lnTo>
                  <a:lnTo>
                    <a:pt x="446" y="1445"/>
                  </a:lnTo>
                  <a:lnTo>
                    <a:pt x="452" y="1448"/>
                  </a:lnTo>
                  <a:lnTo>
                    <a:pt x="456" y="1452"/>
                  </a:lnTo>
                  <a:lnTo>
                    <a:pt x="462" y="1453"/>
                  </a:lnTo>
                  <a:lnTo>
                    <a:pt x="467" y="1454"/>
                  </a:lnTo>
                  <a:lnTo>
                    <a:pt x="473" y="1457"/>
                  </a:lnTo>
                  <a:lnTo>
                    <a:pt x="478" y="1459"/>
                  </a:lnTo>
                  <a:lnTo>
                    <a:pt x="483" y="1462"/>
                  </a:lnTo>
                  <a:lnTo>
                    <a:pt x="488" y="1463"/>
                  </a:lnTo>
                  <a:lnTo>
                    <a:pt x="494" y="1465"/>
                  </a:lnTo>
                  <a:lnTo>
                    <a:pt x="499" y="1467"/>
                  </a:lnTo>
                  <a:lnTo>
                    <a:pt x="505" y="1469"/>
                  </a:lnTo>
                  <a:lnTo>
                    <a:pt x="510" y="1470"/>
                  </a:lnTo>
                  <a:lnTo>
                    <a:pt x="515" y="1473"/>
                  </a:lnTo>
                  <a:lnTo>
                    <a:pt x="520" y="1475"/>
                  </a:lnTo>
                  <a:lnTo>
                    <a:pt x="526" y="1478"/>
                  </a:lnTo>
                  <a:lnTo>
                    <a:pt x="531" y="1479"/>
                  </a:lnTo>
                  <a:lnTo>
                    <a:pt x="538" y="1482"/>
                  </a:lnTo>
                  <a:lnTo>
                    <a:pt x="543" y="1483"/>
                  </a:lnTo>
                  <a:lnTo>
                    <a:pt x="549" y="1485"/>
                  </a:lnTo>
                  <a:lnTo>
                    <a:pt x="554" y="1487"/>
                  </a:lnTo>
                  <a:lnTo>
                    <a:pt x="560" y="1488"/>
                  </a:lnTo>
                  <a:lnTo>
                    <a:pt x="568" y="1490"/>
                  </a:lnTo>
                  <a:lnTo>
                    <a:pt x="575" y="1492"/>
                  </a:lnTo>
                  <a:lnTo>
                    <a:pt x="581" y="1493"/>
                  </a:lnTo>
                  <a:lnTo>
                    <a:pt x="589" y="1494"/>
                  </a:lnTo>
                  <a:lnTo>
                    <a:pt x="595" y="1495"/>
                  </a:lnTo>
                  <a:lnTo>
                    <a:pt x="604" y="1497"/>
                  </a:lnTo>
                  <a:lnTo>
                    <a:pt x="610" y="1498"/>
                  </a:lnTo>
                  <a:lnTo>
                    <a:pt x="616" y="1499"/>
                  </a:lnTo>
                  <a:lnTo>
                    <a:pt x="622" y="1499"/>
                  </a:lnTo>
                  <a:lnTo>
                    <a:pt x="630" y="1502"/>
                  </a:lnTo>
                  <a:lnTo>
                    <a:pt x="637" y="1502"/>
                  </a:lnTo>
                  <a:lnTo>
                    <a:pt x="645" y="1503"/>
                  </a:lnTo>
                  <a:lnTo>
                    <a:pt x="651" y="1503"/>
                  </a:lnTo>
                  <a:lnTo>
                    <a:pt x="658" y="1505"/>
                  </a:lnTo>
                  <a:lnTo>
                    <a:pt x="665" y="1505"/>
                  </a:lnTo>
                  <a:lnTo>
                    <a:pt x="672" y="1505"/>
                  </a:lnTo>
                  <a:lnTo>
                    <a:pt x="680" y="1507"/>
                  </a:lnTo>
                  <a:lnTo>
                    <a:pt x="687" y="1507"/>
                  </a:lnTo>
                  <a:lnTo>
                    <a:pt x="693" y="1507"/>
                  </a:lnTo>
                  <a:lnTo>
                    <a:pt x="701" y="1508"/>
                  </a:lnTo>
                  <a:lnTo>
                    <a:pt x="708" y="1508"/>
                  </a:lnTo>
                  <a:lnTo>
                    <a:pt x="716" y="1508"/>
                  </a:lnTo>
                  <a:lnTo>
                    <a:pt x="722" y="1508"/>
                  </a:lnTo>
                  <a:lnTo>
                    <a:pt x="729" y="1508"/>
                  </a:lnTo>
                  <a:lnTo>
                    <a:pt x="736" y="1508"/>
                  </a:lnTo>
                  <a:lnTo>
                    <a:pt x="744" y="1509"/>
                  </a:lnTo>
                  <a:lnTo>
                    <a:pt x="752" y="1509"/>
                  </a:lnTo>
                  <a:lnTo>
                    <a:pt x="758" y="1509"/>
                  </a:lnTo>
                  <a:lnTo>
                    <a:pt x="765" y="1509"/>
                  </a:lnTo>
                  <a:lnTo>
                    <a:pt x="774" y="1509"/>
                  </a:lnTo>
                  <a:lnTo>
                    <a:pt x="780" y="1508"/>
                  </a:lnTo>
                  <a:lnTo>
                    <a:pt x="788" y="1508"/>
                  </a:lnTo>
                  <a:lnTo>
                    <a:pt x="794" y="1508"/>
                  </a:lnTo>
                  <a:lnTo>
                    <a:pt x="802" y="1507"/>
                  </a:lnTo>
                  <a:lnTo>
                    <a:pt x="808" y="1507"/>
                  </a:lnTo>
                  <a:lnTo>
                    <a:pt x="816" y="1507"/>
                  </a:lnTo>
                  <a:lnTo>
                    <a:pt x="823" y="1505"/>
                  </a:lnTo>
                  <a:lnTo>
                    <a:pt x="830" y="1505"/>
                  </a:lnTo>
                  <a:lnTo>
                    <a:pt x="836" y="1504"/>
                  </a:lnTo>
                  <a:lnTo>
                    <a:pt x="844" y="1503"/>
                  </a:lnTo>
                  <a:lnTo>
                    <a:pt x="851" y="1502"/>
                  </a:lnTo>
                  <a:lnTo>
                    <a:pt x="858" y="1502"/>
                  </a:lnTo>
                  <a:lnTo>
                    <a:pt x="865" y="1499"/>
                  </a:lnTo>
                  <a:lnTo>
                    <a:pt x="872" y="1499"/>
                  </a:lnTo>
                  <a:lnTo>
                    <a:pt x="880" y="1498"/>
                  </a:lnTo>
                  <a:lnTo>
                    <a:pt x="887" y="1498"/>
                  </a:lnTo>
                  <a:lnTo>
                    <a:pt x="894" y="1497"/>
                  </a:lnTo>
                  <a:lnTo>
                    <a:pt x="901" y="1494"/>
                  </a:lnTo>
                  <a:lnTo>
                    <a:pt x="907" y="1493"/>
                  </a:lnTo>
                  <a:lnTo>
                    <a:pt x="915" y="1492"/>
                  </a:lnTo>
                  <a:lnTo>
                    <a:pt x="921" y="1490"/>
                  </a:lnTo>
                  <a:lnTo>
                    <a:pt x="928" y="1489"/>
                  </a:lnTo>
                  <a:lnTo>
                    <a:pt x="936" y="1488"/>
                  </a:lnTo>
                  <a:lnTo>
                    <a:pt x="942" y="1485"/>
                  </a:lnTo>
                  <a:lnTo>
                    <a:pt x="950" y="1484"/>
                  </a:lnTo>
                  <a:lnTo>
                    <a:pt x="956" y="1482"/>
                  </a:lnTo>
                  <a:lnTo>
                    <a:pt x="962" y="1480"/>
                  </a:lnTo>
                  <a:lnTo>
                    <a:pt x="970" y="1479"/>
                  </a:lnTo>
                  <a:lnTo>
                    <a:pt x="977" y="1475"/>
                  </a:lnTo>
                  <a:lnTo>
                    <a:pt x="983" y="1474"/>
                  </a:lnTo>
                  <a:lnTo>
                    <a:pt x="989" y="1472"/>
                  </a:lnTo>
                  <a:lnTo>
                    <a:pt x="996" y="1470"/>
                  </a:lnTo>
                  <a:lnTo>
                    <a:pt x="999" y="1469"/>
                  </a:lnTo>
                  <a:lnTo>
                    <a:pt x="1004" y="1467"/>
                  </a:lnTo>
                  <a:lnTo>
                    <a:pt x="1008" y="1465"/>
                  </a:lnTo>
                  <a:lnTo>
                    <a:pt x="1013" y="1464"/>
                  </a:lnTo>
                  <a:lnTo>
                    <a:pt x="1016" y="1462"/>
                  </a:lnTo>
                  <a:lnTo>
                    <a:pt x="1019" y="1460"/>
                  </a:lnTo>
                  <a:lnTo>
                    <a:pt x="1024" y="1459"/>
                  </a:lnTo>
                  <a:lnTo>
                    <a:pt x="1028" y="1458"/>
                  </a:lnTo>
                  <a:lnTo>
                    <a:pt x="1032" y="1455"/>
                  </a:lnTo>
                  <a:lnTo>
                    <a:pt x="1036" y="1454"/>
                  </a:lnTo>
                  <a:lnTo>
                    <a:pt x="1039" y="1452"/>
                  </a:lnTo>
                  <a:lnTo>
                    <a:pt x="1044" y="1450"/>
                  </a:lnTo>
                  <a:lnTo>
                    <a:pt x="1048" y="1448"/>
                  </a:lnTo>
                  <a:lnTo>
                    <a:pt x="1052" y="1447"/>
                  </a:lnTo>
                  <a:lnTo>
                    <a:pt x="1055" y="1445"/>
                  </a:lnTo>
                  <a:lnTo>
                    <a:pt x="1060" y="1444"/>
                  </a:lnTo>
                  <a:lnTo>
                    <a:pt x="1064" y="1440"/>
                  </a:lnTo>
                  <a:lnTo>
                    <a:pt x="1068" y="1439"/>
                  </a:lnTo>
                  <a:lnTo>
                    <a:pt x="1072" y="1438"/>
                  </a:lnTo>
                  <a:lnTo>
                    <a:pt x="1075" y="1435"/>
                  </a:lnTo>
                  <a:lnTo>
                    <a:pt x="1080" y="1434"/>
                  </a:lnTo>
                  <a:lnTo>
                    <a:pt x="1083" y="1433"/>
                  </a:lnTo>
                  <a:lnTo>
                    <a:pt x="1088" y="1430"/>
                  </a:lnTo>
                  <a:lnTo>
                    <a:pt x="1092" y="1429"/>
                  </a:lnTo>
                  <a:lnTo>
                    <a:pt x="1095" y="1426"/>
                  </a:lnTo>
                  <a:lnTo>
                    <a:pt x="1099" y="1424"/>
                  </a:lnTo>
                  <a:lnTo>
                    <a:pt x="1103" y="1422"/>
                  </a:lnTo>
                  <a:lnTo>
                    <a:pt x="1108" y="1421"/>
                  </a:lnTo>
                  <a:lnTo>
                    <a:pt x="1110" y="1418"/>
                  </a:lnTo>
                  <a:lnTo>
                    <a:pt x="1115" y="1416"/>
                  </a:lnTo>
                  <a:lnTo>
                    <a:pt x="1119" y="1414"/>
                  </a:lnTo>
                  <a:lnTo>
                    <a:pt x="1123" y="1412"/>
                  </a:lnTo>
                  <a:lnTo>
                    <a:pt x="1126" y="1409"/>
                  </a:lnTo>
                  <a:lnTo>
                    <a:pt x="1130" y="1407"/>
                  </a:lnTo>
                  <a:lnTo>
                    <a:pt x="1134" y="1404"/>
                  </a:lnTo>
                  <a:lnTo>
                    <a:pt x="1138" y="1403"/>
                  </a:lnTo>
                  <a:lnTo>
                    <a:pt x="1141" y="1399"/>
                  </a:lnTo>
                  <a:lnTo>
                    <a:pt x="1145" y="1398"/>
                  </a:lnTo>
                  <a:lnTo>
                    <a:pt x="1150" y="1396"/>
                  </a:lnTo>
                  <a:lnTo>
                    <a:pt x="1154" y="1394"/>
                  </a:lnTo>
                  <a:lnTo>
                    <a:pt x="1156" y="1391"/>
                  </a:lnTo>
                  <a:lnTo>
                    <a:pt x="1161" y="1389"/>
                  </a:lnTo>
                  <a:lnTo>
                    <a:pt x="1164" y="1387"/>
                  </a:lnTo>
                  <a:lnTo>
                    <a:pt x="1167" y="1384"/>
                  </a:lnTo>
                  <a:lnTo>
                    <a:pt x="1171" y="1382"/>
                  </a:lnTo>
                  <a:lnTo>
                    <a:pt x="1175" y="1379"/>
                  </a:lnTo>
                  <a:lnTo>
                    <a:pt x="1179" y="1377"/>
                  </a:lnTo>
                  <a:lnTo>
                    <a:pt x="1182" y="1376"/>
                  </a:lnTo>
                  <a:lnTo>
                    <a:pt x="1186" y="1371"/>
                  </a:lnTo>
                  <a:lnTo>
                    <a:pt x="1190" y="1368"/>
                  </a:lnTo>
                  <a:lnTo>
                    <a:pt x="1194" y="1367"/>
                  </a:lnTo>
                  <a:lnTo>
                    <a:pt x="1197" y="1363"/>
                  </a:lnTo>
                  <a:lnTo>
                    <a:pt x="1200" y="1361"/>
                  </a:lnTo>
                  <a:lnTo>
                    <a:pt x="1205" y="1358"/>
                  </a:lnTo>
                  <a:lnTo>
                    <a:pt x="1207" y="1356"/>
                  </a:lnTo>
                  <a:lnTo>
                    <a:pt x="1211" y="1353"/>
                  </a:lnTo>
                  <a:lnTo>
                    <a:pt x="1214" y="1350"/>
                  </a:lnTo>
                  <a:lnTo>
                    <a:pt x="1218" y="1348"/>
                  </a:lnTo>
                  <a:lnTo>
                    <a:pt x="1222" y="1345"/>
                  </a:lnTo>
                  <a:lnTo>
                    <a:pt x="1226" y="1342"/>
                  </a:lnTo>
                  <a:lnTo>
                    <a:pt x="1230" y="1338"/>
                  </a:lnTo>
                  <a:lnTo>
                    <a:pt x="1233" y="1336"/>
                  </a:lnTo>
                  <a:lnTo>
                    <a:pt x="1236" y="1332"/>
                  </a:lnTo>
                  <a:lnTo>
                    <a:pt x="1241" y="1331"/>
                  </a:lnTo>
                  <a:lnTo>
                    <a:pt x="1240" y="1330"/>
                  </a:lnTo>
                  <a:lnTo>
                    <a:pt x="1238" y="1327"/>
                  </a:lnTo>
                  <a:lnTo>
                    <a:pt x="1235" y="1325"/>
                  </a:lnTo>
                  <a:lnTo>
                    <a:pt x="1231" y="1321"/>
                  </a:lnTo>
                  <a:lnTo>
                    <a:pt x="1226" y="1317"/>
                  </a:lnTo>
                  <a:lnTo>
                    <a:pt x="1222" y="1312"/>
                  </a:lnTo>
                  <a:lnTo>
                    <a:pt x="1216" y="1307"/>
                  </a:lnTo>
                  <a:lnTo>
                    <a:pt x="1211" y="1302"/>
                  </a:lnTo>
                  <a:lnTo>
                    <a:pt x="1207" y="1298"/>
                  </a:lnTo>
                  <a:lnTo>
                    <a:pt x="1205" y="1296"/>
                  </a:lnTo>
                  <a:lnTo>
                    <a:pt x="1201" y="1293"/>
                  </a:lnTo>
                  <a:lnTo>
                    <a:pt x="1199" y="1292"/>
                  </a:lnTo>
                  <a:lnTo>
                    <a:pt x="1194" y="1287"/>
                  </a:lnTo>
                  <a:lnTo>
                    <a:pt x="1190" y="1283"/>
                  </a:lnTo>
                  <a:lnTo>
                    <a:pt x="1185" y="1280"/>
                  </a:lnTo>
                  <a:lnTo>
                    <a:pt x="1181" y="1277"/>
                  </a:lnTo>
                  <a:lnTo>
                    <a:pt x="1179" y="1276"/>
                  </a:lnTo>
                  <a:lnTo>
                    <a:pt x="1177" y="1277"/>
                  </a:lnTo>
                  <a:lnTo>
                    <a:pt x="1172" y="1281"/>
                  </a:lnTo>
                  <a:lnTo>
                    <a:pt x="1167" y="1285"/>
                  </a:lnTo>
                  <a:lnTo>
                    <a:pt x="1162" y="1287"/>
                  </a:lnTo>
                  <a:lnTo>
                    <a:pt x="1158" y="1292"/>
                  </a:lnTo>
                  <a:lnTo>
                    <a:pt x="1153" y="1295"/>
                  </a:lnTo>
                  <a:lnTo>
                    <a:pt x="1148" y="1298"/>
                  </a:lnTo>
                  <a:lnTo>
                    <a:pt x="1141" y="1302"/>
                  </a:lnTo>
                  <a:lnTo>
                    <a:pt x="1136" y="1307"/>
                  </a:lnTo>
                  <a:lnTo>
                    <a:pt x="1133" y="1310"/>
                  </a:lnTo>
                  <a:lnTo>
                    <a:pt x="1128" y="1313"/>
                  </a:lnTo>
                  <a:lnTo>
                    <a:pt x="1123" y="1316"/>
                  </a:lnTo>
                  <a:lnTo>
                    <a:pt x="1118" y="1320"/>
                  </a:lnTo>
                  <a:lnTo>
                    <a:pt x="1111" y="1322"/>
                  </a:lnTo>
                  <a:lnTo>
                    <a:pt x="1108" y="1326"/>
                  </a:lnTo>
                  <a:lnTo>
                    <a:pt x="1103" y="1330"/>
                  </a:lnTo>
                  <a:lnTo>
                    <a:pt x="1097" y="1332"/>
                  </a:lnTo>
                  <a:lnTo>
                    <a:pt x="1092" y="1335"/>
                  </a:lnTo>
                  <a:lnTo>
                    <a:pt x="1087" y="1338"/>
                  </a:lnTo>
                  <a:lnTo>
                    <a:pt x="1082" y="1341"/>
                  </a:lnTo>
                  <a:lnTo>
                    <a:pt x="1077" y="1345"/>
                  </a:lnTo>
                  <a:lnTo>
                    <a:pt x="1072" y="1346"/>
                  </a:lnTo>
                  <a:lnTo>
                    <a:pt x="1067" y="1350"/>
                  </a:lnTo>
                  <a:lnTo>
                    <a:pt x="1062" y="1352"/>
                  </a:lnTo>
                  <a:lnTo>
                    <a:pt x="1057" y="1354"/>
                  </a:lnTo>
                  <a:lnTo>
                    <a:pt x="1052" y="1357"/>
                  </a:lnTo>
                  <a:lnTo>
                    <a:pt x="1047" y="1359"/>
                  </a:lnTo>
                  <a:lnTo>
                    <a:pt x="1041" y="1362"/>
                  </a:lnTo>
                  <a:lnTo>
                    <a:pt x="1037" y="1364"/>
                  </a:lnTo>
                  <a:lnTo>
                    <a:pt x="1032" y="1367"/>
                  </a:lnTo>
                  <a:lnTo>
                    <a:pt x="1027" y="1369"/>
                  </a:lnTo>
                  <a:lnTo>
                    <a:pt x="1022" y="1372"/>
                  </a:lnTo>
                  <a:lnTo>
                    <a:pt x="1016" y="1376"/>
                  </a:lnTo>
                  <a:lnTo>
                    <a:pt x="1011" y="1377"/>
                  </a:lnTo>
                  <a:lnTo>
                    <a:pt x="1006" y="1379"/>
                  </a:lnTo>
                  <a:lnTo>
                    <a:pt x="999" y="1381"/>
                  </a:lnTo>
                  <a:lnTo>
                    <a:pt x="996" y="1383"/>
                  </a:lnTo>
                  <a:lnTo>
                    <a:pt x="989" y="1384"/>
                  </a:lnTo>
                  <a:lnTo>
                    <a:pt x="985" y="1387"/>
                  </a:lnTo>
                  <a:lnTo>
                    <a:pt x="980" y="1388"/>
                  </a:lnTo>
                  <a:lnTo>
                    <a:pt x="973" y="1391"/>
                  </a:lnTo>
                  <a:lnTo>
                    <a:pt x="968" y="1393"/>
                  </a:lnTo>
                  <a:lnTo>
                    <a:pt x="963" y="1394"/>
                  </a:lnTo>
                  <a:lnTo>
                    <a:pt x="958" y="1396"/>
                  </a:lnTo>
                  <a:lnTo>
                    <a:pt x="952" y="1398"/>
                  </a:lnTo>
                  <a:lnTo>
                    <a:pt x="947" y="1399"/>
                  </a:lnTo>
                  <a:lnTo>
                    <a:pt x="941" y="1402"/>
                  </a:lnTo>
                  <a:lnTo>
                    <a:pt x="936" y="1403"/>
                  </a:lnTo>
                  <a:lnTo>
                    <a:pt x="930" y="1404"/>
                  </a:lnTo>
                  <a:lnTo>
                    <a:pt x="925" y="1406"/>
                  </a:lnTo>
                  <a:lnTo>
                    <a:pt x="920" y="1407"/>
                  </a:lnTo>
                  <a:lnTo>
                    <a:pt x="914" y="1409"/>
                  </a:lnTo>
                  <a:lnTo>
                    <a:pt x="909" y="1411"/>
                  </a:lnTo>
                  <a:lnTo>
                    <a:pt x="901" y="1412"/>
                  </a:lnTo>
                  <a:lnTo>
                    <a:pt x="897" y="1413"/>
                  </a:lnTo>
                  <a:lnTo>
                    <a:pt x="891" y="1416"/>
                  </a:lnTo>
                  <a:lnTo>
                    <a:pt x="885" y="1417"/>
                  </a:lnTo>
                  <a:lnTo>
                    <a:pt x="880" y="1417"/>
                  </a:lnTo>
                  <a:lnTo>
                    <a:pt x="874" y="1418"/>
                  </a:lnTo>
                  <a:lnTo>
                    <a:pt x="869" y="1421"/>
                  </a:lnTo>
                  <a:lnTo>
                    <a:pt x="863" y="1422"/>
                  </a:lnTo>
                  <a:lnTo>
                    <a:pt x="856" y="1422"/>
                  </a:lnTo>
                  <a:lnTo>
                    <a:pt x="851" y="1424"/>
                  </a:lnTo>
                  <a:lnTo>
                    <a:pt x="845" y="1426"/>
                  </a:lnTo>
                  <a:lnTo>
                    <a:pt x="839" y="1427"/>
                  </a:lnTo>
                  <a:lnTo>
                    <a:pt x="831" y="1427"/>
                  </a:lnTo>
                  <a:lnTo>
                    <a:pt x="824" y="1427"/>
                  </a:lnTo>
                  <a:lnTo>
                    <a:pt x="816" y="1428"/>
                  </a:lnTo>
                  <a:lnTo>
                    <a:pt x="809" y="1429"/>
                  </a:lnTo>
                  <a:lnTo>
                    <a:pt x="802" y="1429"/>
                  </a:lnTo>
                  <a:lnTo>
                    <a:pt x="793" y="1429"/>
                  </a:lnTo>
                  <a:lnTo>
                    <a:pt x="785" y="1430"/>
                  </a:lnTo>
                  <a:lnTo>
                    <a:pt x="778" y="1430"/>
                  </a:lnTo>
                  <a:lnTo>
                    <a:pt x="770" y="1430"/>
                  </a:lnTo>
                  <a:lnTo>
                    <a:pt x="762" y="1430"/>
                  </a:lnTo>
                  <a:lnTo>
                    <a:pt x="755" y="1430"/>
                  </a:lnTo>
                  <a:lnTo>
                    <a:pt x="748" y="1430"/>
                  </a:lnTo>
                  <a:lnTo>
                    <a:pt x="741" y="1430"/>
                  </a:lnTo>
                  <a:lnTo>
                    <a:pt x="733" y="1430"/>
                  </a:lnTo>
                  <a:lnTo>
                    <a:pt x="726" y="1430"/>
                  </a:lnTo>
                  <a:lnTo>
                    <a:pt x="718" y="1430"/>
                  </a:lnTo>
                  <a:lnTo>
                    <a:pt x="711" y="1430"/>
                  </a:lnTo>
                  <a:lnTo>
                    <a:pt x="702" y="1430"/>
                  </a:lnTo>
                  <a:lnTo>
                    <a:pt x="695" y="1429"/>
                  </a:lnTo>
                  <a:lnTo>
                    <a:pt x="687" y="1429"/>
                  </a:lnTo>
                  <a:lnTo>
                    <a:pt x="680" y="1429"/>
                  </a:lnTo>
                  <a:lnTo>
                    <a:pt x="672" y="1429"/>
                  </a:lnTo>
                  <a:lnTo>
                    <a:pt x="665" y="1427"/>
                  </a:lnTo>
                  <a:lnTo>
                    <a:pt x="658" y="1427"/>
                  </a:lnTo>
                  <a:lnTo>
                    <a:pt x="650" y="1427"/>
                  </a:lnTo>
                  <a:lnTo>
                    <a:pt x="643" y="1426"/>
                  </a:lnTo>
                  <a:lnTo>
                    <a:pt x="636" y="1424"/>
                  </a:lnTo>
                  <a:lnTo>
                    <a:pt x="627" y="1424"/>
                  </a:lnTo>
                  <a:lnTo>
                    <a:pt x="621" y="1422"/>
                  </a:lnTo>
                  <a:lnTo>
                    <a:pt x="614" y="1422"/>
                  </a:lnTo>
                  <a:lnTo>
                    <a:pt x="606" y="1421"/>
                  </a:lnTo>
                  <a:lnTo>
                    <a:pt x="599" y="1419"/>
                  </a:lnTo>
                  <a:lnTo>
                    <a:pt x="591" y="1418"/>
                  </a:lnTo>
                  <a:lnTo>
                    <a:pt x="585" y="1417"/>
                  </a:lnTo>
                  <a:lnTo>
                    <a:pt x="578" y="1416"/>
                  </a:lnTo>
                  <a:lnTo>
                    <a:pt x="571" y="1413"/>
                  </a:lnTo>
                  <a:lnTo>
                    <a:pt x="563" y="1412"/>
                  </a:lnTo>
                  <a:lnTo>
                    <a:pt x="555" y="1409"/>
                  </a:lnTo>
                  <a:lnTo>
                    <a:pt x="549" y="1407"/>
                  </a:lnTo>
                  <a:lnTo>
                    <a:pt x="541" y="1406"/>
                  </a:lnTo>
                  <a:lnTo>
                    <a:pt x="534" y="1403"/>
                  </a:lnTo>
                  <a:lnTo>
                    <a:pt x="526" y="1402"/>
                  </a:lnTo>
                  <a:lnTo>
                    <a:pt x="520" y="1399"/>
                  </a:lnTo>
                  <a:lnTo>
                    <a:pt x="514" y="1397"/>
                  </a:lnTo>
                  <a:lnTo>
                    <a:pt x="507" y="1394"/>
                  </a:lnTo>
                  <a:lnTo>
                    <a:pt x="500" y="1393"/>
                  </a:lnTo>
                  <a:lnTo>
                    <a:pt x="492" y="1391"/>
                  </a:lnTo>
                  <a:lnTo>
                    <a:pt x="487" y="1388"/>
                  </a:lnTo>
                  <a:lnTo>
                    <a:pt x="479" y="1386"/>
                  </a:lnTo>
                  <a:lnTo>
                    <a:pt x="473" y="1382"/>
                  </a:lnTo>
                  <a:lnTo>
                    <a:pt x="465" y="1379"/>
                  </a:lnTo>
                  <a:lnTo>
                    <a:pt x="458" y="1377"/>
                  </a:lnTo>
                  <a:lnTo>
                    <a:pt x="452" y="1373"/>
                  </a:lnTo>
                  <a:lnTo>
                    <a:pt x="444" y="1371"/>
                  </a:lnTo>
                  <a:lnTo>
                    <a:pt x="438" y="1367"/>
                  </a:lnTo>
                  <a:lnTo>
                    <a:pt x="432" y="1364"/>
                  </a:lnTo>
                  <a:lnTo>
                    <a:pt x="424" y="1361"/>
                  </a:lnTo>
                  <a:lnTo>
                    <a:pt x="418" y="1358"/>
                  </a:lnTo>
                  <a:lnTo>
                    <a:pt x="411" y="1354"/>
                  </a:lnTo>
                  <a:lnTo>
                    <a:pt x="406" y="1352"/>
                  </a:lnTo>
                  <a:lnTo>
                    <a:pt x="398" y="1347"/>
                  </a:lnTo>
                  <a:lnTo>
                    <a:pt x="392" y="1343"/>
                  </a:lnTo>
                  <a:lnTo>
                    <a:pt x="386" y="1340"/>
                  </a:lnTo>
                  <a:lnTo>
                    <a:pt x="380" y="1336"/>
                  </a:lnTo>
                  <a:lnTo>
                    <a:pt x="373" y="1332"/>
                  </a:lnTo>
                  <a:lnTo>
                    <a:pt x="366" y="1327"/>
                  </a:lnTo>
                  <a:lnTo>
                    <a:pt x="360" y="1323"/>
                  </a:lnTo>
                  <a:lnTo>
                    <a:pt x="353" y="1321"/>
                  </a:lnTo>
                  <a:lnTo>
                    <a:pt x="347" y="1316"/>
                  </a:lnTo>
                  <a:lnTo>
                    <a:pt x="341" y="1312"/>
                  </a:lnTo>
                  <a:lnTo>
                    <a:pt x="334" y="1307"/>
                  </a:lnTo>
                  <a:lnTo>
                    <a:pt x="329" y="1303"/>
                  </a:lnTo>
                  <a:lnTo>
                    <a:pt x="321" y="1298"/>
                  </a:lnTo>
                  <a:lnTo>
                    <a:pt x="315" y="1293"/>
                  </a:lnTo>
                  <a:lnTo>
                    <a:pt x="310" y="1290"/>
                  </a:lnTo>
                  <a:lnTo>
                    <a:pt x="304" y="1285"/>
                  </a:lnTo>
                  <a:lnTo>
                    <a:pt x="297" y="1280"/>
                  </a:lnTo>
                  <a:lnTo>
                    <a:pt x="291" y="1276"/>
                  </a:lnTo>
                  <a:lnTo>
                    <a:pt x="285" y="1270"/>
                  </a:lnTo>
                  <a:lnTo>
                    <a:pt x="279" y="1265"/>
                  </a:lnTo>
                  <a:lnTo>
                    <a:pt x="274" y="1260"/>
                  </a:lnTo>
                  <a:lnTo>
                    <a:pt x="266" y="1255"/>
                  </a:lnTo>
                  <a:lnTo>
                    <a:pt x="261" y="1250"/>
                  </a:lnTo>
                  <a:lnTo>
                    <a:pt x="255" y="1245"/>
                  </a:lnTo>
                  <a:lnTo>
                    <a:pt x="249" y="1239"/>
                  </a:lnTo>
                  <a:lnTo>
                    <a:pt x="244" y="1232"/>
                  </a:lnTo>
                  <a:lnTo>
                    <a:pt x="238" y="1227"/>
                  </a:lnTo>
                  <a:lnTo>
                    <a:pt x="233" y="1222"/>
                  </a:lnTo>
                  <a:lnTo>
                    <a:pt x="227" y="1216"/>
                  </a:lnTo>
                  <a:lnTo>
                    <a:pt x="222" y="1211"/>
                  </a:lnTo>
                  <a:lnTo>
                    <a:pt x="217" y="1205"/>
                  </a:lnTo>
                  <a:lnTo>
                    <a:pt x="212" y="1199"/>
                  </a:lnTo>
                  <a:lnTo>
                    <a:pt x="207" y="1192"/>
                  </a:lnTo>
                  <a:lnTo>
                    <a:pt x="202" y="1188"/>
                  </a:lnTo>
                  <a:lnTo>
                    <a:pt x="195" y="1183"/>
                  </a:lnTo>
                  <a:lnTo>
                    <a:pt x="190" y="1176"/>
                  </a:lnTo>
                  <a:lnTo>
                    <a:pt x="185" y="1170"/>
                  </a:lnTo>
                  <a:lnTo>
                    <a:pt x="180" y="1164"/>
                  </a:lnTo>
                  <a:lnTo>
                    <a:pt x="175" y="1158"/>
                  </a:lnTo>
                  <a:lnTo>
                    <a:pt x="171" y="1151"/>
                  </a:lnTo>
                  <a:lnTo>
                    <a:pt x="166" y="1145"/>
                  </a:lnTo>
                  <a:lnTo>
                    <a:pt x="162" y="1140"/>
                  </a:lnTo>
                  <a:lnTo>
                    <a:pt x="157" y="1133"/>
                  </a:lnTo>
                  <a:lnTo>
                    <a:pt x="152" y="1126"/>
                  </a:lnTo>
                  <a:lnTo>
                    <a:pt x="148" y="1120"/>
                  </a:lnTo>
                  <a:lnTo>
                    <a:pt x="143" y="1114"/>
                  </a:lnTo>
                  <a:lnTo>
                    <a:pt x="139" y="1108"/>
                  </a:lnTo>
                  <a:lnTo>
                    <a:pt x="136" y="1102"/>
                  </a:lnTo>
                  <a:lnTo>
                    <a:pt x="131" y="1094"/>
                  </a:lnTo>
                  <a:lnTo>
                    <a:pt x="127" y="1088"/>
                  </a:lnTo>
                  <a:lnTo>
                    <a:pt x="122" y="1082"/>
                  </a:lnTo>
                  <a:lnTo>
                    <a:pt x="119" y="1075"/>
                  </a:lnTo>
                  <a:lnTo>
                    <a:pt x="116" y="1069"/>
                  </a:lnTo>
                  <a:lnTo>
                    <a:pt x="112" y="1062"/>
                  </a:lnTo>
                  <a:lnTo>
                    <a:pt x="108" y="1055"/>
                  </a:lnTo>
                  <a:lnTo>
                    <a:pt x="105" y="1048"/>
                  </a:lnTo>
                  <a:lnTo>
                    <a:pt x="102" y="1042"/>
                  </a:lnTo>
                  <a:lnTo>
                    <a:pt x="98" y="1035"/>
                  </a:lnTo>
                  <a:lnTo>
                    <a:pt x="96" y="1028"/>
                  </a:lnTo>
                  <a:lnTo>
                    <a:pt x="93" y="1022"/>
                  </a:lnTo>
                  <a:lnTo>
                    <a:pt x="90" y="1016"/>
                  </a:lnTo>
                  <a:lnTo>
                    <a:pt x="86" y="1009"/>
                  </a:lnTo>
                  <a:lnTo>
                    <a:pt x="82" y="1002"/>
                  </a:lnTo>
                  <a:lnTo>
                    <a:pt x="81" y="996"/>
                  </a:lnTo>
                  <a:lnTo>
                    <a:pt x="78" y="988"/>
                  </a:lnTo>
                  <a:lnTo>
                    <a:pt x="76" y="982"/>
                  </a:lnTo>
                  <a:lnTo>
                    <a:pt x="73" y="976"/>
                  </a:lnTo>
                  <a:lnTo>
                    <a:pt x="72" y="969"/>
                  </a:lnTo>
                  <a:lnTo>
                    <a:pt x="68" y="959"/>
                  </a:lnTo>
                  <a:lnTo>
                    <a:pt x="66" y="951"/>
                  </a:lnTo>
                  <a:lnTo>
                    <a:pt x="62" y="941"/>
                  </a:lnTo>
                  <a:lnTo>
                    <a:pt x="60" y="931"/>
                  </a:lnTo>
                  <a:lnTo>
                    <a:pt x="57" y="921"/>
                  </a:lnTo>
                  <a:lnTo>
                    <a:pt x="54" y="912"/>
                  </a:lnTo>
                  <a:lnTo>
                    <a:pt x="51" y="902"/>
                  </a:lnTo>
                  <a:lnTo>
                    <a:pt x="50" y="892"/>
                  </a:lnTo>
                  <a:lnTo>
                    <a:pt x="46" y="882"/>
                  </a:lnTo>
                  <a:lnTo>
                    <a:pt x="45" y="872"/>
                  </a:lnTo>
                  <a:lnTo>
                    <a:pt x="44" y="864"/>
                  </a:lnTo>
                  <a:lnTo>
                    <a:pt x="41" y="854"/>
                  </a:lnTo>
                  <a:lnTo>
                    <a:pt x="40" y="844"/>
                  </a:lnTo>
                  <a:lnTo>
                    <a:pt x="39" y="835"/>
                  </a:lnTo>
                  <a:lnTo>
                    <a:pt x="37" y="824"/>
                  </a:lnTo>
                  <a:lnTo>
                    <a:pt x="36" y="815"/>
                  </a:lnTo>
                  <a:lnTo>
                    <a:pt x="35" y="804"/>
                  </a:lnTo>
                  <a:lnTo>
                    <a:pt x="35" y="795"/>
                  </a:lnTo>
                  <a:lnTo>
                    <a:pt x="32" y="784"/>
                  </a:lnTo>
                  <a:lnTo>
                    <a:pt x="32" y="775"/>
                  </a:lnTo>
                  <a:lnTo>
                    <a:pt x="32" y="764"/>
                  </a:lnTo>
                  <a:lnTo>
                    <a:pt x="32" y="754"/>
                  </a:lnTo>
                  <a:lnTo>
                    <a:pt x="32" y="744"/>
                  </a:lnTo>
                  <a:lnTo>
                    <a:pt x="32" y="735"/>
                  </a:lnTo>
                  <a:lnTo>
                    <a:pt x="32" y="725"/>
                  </a:lnTo>
                  <a:lnTo>
                    <a:pt x="32" y="714"/>
                  </a:lnTo>
                  <a:lnTo>
                    <a:pt x="32" y="704"/>
                  </a:lnTo>
                  <a:lnTo>
                    <a:pt x="32" y="695"/>
                  </a:lnTo>
                  <a:lnTo>
                    <a:pt x="32" y="684"/>
                  </a:lnTo>
                  <a:lnTo>
                    <a:pt x="35" y="675"/>
                  </a:lnTo>
                  <a:lnTo>
                    <a:pt x="35" y="664"/>
                  </a:lnTo>
                  <a:lnTo>
                    <a:pt x="36" y="654"/>
                  </a:lnTo>
                  <a:lnTo>
                    <a:pt x="37" y="644"/>
                  </a:lnTo>
                  <a:lnTo>
                    <a:pt x="39" y="635"/>
                  </a:lnTo>
                  <a:lnTo>
                    <a:pt x="40" y="624"/>
                  </a:lnTo>
                  <a:lnTo>
                    <a:pt x="41" y="614"/>
                  </a:lnTo>
                  <a:lnTo>
                    <a:pt x="44" y="606"/>
                  </a:lnTo>
                  <a:lnTo>
                    <a:pt x="45" y="596"/>
                  </a:lnTo>
                  <a:lnTo>
                    <a:pt x="46" y="586"/>
                  </a:lnTo>
                  <a:lnTo>
                    <a:pt x="50" y="577"/>
                  </a:lnTo>
                  <a:lnTo>
                    <a:pt x="51" y="567"/>
                  </a:lnTo>
                  <a:lnTo>
                    <a:pt x="54" y="557"/>
                  </a:lnTo>
                  <a:lnTo>
                    <a:pt x="57" y="547"/>
                  </a:lnTo>
                  <a:lnTo>
                    <a:pt x="60" y="538"/>
                  </a:lnTo>
                  <a:lnTo>
                    <a:pt x="62" y="528"/>
                  </a:lnTo>
                  <a:lnTo>
                    <a:pt x="65" y="518"/>
                  </a:lnTo>
                  <a:lnTo>
                    <a:pt x="68" y="510"/>
                  </a:lnTo>
                  <a:lnTo>
                    <a:pt x="72" y="501"/>
                  </a:lnTo>
                  <a:lnTo>
                    <a:pt x="75" y="491"/>
                  </a:lnTo>
                  <a:lnTo>
                    <a:pt x="77" y="481"/>
                  </a:lnTo>
                  <a:lnTo>
                    <a:pt x="81" y="472"/>
                  </a:lnTo>
                  <a:lnTo>
                    <a:pt x="85" y="464"/>
                  </a:lnTo>
                  <a:lnTo>
                    <a:pt x="90" y="455"/>
                  </a:lnTo>
                  <a:lnTo>
                    <a:pt x="93" y="445"/>
                  </a:lnTo>
                  <a:lnTo>
                    <a:pt x="97" y="436"/>
                  </a:lnTo>
                  <a:lnTo>
                    <a:pt x="102" y="427"/>
                  </a:lnTo>
                  <a:lnTo>
                    <a:pt x="106" y="419"/>
                  </a:lnTo>
                  <a:lnTo>
                    <a:pt x="110" y="410"/>
                  </a:lnTo>
                  <a:lnTo>
                    <a:pt x="116" y="401"/>
                  </a:lnTo>
                  <a:lnTo>
                    <a:pt x="121" y="393"/>
                  </a:lnTo>
                  <a:lnTo>
                    <a:pt x="126" y="384"/>
                  </a:lnTo>
                  <a:lnTo>
                    <a:pt x="131" y="375"/>
                  </a:lnTo>
                  <a:lnTo>
                    <a:pt x="136" y="368"/>
                  </a:lnTo>
                  <a:lnTo>
                    <a:pt x="142" y="360"/>
                  </a:lnTo>
                  <a:lnTo>
                    <a:pt x="146" y="353"/>
                  </a:lnTo>
                  <a:lnTo>
                    <a:pt x="149" y="345"/>
                  </a:lnTo>
                  <a:lnTo>
                    <a:pt x="153" y="339"/>
                  </a:lnTo>
                  <a:lnTo>
                    <a:pt x="158" y="333"/>
                  </a:lnTo>
                  <a:lnTo>
                    <a:pt x="163" y="326"/>
                  </a:lnTo>
                  <a:lnTo>
                    <a:pt x="168" y="320"/>
                  </a:lnTo>
                  <a:lnTo>
                    <a:pt x="172" y="314"/>
                  </a:lnTo>
                  <a:lnTo>
                    <a:pt x="177" y="307"/>
                  </a:lnTo>
                  <a:lnTo>
                    <a:pt x="180" y="300"/>
                  </a:lnTo>
                  <a:lnTo>
                    <a:pt x="185" y="294"/>
                  </a:lnTo>
                  <a:lnTo>
                    <a:pt x="190" y="288"/>
                  </a:lnTo>
                  <a:lnTo>
                    <a:pt x="195" y="283"/>
                  </a:lnTo>
                  <a:lnTo>
                    <a:pt x="202" y="275"/>
                  </a:lnTo>
                  <a:lnTo>
                    <a:pt x="207" y="270"/>
                  </a:lnTo>
                  <a:lnTo>
                    <a:pt x="212" y="264"/>
                  </a:lnTo>
                  <a:lnTo>
                    <a:pt x="217" y="259"/>
                  </a:lnTo>
                  <a:lnTo>
                    <a:pt x="222" y="253"/>
                  </a:lnTo>
                  <a:lnTo>
                    <a:pt x="228" y="247"/>
                  </a:lnTo>
                  <a:lnTo>
                    <a:pt x="233" y="240"/>
                  </a:lnTo>
                  <a:lnTo>
                    <a:pt x="239" y="236"/>
                  </a:lnTo>
                  <a:lnTo>
                    <a:pt x="244" y="229"/>
                  </a:lnTo>
                  <a:lnTo>
                    <a:pt x="249" y="224"/>
                  </a:lnTo>
                  <a:lnTo>
                    <a:pt x="256" y="219"/>
                  </a:lnTo>
                  <a:lnTo>
                    <a:pt x="263" y="214"/>
                  </a:lnTo>
                  <a:lnTo>
                    <a:pt x="269" y="208"/>
                  </a:lnTo>
                  <a:lnTo>
                    <a:pt x="274" y="203"/>
                  </a:lnTo>
                  <a:lnTo>
                    <a:pt x="280" y="197"/>
                  </a:lnTo>
                  <a:lnTo>
                    <a:pt x="285" y="193"/>
                  </a:lnTo>
                  <a:lnTo>
                    <a:pt x="291" y="188"/>
                  </a:lnTo>
                  <a:lnTo>
                    <a:pt x="299" y="183"/>
                  </a:lnTo>
                  <a:lnTo>
                    <a:pt x="305" y="179"/>
                  </a:lnTo>
                  <a:lnTo>
                    <a:pt x="311" y="173"/>
                  </a:lnTo>
                  <a:lnTo>
                    <a:pt x="316" y="168"/>
                  </a:lnTo>
                  <a:lnTo>
                    <a:pt x="324" y="163"/>
                  </a:lnTo>
                  <a:lnTo>
                    <a:pt x="330" y="159"/>
                  </a:lnTo>
                  <a:lnTo>
                    <a:pt x="336" y="155"/>
                  </a:lnTo>
                  <a:lnTo>
                    <a:pt x="342" y="151"/>
                  </a:lnTo>
                  <a:lnTo>
                    <a:pt x="350" y="146"/>
                  </a:lnTo>
                  <a:lnTo>
                    <a:pt x="356" y="141"/>
                  </a:lnTo>
                  <a:lnTo>
                    <a:pt x="362" y="138"/>
                  </a:lnTo>
                  <a:lnTo>
                    <a:pt x="368" y="133"/>
                  </a:lnTo>
                  <a:lnTo>
                    <a:pt x="375" y="130"/>
                  </a:lnTo>
                  <a:lnTo>
                    <a:pt x="382" y="126"/>
                  </a:lnTo>
                  <a:lnTo>
                    <a:pt x="388" y="122"/>
                  </a:lnTo>
                  <a:lnTo>
                    <a:pt x="395" y="118"/>
                  </a:lnTo>
                  <a:lnTo>
                    <a:pt x="402" y="115"/>
                  </a:lnTo>
                  <a:lnTo>
                    <a:pt x="408" y="111"/>
                  </a:lnTo>
                  <a:lnTo>
                    <a:pt x="416" y="107"/>
                  </a:lnTo>
                  <a:lnTo>
                    <a:pt x="422" y="103"/>
                  </a:lnTo>
                  <a:lnTo>
                    <a:pt x="428" y="100"/>
                  </a:lnTo>
                  <a:lnTo>
                    <a:pt x="436" y="97"/>
                  </a:lnTo>
                  <a:lnTo>
                    <a:pt x="443" y="95"/>
                  </a:lnTo>
                  <a:lnTo>
                    <a:pt x="449" y="91"/>
                  </a:lnTo>
                  <a:lnTo>
                    <a:pt x="456" y="88"/>
                  </a:lnTo>
                  <a:lnTo>
                    <a:pt x="463" y="86"/>
                  </a:lnTo>
                  <a:lnTo>
                    <a:pt x="470" y="83"/>
                  </a:lnTo>
                  <a:lnTo>
                    <a:pt x="477" y="81"/>
                  </a:lnTo>
                  <a:lnTo>
                    <a:pt x="483" y="77"/>
                  </a:lnTo>
                  <a:lnTo>
                    <a:pt x="490" y="76"/>
                  </a:lnTo>
                  <a:lnTo>
                    <a:pt x="497" y="72"/>
                  </a:lnTo>
                  <a:lnTo>
                    <a:pt x="504" y="70"/>
                  </a:lnTo>
                  <a:lnTo>
                    <a:pt x="512" y="69"/>
                  </a:lnTo>
                  <a:lnTo>
                    <a:pt x="518" y="67"/>
                  </a:lnTo>
                  <a:lnTo>
                    <a:pt x="525" y="66"/>
                  </a:lnTo>
                  <a:lnTo>
                    <a:pt x="535" y="62"/>
                  </a:lnTo>
                  <a:lnTo>
                    <a:pt x="544" y="59"/>
                  </a:lnTo>
                  <a:lnTo>
                    <a:pt x="553" y="56"/>
                  </a:lnTo>
                  <a:lnTo>
                    <a:pt x="563" y="54"/>
                  </a:lnTo>
                  <a:lnTo>
                    <a:pt x="573" y="50"/>
                  </a:lnTo>
                  <a:lnTo>
                    <a:pt x="581" y="49"/>
                  </a:lnTo>
                  <a:lnTo>
                    <a:pt x="591" y="46"/>
                  </a:lnTo>
                  <a:lnTo>
                    <a:pt x="600" y="45"/>
                  </a:lnTo>
                  <a:lnTo>
                    <a:pt x="610" y="42"/>
                  </a:lnTo>
                  <a:lnTo>
                    <a:pt x="620" y="40"/>
                  </a:lnTo>
                  <a:lnTo>
                    <a:pt x="630" y="39"/>
                  </a:lnTo>
                  <a:lnTo>
                    <a:pt x="640" y="37"/>
                  </a:lnTo>
                  <a:lnTo>
                    <a:pt x="650" y="36"/>
                  </a:lnTo>
                  <a:lnTo>
                    <a:pt x="660" y="35"/>
                  </a:lnTo>
                  <a:lnTo>
                    <a:pt x="670" y="34"/>
                  </a:lnTo>
                  <a:lnTo>
                    <a:pt x="680" y="32"/>
                  </a:lnTo>
                  <a:lnTo>
                    <a:pt x="688" y="32"/>
                  </a:lnTo>
                  <a:lnTo>
                    <a:pt x="698" y="31"/>
                  </a:lnTo>
                  <a:lnTo>
                    <a:pt x="708" y="31"/>
                  </a:lnTo>
                  <a:lnTo>
                    <a:pt x="718" y="31"/>
                  </a:lnTo>
                  <a:lnTo>
                    <a:pt x="728" y="31"/>
                  </a:lnTo>
                  <a:lnTo>
                    <a:pt x="739" y="31"/>
                  </a:lnTo>
                  <a:lnTo>
                    <a:pt x="748" y="31"/>
                  </a:lnTo>
                  <a:lnTo>
                    <a:pt x="758" y="31"/>
                  </a:lnTo>
                  <a:lnTo>
                    <a:pt x="767" y="31"/>
                  </a:lnTo>
                  <a:lnTo>
                    <a:pt x="778" y="31"/>
                  </a:lnTo>
                  <a:lnTo>
                    <a:pt x="788" y="32"/>
                  </a:lnTo>
                  <a:lnTo>
                    <a:pt x="798" y="32"/>
                  </a:lnTo>
                  <a:lnTo>
                    <a:pt x="808" y="35"/>
                  </a:lnTo>
                  <a:lnTo>
                    <a:pt x="818" y="35"/>
                  </a:lnTo>
                  <a:lnTo>
                    <a:pt x="828" y="36"/>
                  </a:lnTo>
                  <a:lnTo>
                    <a:pt x="838" y="39"/>
                  </a:lnTo>
                  <a:lnTo>
                    <a:pt x="846" y="40"/>
                  </a:lnTo>
                  <a:lnTo>
                    <a:pt x="856" y="41"/>
                  </a:lnTo>
                  <a:lnTo>
                    <a:pt x="866" y="44"/>
                  </a:lnTo>
                  <a:lnTo>
                    <a:pt x="876" y="45"/>
                  </a:lnTo>
                  <a:lnTo>
                    <a:pt x="885" y="46"/>
                  </a:lnTo>
                  <a:lnTo>
                    <a:pt x="895" y="49"/>
                  </a:lnTo>
                  <a:lnTo>
                    <a:pt x="905" y="51"/>
                  </a:lnTo>
                  <a:lnTo>
                    <a:pt x="915" y="54"/>
                  </a:lnTo>
                  <a:lnTo>
                    <a:pt x="924" y="56"/>
                  </a:lnTo>
                  <a:lnTo>
                    <a:pt x="933" y="59"/>
                  </a:lnTo>
                  <a:lnTo>
                    <a:pt x="942" y="62"/>
                  </a:lnTo>
                  <a:lnTo>
                    <a:pt x="952" y="65"/>
                  </a:lnTo>
                  <a:lnTo>
                    <a:pt x="961" y="67"/>
                  </a:lnTo>
                  <a:lnTo>
                    <a:pt x="971" y="71"/>
                  </a:lnTo>
                  <a:lnTo>
                    <a:pt x="980" y="75"/>
                  </a:lnTo>
                  <a:lnTo>
                    <a:pt x="989" y="80"/>
                  </a:lnTo>
                  <a:lnTo>
                    <a:pt x="998" y="82"/>
                  </a:lnTo>
                  <a:lnTo>
                    <a:pt x="1008" y="86"/>
                  </a:lnTo>
                  <a:lnTo>
                    <a:pt x="1017" y="90"/>
                  </a:lnTo>
                  <a:lnTo>
                    <a:pt x="1027" y="93"/>
                  </a:lnTo>
                  <a:lnTo>
                    <a:pt x="1034" y="97"/>
                  </a:lnTo>
                  <a:lnTo>
                    <a:pt x="1044" y="102"/>
                  </a:lnTo>
                  <a:lnTo>
                    <a:pt x="1053" y="106"/>
                  </a:lnTo>
                  <a:lnTo>
                    <a:pt x="1062" y="111"/>
                  </a:lnTo>
                  <a:lnTo>
                    <a:pt x="1069" y="116"/>
                  </a:lnTo>
                  <a:lnTo>
                    <a:pt x="1078" y="121"/>
                  </a:lnTo>
                  <a:lnTo>
                    <a:pt x="1088" y="125"/>
                  </a:lnTo>
                  <a:lnTo>
                    <a:pt x="1097" y="131"/>
                  </a:lnTo>
                  <a:lnTo>
                    <a:pt x="1104" y="135"/>
                  </a:lnTo>
                  <a:lnTo>
                    <a:pt x="1114" y="141"/>
                  </a:lnTo>
                  <a:lnTo>
                    <a:pt x="1121" y="146"/>
                  </a:lnTo>
                  <a:lnTo>
                    <a:pt x="1130" y="153"/>
                  </a:lnTo>
                  <a:lnTo>
                    <a:pt x="1133" y="155"/>
                  </a:lnTo>
                  <a:lnTo>
                    <a:pt x="1136" y="157"/>
                  </a:lnTo>
                  <a:lnTo>
                    <a:pt x="1140" y="159"/>
                  </a:lnTo>
                  <a:lnTo>
                    <a:pt x="1144" y="162"/>
                  </a:lnTo>
                  <a:lnTo>
                    <a:pt x="1148" y="164"/>
                  </a:lnTo>
                  <a:lnTo>
                    <a:pt x="1151" y="167"/>
                  </a:lnTo>
                  <a:lnTo>
                    <a:pt x="1154" y="169"/>
                  </a:lnTo>
                  <a:lnTo>
                    <a:pt x="1158" y="172"/>
                  </a:lnTo>
                  <a:lnTo>
                    <a:pt x="1161" y="174"/>
                  </a:lnTo>
                  <a:lnTo>
                    <a:pt x="1164" y="177"/>
                  </a:lnTo>
                  <a:lnTo>
                    <a:pt x="1167" y="181"/>
                  </a:lnTo>
                  <a:lnTo>
                    <a:pt x="1171" y="184"/>
                  </a:lnTo>
                  <a:lnTo>
                    <a:pt x="1175" y="186"/>
                  </a:lnTo>
                  <a:lnTo>
                    <a:pt x="1177" y="189"/>
                  </a:lnTo>
                  <a:lnTo>
                    <a:pt x="1181" y="192"/>
                  </a:lnTo>
                  <a:lnTo>
                    <a:pt x="1185" y="196"/>
                  </a:lnTo>
                  <a:lnTo>
                    <a:pt x="1189" y="198"/>
                  </a:lnTo>
                  <a:lnTo>
                    <a:pt x="1191" y="201"/>
                  </a:lnTo>
                  <a:lnTo>
                    <a:pt x="1194" y="203"/>
                  </a:lnTo>
                  <a:lnTo>
                    <a:pt x="1197" y="207"/>
                  </a:lnTo>
                  <a:lnTo>
                    <a:pt x="1200" y="208"/>
                  </a:lnTo>
                  <a:lnTo>
                    <a:pt x="1204" y="213"/>
                  </a:lnTo>
                  <a:lnTo>
                    <a:pt x="1206" y="216"/>
                  </a:lnTo>
                  <a:lnTo>
                    <a:pt x="1210" y="218"/>
                  </a:lnTo>
                  <a:lnTo>
                    <a:pt x="1212" y="222"/>
                  </a:lnTo>
                  <a:lnTo>
                    <a:pt x="1217" y="224"/>
                  </a:lnTo>
                  <a:lnTo>
                    <a:pt x="1220" y="227"/>
                  </a:lnTo>
                  <a:lnTo>
                    <a:pt x="1222" y="231"/>
                  </a:lnTo>
                  <a:lnTo>
                    <a:pt x="1226" y="234"/>
                  </a:lnTo>
                  <a:lnTo>
                    <a:pt x="1228" y="237"/>
                  </a:lnTo>
                  <a:lnTo>
                    <a:pt x="1231" y="239"/>
                  </a:lnTo>
                  <a:lnTo>
                    <a:pt x="1235" y="243"/>
                  </a:lnTo>
                  <a:lnTo>
                    <a:pt x="1237" y="247"/>
                  </a:lnTo>
                  <a:lnTo>
                    <a:pt x="1240" y="249"/>
                  </a:lnTo>
                  <a:lnTo>
                    <a:pt x="1243" y="253"/>
                  </a:lnTo>
                  <a:lnTo>
                    <a:pt x="1246" y="257"/>
                  </a:lnTo>
                  <a:lnTo>
                    <a:pt x="1248" y="259"/>
                  </a:lnTo>
                  <a:lnTo>
                    <a:pt x="1252" y="263"/>
                  </a:lnTo>
                  <a:lnTo>
                    <a:pt x="1255" y="265"/>
                  </a:lnTo>
                  <a:lnTo>
                    <a:pt x="1258" y="269"/>
                  </a:lnTo>
                  <a:lnTo>
                    <a:pt x="1261" y="272"/>
                  </a:lnTo>
                  <a:lnTo>
                    <a:pt x="1263" y="275"/>
                  </a:lnTo>
                  <a:lnTo>
                    <a:pt x="1266" y="278"/>
                  </a:lnTo>
                  <a:lnTo>
                    <a:pt x="1270" y="283"/>
                  </a:lnTo>
                  <a:lnTo>
                    <a:pt x="1272" y="285"/>
                  </a:lnTo>
                  <a:lnTo>
                    <a:pt x="1274" y="289"/>
                  </a:lnTo>
                  <a:lnTo>
                    <a:pt x="1277" y="293"/>
                  </a:lnTo>
                  <a:lnTo>
                    <a:pt x="1279" y="297"/>
                  </a:lnTo>
                  <a:lnTo>
                    <a:pt x="1282" y="299"/>
                  </a:lnTo>
                  <a:lnTo>
                    <a:pt x="1286" y="302"/>
                  </a:lnTo>
                  <a:lnTo>
                    <a:pt x="1288" y="305"/>
                  </a:lnTo>
                  <a:lnTo>
                    <a:pt x="1291" y="309"/>
                  </a:lnTo>
                  <a:lnTo>
                    <a:pt x="1293" y="312"/>
                  </a:lnTo>
                  <a:lnTo>
                    <a:pt x="1296" y="315"/>
                  </a:lnTo>
                  <a:lnTo>
                    <a:pt x="1298" y="319"/>
                  </a:lnTo>
                  <a:lnTo>
                    <a:pt x="1302" y="323"/>
                  </a:lnTo>
                  <a:lnTo>
                    <a:pt x="1303" y="325"/>
                  </a:lnTo>
                  <a:lnTo>
                    <a:pt x="1306" y="329"/>
                  </a:lnTo>
                  <a:lnTo>
                    <a:pt x="1308" y="333"/>
                  </a:lnTo>
                  <a:lnTo>
                    <a:pt x="1312" y="336"/>
                  </a:lnTo>
                  <a:lnTo>
                    <a:pt x="1314" y="339"/>
                  </a:lnTo>
                  <a:lnTo>
                    <a:pt x="1316" y="343"/>
                  </a:lnTo>
                  <a:lnTo>
                    <a:pt x="1319" y="346"/>
                  </a:lnTo>
                  <a:lnTo>
                    <a:pt x="1322" y="351"/>
                  </a:lnTo>
                  <a:lnTo>
                    <a:pt x="1326" y="356"/>
                  </a:lnTo>
                  <a:lnTo>
                    <a:pt x="1328" y="361"/>
                  </a:lnTo>
                  <a:lnTo>
                    <a:pt x="1331" y="366"/>
                  </a:lnTo>
                  <a:lnTo>
                    <a:pt x="1334" y="373"/>
                  </a:lnTo>
                  <a:lnTo>
                    <a:pt x="1338" y="378"/>
                  </a:lnTo>
                  <a:lnTo>
                    <a:pt x="1340" y="384"/>
                  </a:lnTo>
                  <a:lnTo>
                    <a:pt x="1343" y="389"/>
                  </a:lnTo>
                  <a:lnTo>
                    <a:pt x="1347" y="395"/>
                  </a:lnTo>
                  <a:lnTo>
                    <a:pt x="1349" y="401"/>
                  </a:lnTo>
                  <a:lnTo>
                    <a:pt x="1353" y="406"/>
                  </a:lnTo>
                  <a:lnTo>
                    <a:pt x="1355" y="411"/>
                  </a:lnTo>
                  <a:lnTo>
                    <a:pt x="1358" y="419"/>
                  </a:lnTo>
                  <a:lnTo>
                    <a:pt x="1360" y="424"/>
                  </a:lnTo>
                  <a:lnTo>
                    <a:pt x="1364" y="430"/>
                  </a:lnTo>
                  <a:lnTo>
                    <a:pt x="1365" y="436"/>
                  </a:lnTo>
                  <a:lnTo>
                    <a:pt x="1369" y="442"/>
                  </a:lnTo>
                  <a:lnTo>
                    <a:pt x="1370" y="447"/>
                  </a:lnTo>
                  <a:lnTo>
                    <a:pt x="1374" y="454"/>
                  </a:lnTo>
                  <a:lnTo>
                    <a:pt x="1375" y="460"/>
                  </a:lnTo>
                  <a:lnTo>
                    <a:pt x="1379" y="465"/>
                  </a:lnTo>
                  <a:lnTo>
                    <a:pt x="1380" y="471"/>
                  </a:lnTo>
                  <a:lnTo>
                    <a:pt x="1383" y="476"/>
                  </a:lnTo>
                  <a:lnTo>
                    <a:pt x="1385" y="482"/>
                  </a:lnTo>
                  <a:lnTo>
                    <a:pt x="1388" y="488"/>
                  </a:lnTo>
                  <a:lnTo>
                    <a:pt x="1390" y="495"/>
                  </a:lnTo>
                  <a:lnTo>
                    <a:pt x="1393" y="501"/>
                  </a:lnTo>
                  <a:lnTo>
                    <a:pt x="1394" y="506"/>
                  </a:lnTo>
                  <a:lnTo>
                    <a:pt x="1396" y="512"/>
                  </a:lnTo>
                  <a:lnTo>
                    <a:pt x="1398" y="518"/>
                  </a:lnTo>
                  <a:lnTo>
                    <a:pt x="1400" y="525"/>
                  </a:lnTo>
                  <a:lnTo>
                    <a:pt x="1403" y="531"/>
                  </a:lnTo>
                  <a:lnTo>
                    <a:pt x="1405" y="537"/>
                  </a:lnTo>
                  <a:lnTo>
                    <a:pt x="1406" y="542"/>
                  </a:lnTo>
                  <a:lnTo>
                    <a:pt x="1408" y="548"/>
                  </a:lnTo>
                  <a:lnTo>
                    <a:pt x="1409" y="556"/>
                  </a:lnTo>
                  <a:lnTo>
                    <a:pt x="1410" y="561"/>
                  </a:lnTo>
                  <a:lnTo>
                    <a:pt x="1411" y="567"/>
                  </a:lnTo>
                  <a:lnTo>
                    <a:pt x="1414" y="573"/>
                  </a:lnTo>
                  <a:lnTo>
                    <a:pt x="1415" y="579"/>
                  </a:lnTo>
                  <a:lnTo>
                    <a:pt x="1416" y="586"/>
                  </a:lnTo>
                  <a:lnTo>
                    <a:pt x="1418" y="592"/>
                  </a:lnTo>
                  <a:lnTo>
                    <a:pt x="1419" y="598"/>
                  </a:lnTo>
                  <a:lnTo>
                    <a:pt x="1419" y="604"/>
                  </a:lnTo>
                  <a:lnTo>
                    <a:pt x="1421" y="611"/>
                  </a:lnTo>
                  <a:lnTo>
                    <a:pt x="1423" y="617"/>
                  </a:lnTo>
                  <a:lnTo>
                    <a:pt x="1424" y="623"/>
                  </a:lnTo>
                  <a:lnTo>
                    <a:pt x="1425" y="631"/>
                  </a:lnTo>
                  <a:lnTo>
                    <a:pt x="1426" y="637"/>
                  </a:lnTo>
                  <a:lnTo>
                    <a:pt x="1426" y="642"/>
                  </a:lnTo>
                  <a:lnTo>
                    <a:pt x="1428" y="648"/>
                  </a:lnTo>
                  <a:lnTo>
                    <a:pt x="1429" y="654"/>
                  </a:lnTo>
                  <a:lnTo>
                    <a:pt x="1429" y="662"/>
                  </a:lnTo>
                  <a:lnTo>
                    <a:pt x="1429" y="668"/>
                  </a:lnTo>
                  <a:lnTo>
                    <a:pt x="1430" y="675"/>
                  </a:lnTo>
                  <a:lnTo>
                    <a:pt x="1430" y="682"/>
                  </a:lnTo>
                  <a:lnTo>
                    <a:pt x="1431" y="688"/>
                  </a:lnTo>
                  <a:lnTo>
                    <a:pt x="1431" y="694"/>
                  </a:lnTo>
                  <a:lnTo>
                    <a:pt x="1433" y="700"/>
                  </a:lnTo>
                  <a:lnTo>
                    <a:pt x="1433" y="708"/>
                  </a:lnTo>
                  <a:lnTo>
                    <a:pt x="1433" y="714"/>
                  </a:lnTo>
                  <a:lnTo>
                    <a:pt x="1433" y="720"/>
                  </a:lnTo>
                  <a:lnTo>
                    <a:pt x="1433" y="728"/>
                  </a:lnTo>
                  <a:lnTo>
                    <a:pt x="1433" y="735"/>
                  </a:lnTo>
                  <a:lnTo>
                    <a:pt x="1433" y="741"/>
                  </a:lnTo>
                  <a:lnTo>
                    <a:pt x="1433" y="749"/>
                  </a:lnTo>
                  <a:lnTo>
                    <a:pt x="1433" y="758"/>
                  </a:lnTo>
                  <a:lnTo>
                    <a:pt x="1431" y="766"/>
                  </a:lnTo>
                  <a:lnTo>
                    <a:pt x="1431" y="775"/>
                  </a:lnTo>
                  <a:lnTo>
                    <a:pt x="1430" y="784"/>
                  </a:lnTo>
                  <a:lnTo>
                    <a:pt x="1430" y="793"/>
                  </a:lnTo>
                  <a:lnTo>
                    <a:pt x="1429" y="801"/>
                  </a:lnTo>
                  <a:lnTo>
                    <a:pt x="1429" y="810"/>
                  </a:lnTo>
                  <a:lnTo>
                    <a:pt x="1428" y="817"/>
                  </a:lnTo>
                  <a:lnTo>
                    <a:pt x="1426" y="826"/>
                  </a:lnTo>
                  <a:lnTo>
                    <a:pt x="1425" y="835"/>
                  </a:lnTo>
                  <a:lnTo>
                    <a:pt x="1424" y="844"/>
                  </a:lnTo>
                  <a:lnTo>
                    <a:pt x="1423" y="851"/>
                  </a:lnTo>
                  <a:lnTo>
                    <a:pt x="1421" y="860"/>
                  </a:lnTo>
                  <a:lnTo>
                    <a:pt x="1419" y="867"/>
                  </a:lnTo>
                  <a:lnTo>
                    <a:pt x="1418" y="876"/>
                  </a:lnTo>
                  <a:lnTo>
                    <a:pt x="1416" y="885"/>
                  </a:lnTo>
                  <a:lnTo>
                    <a:pt x="1414" y="892"/>
                  </a:lnTo>
                  <a:lnTo>
                    <a:pt x="1411" y="901"/>
                  </a:lnTo>
                  <a:lnTo>
                    <a:pt x="1410" y="908"/>
                  </a:lnTo>
                  <a:lnTo>
                    <a:pt x="1408" y="916"/>
                  </a:lnTo>
                  <a:lnTo>
                    <a:pt x="1406" y="925"/>
                  </a:lnTo>
                  <a:lnTo>
                    <a:pt x="1404" y="933"/>
                  </a:lnTo>
                  <a:lnTo>
                    <a:pt x="1401" y="941"/>
                  </a:lnTo>
                  <a:lnTo>
                    <a:pt x="1400" y="948"/>
                  </a:lnTo>
                  <a:lnTo>
                    <a:pt x="1396" y="956"/>
                  </a:lnTo>
                  <a:lnTo>
                    <a:pt x="1394" y="964"/>
                  </a:lnTo>
                  <a:lnTo>
                    <a:pt x="1391" y="973"/>
                  </a:lnTo>
                  <a:lnTo>
                    <a:pt x="1389" y="979"/>
                  </a:lnTo>
                  <a:lnTo>
                    <a:pt x="1385" y="988"/>
                  </a:lnTo>
                  <a:lnTo>
                    <a:pt x="1383" y="996"/>
                  </a:lnTo>
                  <a:lnTo>
                    <a:pt x="1379" y="1003"/>
                  </a:lnTo>
                  <a:lnTo>
                    <a:pt x="1375" y="1011"/>
                  </a:lnTo>
                  <a:lnTo>
                    <a:pt x="1373" y="1018"/>
                  </a:lnTo>
                  <a:lnTo>
                    <a:pt x="1369" y="1026"/>
                  </a:lnTo>
                  <a:lnTo>
                    <a:pt x="1365" y="1034"/>
                  </a:lnTo>
                  <a:lnTo>
                    <a:pt x="1362" y="1040"/>
                  </a:lnTo>
                  <a:lnTo>
                    <a:pt x="1358" y="1048"/>
                  </a:lnTo>
                  <a:lnTo>
                    <a:pt x="1355" y="1055"/>
                  </a:lnTo>
                  <a:lnTo>
                    <a:pt x="1350" y="1063"/>
                  </a:lnTo>
                  <a:lnTo>
                    <a:pt x="1347" y="1070"/>
                  </a:lnTo>
                  <a:lnTo>
                    <a:pt x="1343" y="1078"/>
                  </a:lnTo>
                  <a:lnTo>
                    <a:pt x="1339" y="1084"/>
                  </a:lnTo>
                  <a:lnTo>
                    <a:pt x="1334" y="1093"/>
                  </a:lnTo>
                  <a:lnTo>
                    <a:pt x="1331" y="1099"/>
                  </a:lnTo>
                  <a:lnTo>
                    <a:pt x="1326" y="1107"/>
                  </a:lnTo>
                  <a:lnTo>
                    <a:pt x="1321" y="1114"/>
                  </a:lnTo>
                  <a:lnTo>
                    <a:pt x="1317" y="1121"/>
                  </a:lnTo>
                  <a:lnTo>
                    <a:pt x="1312" y="1128"/>
                  </a:lnTo>
                  <a:lnTo>
                    <a:pt x="1307" y="1136"/>
                  </a:lnTo>
                  <a:lnTo>
                    <a:pt x="1302" y="1143"/>
                  </a:lnTo>
                  <a:lnTo>
                    <a:pt x="1297" y="1150"/>
                  </a:lnTo>
                  <a:lnTo>
                    <a:pt x="1291" y="1156"/>
                  </a:lnTo>
                  <a:lnTo>
                    <a:pt x="1286" y="1164"/>
                  </a:lnTo>
                  <a:lnTo>
                    <a:pt x="1281" y="1170"/>
                  </a:lnTo>
                  <a:lnTo>
                    <a:pt x="1276" y="1178"/>
                  </a:lnTo>
                  <a:lnTo>
                    <a:pt x="1271" y="1184"/>
                  </a:lnTo>
                  <a:lnTo>
                    <a:pt x="1265" y="1190"/>
                  </a:lnTo>
                  <a:lnTo>
                    <a:pt x="1258" y="1197"/>
                  </a:lnTo>
                  <a:lnTo>
                    <a:pt x="1253" y="1205"/>
                  </a:lnTo>
                  <a:lnTo>
                    <a:pt x="1247" y="1211"/>
                  </a:lnTo>
                  <a:lnTo>
                    <a:pt x="1241" y="1217"/>
                  </a:lnTo>
                  <a:lnTo>
                    <a:pt x="1235" y="1224"/>
                  </a:lnTo>
                  <a:lnTo>
                    <a:pt x="1230" y="1231"/>
                  </a:lnTo>
                  <a:lnTo>
                    <a:pt x="1223" y="1235"/>
                  </a:lnTo>
                  <a:lnTo>
                    <a:pt x="1218" y="1240"/>
                  </a:lnTo>
                  <a:lnTo>
                    <a:pt x="1212" y="1245"/>
                  </a:lnTo>
                  <a:lnTo>
                    <a:pt x="1209" y="1249"/>
                  </a:lnTo>
                  <a:lnTo>
                    <a:pt x="1204" y="1254"/>
                  </a:lnTo>
                  <a:lnTo>
                    <a:pt x="1199" y="1257"/>
                  </a:lnTo>
                  <a:lnTo>
                    <a:pt x="1194" y="1262"/>
                  </a:lnTo>
                  <a:lnTo>
                    <a:pt x="1189" y="1266"/>
                  </a:lnTo>
                  <a:lnTo>
                    <a:pt x="1243" y="1327"/>
                  </a:lnTo>
                  <a:close/>
                </a:path>
              </a:pathLst>
            </a:custGeom>
            <a:solidFill>
              <a:srgbClr val="FF99CC"/>
            </a:solidFill>
            <a:ln w="9525">
              <a:solidFill>
                <a:srgbClr val="FFFF00"/>
              </a:solidFill>
              <a:round/>
              <a:headEnd/>
              <a:tailEnd/>
            </a:ln>
          </p:spPr>
          <p:txBody>
            <a:bodyPr/>
            <a:lstStyle/>
            <a:p>
              <a:endParaRPr lang="zh-CN" altLang="en-US"/>
            </a:p>
          </p:txBody>
        </p:sp>
        <p:sp>
          <p:nvSpPr>
            <p:cNvPr id="17434" name="Freeform 14"/>
            <p:cNvSpPr>
              <a:spLocks/>
            </p:cNvSpPr>
            <p:nvPr/>
          </p:nvSpPr>
          <p:spPr bwMode="auto">
            <a:xfrm>
              <a:off x="1582" y="1872"/>
              <a:ext cx="356" cy="356"/>
            </a:xfrm>
            <a:custGeom>
              <a:avLst/>
              <a:gdLst>
                <a:gd name="T0" fmla="*/ 0 w 1068"/>
                <a:gd name="T1" fmla="*/ 0 h 1069"/>
                <a:gd name="T2" fmla="*/ 0 w 1068"/>
                <a:gd name="T3" fmla="*/ 0 h 1069"/>
                <a:gd name="T4" fmla="*/ 0 w 1068"/>
                <a:gd name="T5" fmla="*/ 0 h 1069"/>
                <a:gd name="T6" fmla="*/ 0 w 1068"/>
                <a:gd name="T7" fmla="*/ 0 h 1069"/>
                <a:gd name="T8" fmla="*/ 0 w 1068"/>
                <a:gd name="T9" fmla="*/ 0 h 1069"/>
                <a:gd name="T10" fmla="*/ 0 w 1068"/>
                <a:gd name="T11" fmla="*/ 0 h 1069"/>
                <a:gd name="T12" fmla="*/ 0 w 1068"/>
                <a:gd name="T13" fmla="*/ 0 h 1069"/>
                <a:gd name="T14" fmla="*/ 0 w 1068"/>
                <a:gd name="T15" fmla="*/ 0 h 1069"/>
                <a:gd name="T16" fmla="*/ 0 w 1068"/>
                <a:gd name="T17" fmla="*/ 0 h 1069"/>
                <a:gd name="T18" fmla="*/ 0 w 1068"/>
                <a:gd name="T19" fmla="*/ 0 h 1069"/>
                <a:gd name="T20" fmla="*/ 0 w 1068"/>
                <a:gd name="T21" fmla="*/ 0 h 1069"/>
                <a:gd name="T22" fmla="*/ 0 w 1068"/>
                <a:gd name="T23" fmla="*/ 0 h 1069"/>
                <a:gd name="T24" fmla="*/ 0 w 1068"/>
                <a:gd name="T25" fmla="*/ 0 h 1069"/>
                <a:gd name="T26" fmla="*/ 0 w 1068"/>
                <a:gd name="T27" fmla="*/ 0 h 1069"/>
                <a:gd name="T28" fmla="*/ 0 w 1068"/>
                <a:gd name="T29" fmla="*/ 0 h 1069"/>
                <a:gd name="T30" fmla="*/ 0 w 1068"/>
                <a:gd name="T31" fmla="*/ 0 h 1069"/>
                <a:gd name="T32" fmla="*/ 0 w 1068"/>
                <a:gd name="T33" fmla="*/ 0 h 1069"/>
                <a:gd name="T34" fmla="*/ 0 w 1068"/>
                <a:gd name="T35" fmla="*/ 0 h 1069"/>
                <a:gd name="T36" fmla="*/ 0 w 1068"/>
                <a:gd name="T37" fmla="*/ 0 h 1069"/>
                <a:gd name="T38" fmla="*/ 0 w 1068"/>
                <a:gd name="T39" fmla="*/ 0 h 1069"/>
                <a:gd name="T40" fmla="*/ 0 w 1068"/>
                <a:gd name="T41" fmla="*/ 0 h 1069"/>
                <a:gd name="T42" fmla="*/ 0 w 1068"/>
                <a:gd name="T43" fmla="*/ 0 h 1069"/>
                <a:gd name="T44" fmla="*/ 0 w 1068"/>
                <a:gd name="T45" fmla="*/ 0 h 1069"/>
                <a:gd name="T46" fmla="*/ 0 w 1068"/>
                <a:gd name="T47" fmla="*/ 0 h 1069"/>
                <a:gd name="T48" fmla="*/ 0 w 1068"/>
                <a:gd name="T49" fmla="*/ 0 h 1069"/>
                <a:gd name="T50" fmla="*/ 0 w 1068"/>
                <a:gd name="T51" fmla="*/ 0 h 1069"/>
                <a:gd name="T52" fmla="*/ 0 w 1068"/>
                <a:gd name="T53" fmla="*/ 0 h 1069"/>
                <a:gd name="T54" fmla="*/ 0 w 1068"/>
                <a:gd name="T55" fmla="*/ 0 h 1069"/>
                <a:gd name="T56" fmla="*/ 0 w 1068"/>
                <a:gd name="T57" fmla="*/ 0 h 1069"/>
                <a:gd name="T58" fmla="*/ 0 w 1068"/>
                <a:gd name="T59" fmla="*/ 0 h 1069"/>
                <a:gd name="T60" fmla="*/ 0 w 1068"/>
                <a:gd name="T61" fmla="*/ 0 h 1069"/>
                <a:gd name="T62" fmla="*/ 0 w 1068"/>
                <a:gd name="T63" fmla="*/ 0 h 1069"/>
                <a:gd name="T64" fmla="*/ 0 w 1068"/>
                <a:gd name="T65" fmla="*/ 0 h 1069"/>
                <a:gd name="T66" fmla="*/ 0 w 1068"/>
                <a:gd name="T67" fmla="*/ 0 h 1069"/>
                <a:gd name="T68" fmla="*/ 0 w 1068"/>
                <a:gd name="T69" fmla="*/ 0 h 1069"/>
                <a:gd name="T70" fmla="*/ 0 w 1068"/>
                <a:gd name="T71" fmla="*/ 0 h 1069"/>
                <a:gd name="T72" fmla="*/ 0 w 1068"/>
                <a:gd name="T73" fmla="*/ 0 h 1069"/>
                <a:gd name="T74" fmla="*/ 0 w 1068"/>
                <a:gd name="T75" fmla="*/ 0 h 1069"/>
                <a:gd name="T76" fmla="*/ 0 w 1068"/>
                <a:gd name="T77" fmla="*/ 0 h 1069"/>
                <a:gd name="T78" fmla="*/ 0 w 1068"/>
                <a:gd name="T79" fmla="*/ 0 h 1069"/>
                <a:gd name="T80" fmla="*/ 0 w 1068"/>
                <a:gd name="T81" fmla="*/ 0 h 1069"/>
                <a:gd name="T82" fmla="*/ 0 w 1068"/>
                <a:gd name="T83" fmla="*/ 0 h 1069"/>
                <a:gd name="T84" fmla="*/ 0 w 1068"/>
                <a:gd name="T85" fmla="*/ 0 h 1069"/>
                <a:gd name="T86" fmla="*/ 0 w 1068"/>
                <a:gd name="T87" fmla="*/ 0 h 1069"/>
                <a:gd name="T88" fmla="*/ 0 w 1068"/>
                <a:gd name="T89" fmla="*/ 0 h 1069"/>
                <a:gd name="T90" fmla="*/ 0 w 1068"/>
                <a:gd name="T91" fmla="*/ 0 h 1069"/>
                <a:gd name="T92" fmla="*/ 0 w 1068"/>
                <a:gd name="T93" fmla="*/ 0 h 1069"/>
                <a:gd name="T94" fmla="*/ 0 w 1068"/>
                <a:gd name="T95" fmla="*/ 0 h 1069"/>
                <a:gd name="T96" fmla="*/ 0 w 1068"/>
                <a:gd name="T97" fmla="*/ 0 h 1069"/>
                <a:gd name="T98" fmla="*/ 0 w 1068"/>
                <a:gd name="T99" fmla="*/ 0 h 1069"/>
                <a:gd name="T100" fmla="*/ 0 w 1068"/>
                <a:gd name="T101" fmla="*/ 0 h 1069"/>
                <a:gd name="T102" fmla="*/ 0 w 1068"/>
                <a:gd name="T103" fmla="*/ 0 h 1069"/>
                <a:gd name="T104" fmla="*/ 0 w 1068"/>
                <a:gd name="T105" fmla="*/ 0 h 1069"/>
                <a:gd name="T106" fmla="*/ 0 w 1068"/>
                <a:gd name="T107" fmla="*/ 0 h 1069"/>
                <a:gd name="T108" fmla="*/ 0 w 1068"/>
                <a:gd name="T109" fmla="*/ 0 h 1069"/>
                <a:gd name="T110" fmla="*/ 0 w 1068"/>
                <a:gd name="T111" fmla="*/ 0 h 1069"/>
                <a:gd name="T112" fmla="*/ 0 w 1068"/>
                <a:gd name="T113" fmla="*/ 0 h 1069"/>
                <a:gd name="T114" fmla="*/ 0 w 1068"/>
                <a:gd name="T115" fmla="*/ 0 h 1069"/>
                <a:gd name="T116" fmla="*/ 0 w 1068"/>
                <a:gd name="T117" fmla="*/ 0 h 1069"/>
                <a:gd name="T118" fmla="*/ 0 w 1068"/>
                <a:gd name="T119" fmla="*/ 0 h 1069"/>
                <a:gd name="T120" fmla="*/ 0 w 1068"/>
                <a:gd name="T121" fmla="*/ 0 h 1069"/>
                <a:gd name="T122" fmla="*/ 0 w 1068"/>
                <a:gd name="T123" fmla="*/ 0 h 106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68"/>
                <a:gd name="T187" fmla="*/ 0 h 1069"/>
                <a:gd name="T188" fmla="*/ 1068 w 1068"/>
                <a:gd name="T189" fmla="*/ 1069 h 106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68" h="1069">
                  <a:moveTo>
                    <a:pt x="248" y="186"/>
                  </a:moveTo>
                  <a:lnTo>
                    <a:pt x="253" y="181"/>
                  </a:lnTo>
                  <a:lnTo>
                    <a:pt x="258" y="177"/>
                  </a:lnTo>
                  <a:lnTo>
                    <a:pt x="264" y="173"/>
                  </a:lnTo>
                  <a:lnTo>
                    <a:pt x="269" y="170"/>
                  </a:lnTo>
                  <a:lnTo>
                    <a:pt x="274" y="165"/>
                  </a:lnTo>
                  <a:lnTo>
                    <a:pt x="279" y="162"/>
                  </a:lnTo>
                  <a:lnTo>
                    <a:pt x="284" y="158"/>
                  </a:lnTo>
                  <a:lnTo>
                    <a:pt x="290" y="155"/>
                  </a:lnTo>
                  <a:lnTo>
                    <a:pt x="295" y="150"/>
                  </a:lnTo>
                  <a:lnTo>
                    <a:pt x="300" y="146"/>
                  </a:lnTo>
                  <a:lnTo>
                    <a:pt x="305" y="143"/>
                  </a:lnTo>
                  <a:lnTo>
                    <a:pt x="311" y="141"/>
                  </a:lnTo>
                  <a:lnTo>
                    <a:pt x="316" y="137"/>
                  </a:lnTo>
                  <a:lnTo>
                    <a:pt x="321" y="135"/>
                  </a:lnTo>
                  <a:lnTo>
                    <a:pt x="326" y="131"/>
                  </a:lnTo>
                  <a:lnTo>
                    <a:pt x="334" y="128"/>
                  </a:lnTo>
                  <a:lnTo>
                    <a:pt x="339" y="126"/>
                  </a:lnTo>
                  <a:lnTo>
                    <a:pt x="344" y="122"/>
                  </a:lnTo>
                  <a:lnTo>
                    <a:pt x="349" y="120"/>
                  </a:lnTo>
                  <a:lnTo>
                    <a:pt x="355" y="117"/>
                  </a:lnTo>
                  <a:lnTo>
                    <a:pt x="360" y="114"/>
                  </a:lnTo>
                  <a:lnTo>
                    <a:pt x="366" y="112"/>
                  </a:lnTo>
                  <a:lnTo>
                    <a:pt x="371" y="109"/>
                  </a:lnTo>
                  <a:lnTo>
                    <a:pt x="377" y="107"/>
                  </a:lnTo>
                  <a:lnTo>
                    <a:pt x="382" y="105"/>
                  </a:lnTo>
                  <a:lnTo>
                    <a:pt x="388" y="104"/>
                  </a:lnTo>
                  <a:lnTo>
                    <a:pt x="393" y="100"/>
                  </a:lnTo>
                  <a:lnTo>
                    <a:pt x="401" y="99"/>
                  </a:lnTo>
                  <a:lnTo>
                    <a:pt x="406" y="97"/>
                  </a:lnTo>
                  <a:lnTo>
                    <a:pt x="412" y="95"/>
                  </a:lnTo>
                  <a:lnTo>
                    <a:pt x="417" y="94"/>
                  </a:lnTo>
                  <a:lnTo>
                    <a:pt x="423" y="92"/>
                  </a:lnTo>
                  <a:lnTo>
                    <a:pt x="430" y="90"/>
                  </a:lnTo>
                  <a:lnTo>
                    <a:pt x="434" y="89"/>
                  </a:lnTo>
                  <a:lnTo>
                    <a:pt x="441" y="87"/>
                  </a:lnTo>
                  <a:lnTo>
                    <a:pt x="446" y="86"/>
                  </a:lnTo>
                  <a:lnTo>
                    <a:pt x="452" y="85"/>
                  </a:lnTo>
                  <a:lnTo>
                    <a:pt x="458" y="84"/>
                  </a:lnTo>
                  <a:lnTo>
                    <a:pt x="463" y="81"/>
                  </a:lnTo>
                  <a:lnTo>
                    <a:pt x="471" y="81"/>
                  </a:lnTo>
                  <a:lnTo>
                    <a:pt x="476" y="80"/>
                  </a:lnTo>
                  <a:lnTo>
                    <a:pt x="482" y="80"/>
                  </a:lnTo>
                  <a:lnTo>
                    <a:pt x="487" y="79"/>
                  </a:lnTo>
                  <a:lnTo>
                    <a:pt x="494" y="79"/>
                  </a:lnTo>
                  <a:lnTo>
                    <a:pt x="500" y="77"/>
                  </a:lnTo>
                  <a:lnTo>
                    <a:pt x="507" y="76"/>
                  </a:lnTo>
                  <a:lnTo>
                    <a:pt x="513" y="76"/>
                  </a:lnTo>
                  <a:lnTo>
                    <a:pt x="518" y="76"/>
                  </a:lnTo>
                  <a:lnTo>
                    <a:pt x="525" y="76"/>
                  </a:lnTo>
                  <a:lnTo>
                    <a:pt x="530" y="76"/>
                  </a:lnTo>
                  <a:lnTo>
                    <a:pt x="537" y="76"/>
                  </a:lnTo>
                  <a:lnTo>
                    <a:pt x="544" y="76"/>
                  </a:lnTo>
                  <a:lnTo>
                    <a:pt x="549" y="76"/>
                  </a:lnTo>
                  <a:lnTo>
                    <a:pt x="556" y="76"/>
                  </a:lnTo>
                  <a:lnTo>
                    <a:pt x="561" y="76"/>
                  </a:lnTo>
                  <a:lnTo>
                    <a:pt x="569" y="76"/>
                  </a:lnTo>
                  <a:lnTo>
                    <a:pt x="575" y="76"/>
                  </a:lnTo>
                  <a:lnTo>
                    <a:pt x="581" y="77"/>
                  </a:lnTo>
                  <a:lnTo>
                    <a:pt x="588" y="77"/>
                  </a:lnTo>
                  <a:lnTo>
                    <a:pt x="594" y="79"/>
                  </a:lnTo>
                  <a:lnTo>
                    <a:pt x="600" y="80"/>
                  </a:lnTo>
                  <a:lnTo>
                    <a:pt x="607" y="80"/>
                  </a:lnTo>
                  <a:lnTo>
                    <a:pt x="614" y="81"/>
                  </a:lnTo>
                  <a:lnTo>
                    <a:pt x="621" y="82"/>
                  </a:lnTo>
                  <a:lnTo>
                    <a:pt x="625" y="84"/>
                  </a:lnTo>
                  <a:lnTo>
                    <a:pt x="630" y="85"/>
                  </a:lnTo>
                  <a:lnTo>
                    <a:pt x="634" y="85"/>
                  </a:lnTo>
                  <a:lnTo>
                    <a:pt x="640" y="86"/>
                  </a:lnTo>
                  <a:lnTo>
                    <a:pt x="645" y="86"/>
                  </a:lnTo>
                  <a:lnTo>
                    <a:pt x="649" y="87"/>
                  </a:lnTo>
                  <a:lnTo>
                    <a:pt x="654" y="89"/>
                  </a:lnTo>
                  <a:lnTo>
                    <a:pt x="660" y="90"/>
                  </a:lnTo>
                  <a:lnTo>
                    <a:pt x="664" y="91"/>
                  </a:lnTo>
                  <a:lnTo>
                    <a:pt x="668" y="92"/>
                  </a:lnTo>
                  <a:lnTo>
                    <a:pt x="673" y="94"/>
                  </a:lnTo>
                  <a:lnTo>
                    <a:pt x="678" y="95"/>
                  </a:lnTo>
                  <a:lnTo>
                    <a:pt x="683" y="96"/>
                  </a:lnTo>
                  <a:lnTo>
                    <a:pt x="688" y="97"/>
                  </a:lnTo>
                  <a:lnTo>
                    <a:pt x="692" y="99"/>
                  </a:lnTo>
                  <a:lnTo>
                    <a:pt x="697" y="100"/>
                  </a:lnTo>
                  <a:lnTo>
                    <a:pt x="702" y="101"/>
                  </a:lnTo>
                  <a:lnTo>
                    <a:pt x="707" y="104"/>
                  </a:lnTo>
                  <a:lnTo>
                    <a:pt x="712" y="105"/>
                  </a:lnTo>
                  <a:lnTo>
                    <a:pt x="716" y="106"/>
                  </a:lnTo>
                  <a:lnTo>
                    <a:pt x="721" y="107"/>
                  </a:lnTo>
                  <a:lnTo>
                    <a:pt x="724" y="109"/>
                  </a:lnTo>
                  <a:lnTo>
                    <a:pt x="729" y="111"/>
                  </a:lnTo>
                  <a:lnTo>
                    <a:pt x="734" y="114"/>
                  </a:lnTo>
                  <a:lnTo>
                    <a:pt x="739" y="115"/>
                  </a:lnTo>
                  <a:lnTo>
                    <a:pt x="744" y="117"/>
                  </a:lnTo>
                  <a:lnTo>
                    <a:pt x="748" y="119"/>
                  </a:lnTo>
                  <a:lnTo>
                    <a:pt x="754" y="121"/>
                  </a:lnTo>
                  <a:lnTo>
                    <a:pt x="758" y="122"/>
                  </a:lnTo>
                  <a:lnTo>
                    <a:pt x="762" y="125"/>
                  </a:lnTo>
                  <a:lnTo>
                    <a:pt x="767" y="127"/>
                  </a:lnTo>
                  <a:lnTo>
                    <a:pt x="773" y="130"/>
                  </a:lnTo>
                  <a:lnTo>
                    <a:pt x="777" y="131"/>
                  </a:lnTo>
                  <a:lnTo>
                    <a:pt x="782" y="133"/>
                  </a:lnTo>
                  <a:lnTo>
                    <a:pt x="785" y="136"/>
                  </a:lnTo>
                  <a:lnTo>
                    <a:pt x="790" y="138"/>
                  </a:lnTo>
                  <a:lnTo>
                    <a:pt x="793" y="140"/>
                  </a:lnTo>
                  <a:lnTo>
                    <a:pt x="798" y="143"/>
                  </a:lnTo>
                  <a:lnTo>
                    <a:pt x="803" y="145"/>
                  </a:lnTo>
                  <a:lnTo>
                    <a:pt x="808" y="147"/>
                  </a:lnTo>
                  <a:lnTo>
                    <a:pt x="812" y="150"/>
                  </a:lnTo>
                  <a:lnTo>
                    <a:pt x="817" y="153"/>
                  </a:lnTo>
                  <a:lnTo>
                    <a:pt x="820" y="156"/>
                  </a:lnTo>
                  <a:lnTo>
                    <a:pt x="825" y="158"/>
                  </a:lnTo>
                  <a:lnTo>
                    <a:pt x="829" y="162"/>
                  </a:lnTo>
                  <a:lnTo>
                    <a:pt x="834" y="165"/>
                  </a:lnTo>
                  <a:lnTo>
                    <a:pt x="838" y="168"/>
                  </a:lnTo>
                  <a:lnTo>
                    <a:pt x="843" y="171"/>
                  </a:lnTo>
                  <a:lnTo>
                    <a:pt x="846" y="175"/>
                  </a:lnTo>
                  <a:lnTo>
                    <a:pt x="851" y="177"/>
                  </a:lnTo>
                  <a:lnTo>
                    <a:pt x="855" y="180"/>
                  </a:lnTo>
                  <a:lnTo>
                    <a:pt x="859" y="183"/>
                  </a:lnTo>
                  <a:lnTo>
                    <a:pt x="864" y="187"/>
                  </a:lnTo>
                  <a:lnTo>
                    <a:pt x="868" y="191"/>
                  </a:lnTo>
                  <a:lnTo>
                    <a:pt x="871" y="193"/>
                  </a:lnTo>
                  <a:lnTo>
                    <a:pt x="876" y="197"/>
                  </a:lnTo>
                  <a:lnTo>
                    <a:pt x="880" y="199"/>
                  </a:lnTo>
                  <a:lnTo>
                    <a:pt x="884" y="204"/>
                  </a:lnTo>
                  <a:lnTo>
                    <a:pt x="888" y="208"/>
                  </a:lnTo>
                  <a:lnTo>
                    <a:pt x="893" y="212"/>
                  </a:lnTo>
                  <a:lnTo>
                    <a:pt x="896" y="216"/>
                  </a:lnTo>
                  <a:lnTo>
                    <a:pt x="900" y="221"/>
                  </a:lnTo>
                  <a:lnTo>
                    <a:pt x="905" y="223"/>
                  </a:lnTo>
                  <a:lnTo>
                    <a:pt x="910" y="229"/>
                  </a:lnTo>
                  <a:lnTo>
                    <a:pt x="917" y="236"/>
                  </a:lnTo>
                  <a:lnTo>
                    <a:pt x="924" y="244"/>
                  </a:lnTo>
                  <a:lnTo>
                    <a:pt x="930" y="252"/>
                  </a:lnTo>
                  <a:lnTo>
                    <a:pt x="937" y="262"/>
                  </a:lnTo>
                  <a:lnTo>
                    <a:pt x="944" y="269"/>
                  </a:lnTo>
                  <a:lnTo>
                    <a:pt x="950" y="278"/>
                  </a:lnTo>
                  <a:lnTo>
                    <a:pt x="957" y="288"/>
                  </a:lnTo>
                  <a:lnTo>
                    <a:pt x="962" y="297"/>
                  </a:lnTo>
                  <a:lnTo>
                    <a:pt x="967" y="305"/>
                  </a:lnTo>
                  <a:lnTo>
                    <a:pt x="973" y="315"/>
                  </a:lnTo>
                  <a:lnTo>
                    <a:pt x="978" y="324"/>
                  </a:lnTo>
                  <a:lnTo>
                    <a:pt x="985" y="334"/>
                  </a:lnTo>
                  <a:lnTo>
                    <a:pt x="988" y="343"/>
                  </a:lnTo>
                  <a:lnTo>
                    <a:pt x="993" y="353"/>
                  </a:lnTo>
                  <a:lnTo>
                    <a:pt x="997" y="363"/>
                  </a:lnTo>
                  <a:lnTo>
                    <a:pt x="1002" y="373"/>
                  </a:lnTo>
                  <a:lnTo>
                    <a:pt x="1005" y="383"/>
                  </a:lnTo>
                  <a:lnTo>
                    <a:pt x="1008" y="393"/>
                  </a:lnTo>
                  <a:lnTo>
                    <a:pt x="1013" y="403"/>
                  </a:lnTo>
                  <a:lnTo>
                    <a:pt x="1016" y="413"/>
                  </a:lnTo>
                  <a:lnTo>
                    <a:pt x="1018" y="423"/>
                  </a:lnTo>
                  <a:lnTo>
                    <a:pt x="1022" y="433"/>
                  </a:lnTo>
                  <a:lnTo>
                    <a:pt x="1023" y="442"/>
                  </a:lnTo>
                  <a:lnTo>
                    <a:pt x="1027" y="454"/>
                  </a:lnTo>
                  <a:lnTo>
                    <a:pt x="1028" y="464"/>
                  </a:lnTo>
                  <a:lnTo>
                    <a:pt x="1031" y="474"/>
                  </a:lnTo>
                  <a:lnTo>
                    <a:pt x="1032" y="484"/>
                  </a:lnTo>
                  <a:lnTo>
                    <a:pt x="1034" y="495"/>
                  </a:lnTo>
                  <a:lnTo>
                    <a:pt x="1034" y="505"/>
                  </a:lnTo>
                  <a:lnTo>
                    <a:pt x="1036" y="516"/>
                  </a:lnTo>
                  <a:lnTo>
                    <a:pt x="1036" y="527"/>
                  </a:lnTo>
                  <a:lnTo>
                    <a:pt x="1038" y="537"/>
                  </a:lnTo>
                  <a:lnTo>
                    <a:pt x="1038" y="547"/>
                  </a:lnTo>
                  <a:lnTo>
                    <a:pt x="1038" y="558"/>
                  </a:lnTo>
                  <a:lnTo>
                    <a:pt x="1037" y="568"/>
                  </a:lnTo>
                  <a:lnTo>
                    <a:pt x="1037" y="578"/>
                  </a:lnTo>
                  <a:lnTo>
                    <a:pt x="1036" y="588"/>
                  </a:lnTo>
                  <a:lnTo>
                    <a:pt x="1036" y="601"/>
                  </a:lnTo>
                  <a:lnTo>
                    <a:pt x="1034" y="611"/>
                  </a:lnTo>
                  <a:lnTo>
                    <a:pt x="1033" y="621"/>
                  </a:lnTo>
                  <a:lnTo>
                    <a:pt x="1031" y="632"/>
                  </a:lnTo>
                  <a:lnTo>
                    <a:pt x="1029" y="642"/>
                  </a:lnTo>
                  <a:lnTo>
                    <a:pt x="1027" y="652"/>
                  </a:lnTo>
                  <a:lnTo>
                    <a:pt x="1026" y="662"/>
                  </a:lnTo>
                  <a:lnTo>
                    <a:pt x="1023" y="673"/>
                  </a:lnTo>
                  <a:lnTo>
                    <a:pt x="1021" y="683"/>
                  </a:lnTo>
                  <a:lnTo>
                    <a:pt x="1018" y="693"/>
                  </a:lnTo>
                  <a:lnTo>
                    <a:pt x="1014" y="704"/>
                  </a:lnTo>
                  <a:lnTo>
                    <a:pt x="1012" y="714"/>
                  </a:lnTo>
                  <a:lnTo>
                    <a:pt x="1007" y="723"/>
                  </a:lnTo>
                  <a:lnTo>
                    <a:pt x="1003" y="733"/>
                  </a:lnTo>
                  <a:lnTo>
                    <a:pt x="1000" y="744"/>
                  </a:lnTo>
                  <a:lnTo>
                    <a:pt x="996" y="753"/>
                  </a:lnTo>
                  <a:lnTo>
                    <a:pt x="991" y="763"/>
                  </a:lnTo>
                  <a:lnTo>
                    <a:pt x="987" y="773"/>
                  </a:lnTo>
                  <a:lnTo>
                    <a:pt x="982" y="783"/>
                  </a:lnTo>
                  <a:lnTo>
                    <a:pt x="976" y="791"/>
                  </a:lnTo>
                  <a:lnTo>
                    <a:pt x="971" y="801"/>
                  </a:lnTo>
                  <a:lnTo>
                    <a:pt x="965" y="810"/>
                  </a:lnTo>
                  <a:lnTo>
                    <a:pt x="960" y="820"/>
                  </a:lnTo>
                  <a:lnTo>
                    <a:pt x="954" y="829"/>
                  </a:lnTo>
                  <a:lnTo>
                    <a:pt x="949" y="837"/>
                  </a:lnTo>
                  <a:lnTo>
                    <a:pt x="941" y="846"/>
                  </a:lnTo>
                  <a:lnTo>
                    <a:pt x="935" y="856"/>
                  </a:lnTo>
                  <a:lnTo>
                    <a:pt x="931" y="860"/>
                  </a:lnTo>
                  <a:lnTo>
                    <a:pt x="926" y="865"/>
                  </a:lnTo>
                  <a:lnTo>
                    <a:pt x="922" y="871"/>
                  </a:lnTo>
                  <a:lnTo>
                    <a:pt x="917" y="876"/>
                  </a:lnTo>
                  <a:lnTo>
                    <a:pt x="914" y="880"/>
                  </a:lnTo>
                  <a:lnTo>
                    <a:pt x="907" y="885"/>
                  </a:lnTo>
                  <a:lnTo>
                    <a:pt x="904" y="890"/>
                  </a:lnTo>
                  <a:lnTo>
                    <a:pt x="900" y="894"/>
                  </a:lnTo>
                  <a:lnTo>
                    <a:pt x="895" y="897"/>
                  </a:lnTo>
                  <a:lnTo>
                    <a:pt x="890" y="904"/>
                  </a:lnTo>
                  <a:lnTo>
                    <a:pt x="886" y="907"/>
                  </a:lnTo>
                  <a:lnTo>
                    <a:pt x="881" y="912"/>
                  </a:lnTo>
                  <a:lnTo>
                    <a:pt x="876" y="916"/>
                  </a:lnTo>
                  <a:lnTo>
                    <a:pt x="871" y="920"/>
                  </a:lnTo>
                  <a:lnTo>
                    <a:pt x="866" y="923"/>
                  </a:lnTo>
                  <a:lnTo>
                    <a:pt x="863" y="928"/>
                  </a:lnTo>
                  <a:lnTo>
                    <a:pt x="856" y="931"/>
                  </a:lnTo>
                  <a:lnTo>
                    <a:pt x="851" y="936"/>
                  </a:lnTo>
                  <a:lnTo>
                    <a:pt x="846" y="940"/>
                  </a:lnTo>
                  <a:lnTo>
                    <a:pt x="843" y="943"/>
                  </a:lnTo>
                  <a:lnTo>
                    <a:pt x="837" y="947"/>
                  </a:lnTo>
                  <a:lnTo>
                    <a:pt x="833" y="951"/>
                  </a:lnTo>
                  <a:lnTo>
                    <a:pt x="828" y="953"/>
                  </a:lnTo>
                  <a:lnTo>
                    <a:pt x="823" y="957"/>
                  </a:lnTo>
                  <a:lnTo>
                    <a:pt x="818" y="961"/>
                  </a:lnTo>
                  <a:lnTo>
                    <a:pt x="812" y="965"/>
                  </a:lnTo>
                  <a:lnTo>
                    <a:pt x="807" y="967"/>
                  </a:lnTo>
                  <a:lnTo>
                    <a:pt x="802" y="971"/>
                  </a:lnTo>
                  <a:lnTo>
                    <a:pt x="797" y="975"/>
                  </a:lnTo>
                  <a:lnTo>
                    <a:pt x="792" y="977"/>
                  </a:lnTo>
                  <a:lnTo>
                    <a:pt x="787" y="980"/>
                  </a:lnTo>
                  <a:lnTo>
                    <a:pt x="782" y="983"/>
                  </a:lnTo>
                  <a:lnTo>
                    <a:pt x="776" y="985"/>
                  </a:lnTo>
                  <a:lnTo>
                    <a:pt x="769" y="988"/>
                  </a:lnTo>
                  <a:lnTo>
                    <a:pt x="764" y="990"/>
                  </a:lnTo>
                  <a:lnTo>
                    <a:pt x="759" y="993"/>
                  </a:lnTo>
                  <a:lnTo>
                    <a:pt x="754" y="994"/>
                  </a:lnTo>
                  <a:lnTo>
                    <a:pt x="748" y="997"/>
                  </a:lnTo>
                  <a:lnTo>
                    <a:pt x="743" y="1001"/>
                  </a:lnTo>
                  <a:lnTo>
                    <a:pt x="738" y="1002"/>
                  </a:lnTo>
                  <a:lnTo>
                    <a:pt x="732" y="1006"/>
                  </a:lnTo>
                  <a:lnTo>
                    <a:pt x="726" y="1007"/>
                  </a:lnTo>
                  <a:lnTo>
                    <a:pt x="721" y="1009"/>
                  </a:lnTo>
                  <a:lnTo>
                    <a:pt x="716" y="1012"/>
                  </a:lnTo>
                  <a:lnTo>
                    <a:pt x="711" y="1013"/>
                  </a:lnTo>
                  <a:lnTo>
                    <a:pt x="705" y="1016"/>
                  </a:lnTo>
                  <a:lnTo>
                    <a:pt x="698" y="1017"/>
                  </a:lnTo>
                  <a:lnTo>
                    <a:pt x="693" y="1019"/>
                  </a:lnTo>
                  <a:lnTo>
                    <a:pt x="687" y="1021"/>
                  </a:lnTo>
                  <a:lnTo>
                    <a:pt x="681" y="1023"/>
                  </a:lnTo>
                  <a:lnTo>
                    <a:pt x="676" y="1024"/>
                  </a:lnTo>
                  <a:lnTo>
                    <a:pt x="671" y="1026"/>
                  </a:lnTo>
                  <a:lnTo>
                    <a:pt x="665" y="1026"/>
                  </a:lnTo>
                  <a:lnTo>
                    <a:pt x="659" y="1028"/>
                  </a:lnTo>
                  <a:lnTo>
                    <a:pt x="652" y="1029"/>
                  </a:lnTo>
                  <a:lnTo>
                    <a:pt x="647" y="1032"/>
                  </a:lnTo>
                  <a:lnTo>
                    <a:pt x="641" y="1032"/>
                  </a:lnTo>
                  <a:lnTo>
                    <a:pt x="635" y="1033"/>
                  </a:lnTo>
                  <a:lnTo>
                    <a:pt x="629" y="1034"/>
                  </a:lnTo>
                  <a:lnTo>
                    <a:pt x="624" y="1034"/>
                  </a:lnTo>
                  <a:lnTo>
                    <a:pt x="617" y="1037"/>
                  </a:lnTo>
                  <a:lnTo>
                    <a:pt x="612" y="1037"/>
                  </a:lnTo>
                  <a:lnTo>
                    <a:pt x="606" y="1038"/>
                  </a:lnTo>
                  <a:lnTo>
                    <a:pt x="600" y="1039"/>
                  </a:lnTo>
                  <a:lnTo>
                    <a:pt x="594" y="1039"/>
                  </a:lnTo>
                  <a:lnTo>
                    <a:pt x="589" y="1041"/>
                  </a:lnTo>
                  <a:lnTo>
                    <a:pt x="584" y="1041"/>
                  </a:lnTo>
                  <a:lnTo>
                    <a:pt x="579" y="1041"/>
                  </a:lnTo>
                  <a:lnTo>
                    <a:pt x="573" y="1041"/>
                  </a:lnTo>
                  <a:lnTo>
                    <a:pt x="566" y="1041"/>
                  </a:lnTo>
                  <a:lnTo>
                    <a:pt x="561" y="1041"/>
                  </a:lnTo>
                  <a:lnTo>
                    <a:pt x="556" y="1042"/>
                  </a:lnTo>
                  <a:lnTo>
                    <a:pt x="551" y="1042"/>
                  </a:lnTo>
                  <a:lnTo>
                    <a:pt x="545" y="1042"/>
                  </a:lnTo>
                  <a:lnTo>
                    <a:pt x="540" y="1042"/>
                  </a:lnTo>
                  <a:lnTo>
                    <a:pt x="535" y="1042"/>
                  </a:lnTo>
                  <a:lnTo>
                    <a:pt x="529" y="1041"/>
                  </a:lnTo>
                  <a:lnTo>
                    <a:pt x="524" y="1041"/>
                  </a:lnTo>
                  <a:lnTo>
                    <a:pt x="518" y="1041"/>
                  </a:lnTo>
                  <a:lnTo>
                    <a:pt x="514" y="1041"/>
                  </a:lnTo>
                  <a:lnTo>
                    <a:pt x="508" y="1038"/>
                  </a:lnTo>
                  <a:lnTo>
                    <a:pt x="503" y="1038"/>
                  </a:lnTo>
                  <a:lnTo>
                    <a:pt x="498" y="1038"/>
                  </a:lnTo>
                  <a:lnTo>
                    <a:pt x="493" y="1037"/>
                  </a:lnTo>
                  <a:lnTo>
                    <a:pt x="487" y="1037"/>
                  </a:lnTo>
                  <a:lnTo>
                    <a:pt x="482" y="1036"/>
                  </a:lnTo>
                  <a:lnTo>
                    <a:pt x="477" y="1034"/>
                  </a:lnTo>
                  <a:lnTo>
                    <a:pt x="472" y="1034"/>
                  </a:lnTo>
                  <a:lnTo>
                    <a:pt x="467" y="1033"/>
                  </a:lnTo>
                  <a:lnTo>
                    <a:pt x="461" y="1032"/>
                  </a:lnTo>
                  <a:lnTo>
                    <a:pt x="456" y="1031"/>
                  </a:lnTo>
                  <a:lnTo>
                    <a:pt x="451" y="1029"/>
                  </a:lnTo>
                  <a:lnTo>
                    <a:pt x="446" y="1028"/>
                  </a:lnTo>
                  <a:lnTo>
                    <a:pt x="441" y="1028"/>
                  </a:lnTo>
                  <a:lnTo>
                    <a:pt x="436" y="1026"/>
                  </a:lnTo>
                  <a:lnTo>
                    <a:pt x="432" y="1026"/>
                  </a:lnTo>
                  <a:lnTo>
                    <a:pt x="426" y="1024"/>
                  </a:lnTo>
                  <a:lnTo>
                    <a:pt x="421" y="1023"/>
                  </a:lnTo>
                  <a:lnTo>
                    <a:pt x="415" y="1021"/>
                  </a:lnTo>
                  <a:lnTo>
                    <a:pt x="411" y="1019"/>
                  </a:lnTo>
                  <a:lnTo>
                    <a:pt x="406" y="1017"/>
                  </a:lnTo>
                  <a:lnTo>
                    <a:pt x="401" y="1016"/>
                  </a:lnTo>
                  <a:lnTo>
                    <a:pt x="396" y="1014"/>
                  </a:lnTo>
                  <a:lnTo>
                    <a:pt x="391" y="1013"/>
                  </a:lnTo>
                  <a:lnTo>
                    <a:pt x="386" y="1011"/>
                  </a:lnTo>
                  <a:lnTo>
                    <a:pt x="381" y="1008"/>
                  </a:lnTo>
                  <a:lnTo>
                    <a:pt x="376" y="1007"/>
                  </a:lnTo>
                  <a:lnTo>
                    <a:pt x="372" y="1006"/>
                  </a:lnTo>
                  <a:lnTo>
                    <a:pt x="367" y="1002"/>
                  </a:lnTo>
                  <a:lnTo>
                    <a:pt x="362" y="1001"/>
                  </a:lnTo>
                  <a:lnTo>
                    <a:pt x="357" y="998"/>
                  </a:lnTo>
                  <a:lnTo>
                    <a:pt x="354" y="997"/>
                  </a:lnTo>
                  <a:lnTo>
                    <a:pt x="349" y="994"/>
                  </a:lnTo>
                  <a:lnTo>
                    <a:pt x="342" y="992"/>
                  </a:lnTo>
                  <a:lnTo>
                    <a:pt x="339" y="990"/>
                  </a:lnTo>
                  <a:lnTo>
                    <a:pt x="334" y="988"/>
                  </a:lnTo>
                  <a:lnTo>
                    <a:pt x="330" y="986"/>
                  </a:lnTo>
                  <a:lnTo>
                    <a:pt x="324" y="983"/>
                  </a:lnTo>
                  <a:lnTo>
                    <a:pt x="320" y="981"/>
                  </a:lnTo>
                  <a:lnTo>
                    <a:pt x="316" y="980"/>
                  </a:lnTo>
                  <a:lnTo>
                    <a:pt x="311" y="976"/>
                  </a:lnTo>
                  <a:lnTo>
                    <a:pt x="306" y="973"/>
                  </a:lnTo>
                  <a:lnTo>
                    <a:pt x="303" y="971"/>
                  </a:lnTo>
                  <a:lnTo>
                    <a:pt x="298" y="967"/>
                  </a:lnTo>
                  <a:lnTo>
                    <a:pt x="293" y="965"/>
                  </a:lnTo>
                  <a:lnTo>
                    <a:pt x="289" y="962"/>
                  </a:lnTo>
                  <a:lnTo>
                    <a:pt x="284" y="960"/>
                  </a:lnTo>
                  <a:lnTo>
                    <a:pt x="281" y="957"/>
                  </a:lnTo>
                  <a:lnTo>
                    <a:pt x="275" y="953"/>
                  </a:lnTo>
                  <a:lnTo>
                    <a:pt x="271" y="951"/>
                  </a:lnTo>
                  <a:lnTo>
                    <a:pt x="268" y="946"/>
                  </a:lnTo>
                  <a:lnTo>
                    <a:pt x="263" y="943"/>
                  </a:lnTo>
                  <a:lnTo>
                    <a:pt x="258" y="938"/>
                  </a:lnTo>
                  <a:lnTo>
                    <a:pt x="254" y="935"/>
                  </a:lnTo>
                  <a:lnTo>
                    <a:pt x="250" y="931"/>
                  </a:lnTo>
                  <a:lnTo>
                    <a:pt x="247" y="928"/>
                  </a:lnTo>
                  <a:lnTo>
                    <a:pt x="242" y="925"/>
                  </a:lnTo>
                  <a:lnTo>
                    <a:pt x="238" y="921"/>
                  </a:lnTo>
                  <a:lnTo>
                    <a:pt x="233" y="917"/>
                  </a:lnTo>
                  <a:lnTo>
                    <a:pt x="229" y="914"/>
                  </a:lnTo>
                  <a:lnTo>
                    <a:pt x="225" y="909"/>
                  </a:lnTo>
                  <a:lnTo>
                    <a:pt x="222" y="906"/>
                  </a:lnTo>
                  <a:lnTo>
                    <a:pt x="218" y="901"/>
                  </a:lnTo>
                  <a:lnTo>
                    <a:pt x="214" y="897"/>
                  </a:lnTo>
                  <a:lnTo>
                    <a:pt x="210" y="894"/>
                  </a:lnTo>
                  <a:lnTo>
                    <a:pt x="207" y="890"/>
                  </a:lnTo>
                  <a:lnTo>
                    <a:pt x="203" y="886"/>
                  </a:lnTo>
                  <a:lnTo>
                    <a:pt x="201" y="882"/>
                  </a:lnTo>
                  <a:lnTo>
                    <a:pt x="197" y="877"/>
                  </a:lnTo>
                  <a:lnTo>
                    <a:pt x="193" y="875"/>
                  </a:lnTo>
                  <a:lnTo>
                    <a:pt x="188" y="870"/>
                  </a:lnTo>
                  <a:lnTo>
                    <a:pt x="186" y="866"/>
                  </a:lnTo>
                  <a:lnTo>
                    <a:pt x="182" y="861"/>
                  </a:lnTo>
                  <a:lnTo>
                    <a:pt x="179" y="857"/>
                  </a:lnTo>
                  <a:lnTo>
                    <a:pt x="176" y="854"/>
                  </a:lnTo>
                  <a:lnTo>
                    <a:pt x="173" y="849"/>
                  </a:lnTo>
                  <a:lnTo>
                    <a:pt x="171" y="845"/>
                  </a:lnTo>
                  <a:lnTo>
                    <a:pt x="167" y="841"/>
                  </a:lnTo>
                  <a:lnTo>
                    <a:pt x="164" y="836"/>
                  </a:lnTo>
                  <a:lnTo>
                    <a:pt x="162" y="833"/>
                  </a:lnTo>
                  <a:lnTo>
                    <a:pt x="158" y="829"/>
                  </a:lnTo>
                  <a:lnTo>
                    <a:pt x="154" y="824"/>
                  </a:lnTo>
                  <a:lnTo>
                    <a:pt x="152" y="819"/>
                  </a:lnTo>
                  <a:lnTo>
                    <a:pt x="149" y="815"/>
                  </a:lnTo>
                  <a:lnTo>
                    <a:pt x="147" y="810"/>
                  </a:lnTo>
                  <a:lnTo>
                    <a:pt x="143" y="806"/>
                  </a:lnTo>
                  <a:lnTo>
                    <a:pt x="142" y="803"/>
                  </a:lnTo>
                  <a:lnTo>
                    <a:pt x="140" y="798"/>
                  </a:lnTo>
                  <a:lnTo>
                    <a:pt x="137" y="793"/>
                  </a:lnTo>
                  <a:lnTo>
                    <a:pt x="135" y="789"/>
                  </a:lnTo>
                  <a:lnTo>
                    <a:pt x="131" y="784"/>
                  </a:lnTo>
                  <a:lnTo>
                    <a:pt x="130" y="780"/>
                  </a:lnTo>
                  <a:lnTo>
                    <a:pt x="127" y="775"/>
                  </a:lnTo>
                  <a:lnTo>
                    <a:pt x="125" y="770"/>
                  </a:lnTo>
                  <a:lnTo>
                    <a:pt x="122" y="766"/>
                  </a:lnTo>
                  <a:lnTo>
                    <a:pt x="121" y="761"/>
                  </a:lnTo>
                  <a:lnTo>
                    <a:pt x="117" y="755"/>
                  </a:lnTo>
                  <a:lnTo>
                    <a:pt x="116" y="752"/>
                  </a:lnTo>
                  <a:lnTo>
                    <a:pt x="115" y="748"/>
                  </a:lnTo>
                  <a:lnTo>
                    <a:pt x="112" y="743"/>
                  </a:lnTo>
                  <a:lnTo>
                    <a:pt x="111" y="738"/>
                  </a:lnTo>
                  <a:lnTo>
                    <a:pt x="108" y="733"/>
                  </a:lnTo>
                  <a:lnTo>
                    <a:pt x="107" y="728"/>
                  </a:lnTo>
                  <a:lnTo>
                    <a:pt x="106" y="724"/>
                  </a:lnTo>
                  <a:lnTo>
                    <a:pt x="105" y="719"/>
                  </a:lnTo>
                  <a:lnTo>
                    <a:pt x="103" y="714"/>
                  </a:lnTo>
                  <a:lnTo>
                    <a:pt x="101" y="709"/>
                  </a:lnTo>
                  <a:lnTo>
                    <a:pt x="100" y="705"/>
                  </a:lnTo>
                  <a:lnTo>
                    <a:pt x="98" y="700"/>
                  </a:lnTo>
                  <a:lnTo>
                    <a:pt x="97" y="695"/>
                  </a:lnTo>
                  <a:lnTo>
                    <a:pt x="96" y="690"/>
                  </a:lnTo>
                  <a:lnTo>
                    <a:pt x="95" y="687"/>
                  </a:lnTo>
                  <a:lnTo>
                    <a:pt x="93" y="680"/>
                  </a:lnTo>
                  <a:lnTo>
                    <a:pt x="91" y="673"/>
                  </a:lnTo>
                  <a:lnTo>
                    <a:pt x="88" y="667"/>
                  </a:lnTo>
                  <a:lnTo>
                    <a:pt x="87" y="659"/>
                  </a:lnTo>
                  <a:lnTo>
                    <a:pt x="86" y="653"/>
                  </a:lnTo>
                  <a:lnTo>
                    <a:pt x="85" y="647"/>
                  </a:lnTo>
                  <a:lnTo>
                    <a:pt x="84" y="641"/>
                  </a:lnTo>
                  <a:lnTo>
                    <a:pt x="82" y="634"/>
                  </a:lnTo>
                  <a:lnTo>
                    <a:pt x="81" y="627"/>
                  </a:lnTo>
                  <a:lnTo>
                    <a:pt x="80" y="621"/>
                  </a:lnTo>
                  <a:lnTo>
                    <a:pt x="79" y="614"/>
                  </a:lnTo>
                  <a:lnTo>
                    <a:pt x="79" y="608"/>
                  </a:lnTo>
                  <a:lnTo>
                    <a:pt x="77" y="601"/>
                  </a:lnTo>
                  <a:lnTo>
                    <a:pt x="76" y="596"/>
                  </a:lnTo>
                  <a:lnTo>
                    <a:pt x="76" y="588"/>
                  </a:lnTo>
                  <a:lnTo>
                    <a:pt x="76" y="582"/>
                  </a:lnTo>
                  <a:lnTo>
                    <a:pt x="76" y="575"/>
                  </a:lnTo>
                  <a:lnTo>
                    <a:pt x="75" y="568"/>
                  </a:lnTo>
                  <a:lnTo>
                    <a:pt x="75" y="562"/>
                  </a:lnTo>
                  <a:lnTo>
                    <a:pt x="75" y="555"/>
                  </a:lnTo>
                  <a:lnTo>
                    <a:pt x="75" y="548"/>
                  </a:lnTo>
                  <a:lnTo>
                    <a:pt x="75" y="542"/>
                  </a:lnTo>
                  <a:lnTo>
                    <a:pt x="75" y="536"/>
                  </a:lnTo>
                  <a:lnTo>
                    <a:pt x="76" y="530"/>
                  </a:lnTo>
                  <a:lnTo>
                    <a:pt x="76" y="522"/>
                  </a:lnTo>
                  <a:lnTo>
                    <a:pt x="76" y="516"/>
                  </a:lnTo>
                  <a:lnTo>
                    <a:pt x="76" y="510"/>
                  </a:lnTo>
                  <a:lnTo>
                    <a:pt x="77" y="502"/>
                  </a:lnTo>
                  <a:lnTo>
                    <a:pt x="77" y="496"/>
                  </a:lnTo>
                  <a:lnTo>
                    <a:pt x="79" y="490"/>
                  </a:lnTo>
                  <a:lnTo>
                    <a:pt x="80" y="484"/>
                  </a:lnTo>
                  <a:lnTo>
                    <a:pt x="81" y="477"/>
                  </a:lnTo>
                  <a:lnTo>
                    <a:pt x="81" y="471"/>
                  </a:lnTo>
                  <a:lnTo>
                    <a:pt x="82" y="465"/>
                  </a:lnTo>
                  <a:lnTo>
                    <a:pt x="85" y="457"/>
                  </a:lnTo>
                  <a:lnTo>
                    <a:pt x="86" y="451"/>
                  </a:lnTo>
                  <a:lnTo>
                    <a:pt x="87" y="445"/>
                  </a:lnTo>
                  <a:lnTo>
                    <a:pt x="88" y="439"/>
                  </a:lnTo>
                  <a:lnTo>
                    <a:pt x="90" y="433"/>
                  </a:lnTo>
                  <a:lnTo>
                    <a:pt x="92" y="426"/>
                  </a:lnTo>
                  <a:lnTo>
                    <a:pt x="93" y="420"/>
                  </a:lnTo>
                  <a:lnTo>
                    <a:pt x="95" y="414"/>
                  </a:lnTo>
                  <a:lnTo>
                    <a:pt x="97" y="408"/>
                  </a:lnTo>
                  <a:lnTo>
                    <a:pt x="100" y="401"/>
                  </a:lnTo>
                  <a:lnTo>
                    <a:pt x="101" y="396"/>
                  </a:lnTo>
                  <a:lnTo>
                    <a:pt x="103" y="389"/>
                  </a:lnTo>
                  <a:lnTo>
                    <a:pt x="106" y="383"/>
                  </a:lnTo>
                  <a:lnTo>
                    <a:pt x="108" y="378"/>
                  </a:lnTo>
                  <a:lnTo>
                    <a:pt x="111" y="371"/>
                  </a:lnTo>
                  <a:lnTo>
                    <a:pt x="113" y="365"/>
                  </a:lnTo>
                  <a:lnTo>
                    <a:pt x="116" y="359"/>
                  </a:lnTo>
                  <a:lnTo>
                    <a:pt x="120" y="353"/>
                  </a:lnTo>
                  <a:lnTo>
                    <a:pt x="121" y="347"/>
                  </a:lnTo>
                  <a:lnTo>
                    <a:pt x="125" y="342"/>
                  </a:lnTo>
                  <a:lnTo>
                    <a:pt x="128" y="335"/>
                  </a:lnTo>
                  <a:lnTo>
                    <a:pt x="131" y="330"/>
                  </a:lnTo>
                  <a:lnTo>
                    <a:pt x="135" y="325"/>
                  </a:lnTo>
                  <a:lnTo>
                    <a:pt x="137" y="319"/>
                  </a:lnTo>
                  <a:lnTo>
                    <a:pt x="140" y="313"/>
                  </a:lnTo>
                  <a:lnTo>
                    <a:pt x="143" y="308"/>
                  </a:lnTo>
                  <a:lnTo>
                    <a:pt x="147" y="303"/>
                  </a:lnTo>
                  <a:lnTo>
                    <a:pt x="151" y="298"/>
                  </a:lnTo>
                  <a:lnTo>
                    <a:pt x="154" y="292"/>
                  </a:lnTo>
                  <a:lnTo>
                    <a:pt x="158" y="288"/>
                  </a:lnTo>
                  <a:lnTo>
                    <a:pt x="161" y="283"/>
                  </a:lnTo>
                  <a:lnTo>
                    <a:pt x="163" y="280"/>
                  </a:lnTo>
                  <a:lnTo>
                    <a:pt x="166" y="277"/>
                  </a:lnTo>
                  <a:lnTo>
                    <a:pt x="167" y="274"/>
                  </a:lnTo>
                  <a:lnTo>
                    <a:pt x="169" y="271"/>
                  </a:lnTo>
                  <a:lnTo>
                    <a:pt x="172" y="268"/>
                  </a:lnTo>
                  <a:lnTo>
                    <a:pt x="174" y="266"/>
                  </a:lnTo>
                  <a:lnTo>
                    <a:pt x="177" y="262"/>
                  </a:lnTo>
                  <a:lnTo>
                    <a:pt x="178" y="258"/>
                  </a:lnTo>
                  <a:lnTo>
                    <a:pt x="182" y="256"/>
                  </a:lnTo>
                  <a:lnTo>
                    <a:pt x="183" y="252"/>
                  </a:lnTo>
                  <a:lnTo>
                    <a:pt x="187" y="249"/>
                  </a:lnTo>
                  <a:lnTo>
                    <a:pt x="188" y="246"/>
                  </a:lnTo>
                  <a:lnTo>
                    <a:pt x="192" y="243"/>
                  </a:lnTo>
                  <a:lnTo>
                    <a:pt x="194" y="239"/>
                  </a:lnTo>
                  <a:lnTo>
                    <a:pt x="197" y="237"/>
                  </a:lnTo>
                  <a:lnTo>
                    <a:pt x="201" y="233"/>
                  </a:lnTo>
                  <a:lnTo>
                    <a:pt x="202" y="231"/>
                  </a:lnTo>
                  <a:lnTo>
                    <a:pt x="205" y="227"/>
                  </a:lnTo>
                  <a:lnTo>
                    <a:pt x="208" y="223"/>
                  </a:lnTo>
                  <a:lnTo>
                    <a:pt x="210" y="221"/>
                  </a:lnTo>
                  <a:lnTo>
                    <a:pt x="213" y="217"/>
                  </a:lnTo>
                  <a:lnTo>
                    <a:pt x="215" y="214"/>
                  </a:lnTo>
                  <a:lnTo>
                    <a:pt x="219" y="212"/>
                  </a:lnTo>
                  <a:lnTo>
                    <a:pt x="222" y="208"/>
                  </a:lnTo>
                  <a:lnTo>
                    <a:pt x="224" y="206"/>
                  </a:lnTo>
                  <a:lnTo>
                    <a:pt x="228" y="203"/>
                  </a:lnTo>
                  <a:lnTo>
                    <a:pt x="230" y="201"/>
                  </a:lnTo>
                  <a:lnTo>
                    <a:pt x="234" y="198"/>
                  </a:lnTo>
                  <a:lnTo>
                    <a:pt x="238" y="196"/>
                  </a:lnTo>
                  <a:lnTo>
                    <a:pt x="240" y="193"/>
                  </a:lnTo>
                  <a:lnTo>
                    <a:pt x="243" y="191"/>
                  </a:lnTo>
                  <a:lnTo>
                    <a:pt x="240" y="188"/>
                  </a:lnTo>
                  <a:lnTo>
                    <a:pt x="238" y="186"/>
                  </a:lnTo>
                  <a:lnTo>
                    <a:pt x="234" y="181"/>
                  </a:lnTo>
                  <a:lnTo>
                    <a:pt x="230" y="177"/>
                  </a:lnTo>
                  <a:lnTo>
                    <a:pt x="225" y="172"/>
                  </a:lnTo>
                  <a:lnTo>
                    <a:pt x="220" y="167"/>
                  </a:lnTo>
                  <a:lnTo>
                    <a:pt x="215" y="163"/>
                  </a:lnTo>
                  <a:lnTo>
                    <a:pt x="210" y="157"/>
                  </a:lnTo>
                  <a:lnTo>
                    <a:pt x="205" y="153"/>
                  </a:lnTo>
                  <a:lnTo>
                    <a:pt x="201" y="147"/>
                  </a:lnTo>
                  <a:lnTo>
                    <a:pt x="197" y="143"/>
                  </a:lnTo>
                  <a:lnTo>
                    <a:pt x="193" y="140"/>
                  </a:lnTo>
                  <a:lnTo>
                    <a:pt x="189" y="138"/>
                  </a:lnTo>
                  <a:lnTo>
                    <a:pt x="187" y="136"/>
                  </a:lnTo>
                  <a:lnTo>
                    <a:pt x="187" y="137"/>
                  </a:lnTo>
                  <a:lnTo>
                    <a:pt x="178" y="143"/>
                  </a:lnTo>
                  <a:lnTo>
                    <a:pt x="172" y="148"/>
                  </a:lnTo>
                  <a:lnTo>
                    <a:pt x="164" y="155"/>
                  </a:lnTo>
                  <a:lnTo>
                    <a:pt x="157" y="161"/>
                  </a:lnTo>
                  <a:lnTo>
                    <a:pt x="151" y="167"/>
                  </a:lnTo>
                  <a:lnTo>
                    <a:pt x="144" y="173"/>
                  </a:lnTo>
                  <a:lnTo>
                    <a:pt x="138" y="180"/>
                  </a:lnTo>
                  <a:lnTo>
                    <a:pt x="132" y="186"/>
                  </a:lnTo>
                  <a:lnTo>
                    <a:pt x="126" y="192"/>
                  </a:lnTo>
                  <a:lnTo>
                    <a:pt x="120" y="198"/>
                  </a:lnTo>
                  <a:lnTo>
                    <a:pt x="115" y="204"/>
                  </a:lnTo>
                  <a:lnTo>
                    <a:pt x="108" y="212"/>
                  </a:lnTo>
                  <a:lnTo>
                    <a:pt x="103" y="217"/>
                  </a:lnTo>
                  <a:lnTo>
                    <a:pt x="98" y="224"/>
                  </a:lnTo>
                  <a:lnTo>
                    <a:pt x="93" y="231"/>
                  </a:lnTo>
                  <a:lnTo>
                    <a:pt x="88" y="238"/>
                  </a:lnTo>
                  <a:lnTo>
                    <a:pt x="84" y="244"/>
                  </a:lnTo>
                  <a:lnTo>
                    <a:pt x="80" y="251"/>
                  </a:lnTo>
                  <a:lnTo>
                    <a:pt x="75" y="258"/>
                  </a:lnTo>
                  <a:lnTo>
                    <a:pt x="71" y="266"/>
                  </a:lnTo>
                  <a:lnTo>
                    <a:pt x="66" y="272"/>
                  </a:lnTo>
                  <a:lnTo>
                    <a:pt x="62" y="279"/>
                  </a:lnTo>
                  <a:lnTo>
                    <a:pt x="59" y="285"/>
                  </a:lnTo>
                  <a:lnTo>
                    <a:pt x="54" y="293"/>
                  </a:lnTo>
                  <a:lnTo>
                    <a:pt x="51" y="299"/>
                  </a:lnTo>
                  <a:lnTo>
                    <a:pt x="47" y="307"/>
                  </a:lnTo>
                  <a:lnTo>
                    <a:pt x="44" y="313"/>
                  </a:lnTo>
                  <a:lnTo>
                    <a:pt x="40" y="320"/>
                  </a:lnTo>
                  <a:lnTo>
                    <a:pt x="37" y="329"/>
                  </a:lnTo>
                  <a:lnTo>
                    <a:pt x="35" y="335"/>
                  </a:lnTo>
                  <a:lnTo>
                    <a:pt x="32" y="343"/>
                  </a:lnTo>
                  <a:lnTo>
                    <a:pt x="30" y="350"/>
                  </a:lnTo>
                  <a:lnTo>
                    <a:pt x="28" y="358"/>
                  </a:lnTo>
                  <a:lnTo>
                    <a:pt x="25" y="365"/>
                  </a:lnTo>
                  <a:lnTo>
                    <a:pt x="23" y="373"/>
                  </a:lnTo>
                  <a:lnTo>
                    <a:pt x="20" y="380"/>
                  </a:lnTo>
                  <a:lnTo>
                    <a:pt x="18" y="388"/>
                  </a:lnTo>
                  <a:lnTo>
                    <a:pt x="15" y="395"/>
                  </a:lnTo>
                  <a:lnTo>
                    <a:pt x="14" y="403"/>
                  </a:lnTo>
                  <a:lnTo>
                    <a:pt x="13" y="410"/>
                  </a:lnTo>
                  <a:lnTo>
                    <a:pt x="10" y="419"/>
                  </a:lnTo>
                  <a:lnTo>
                    <a:pt x="9" y="426"/>
                  </a:lnTo>
                  <a:lnTo>
                    <a:pt x="8" y="434"/>
                  </a:lnTo>
                  <a:lnTo>
                    <a:pt x="6" y="441"/>
                  </a:lnTo>
                  <a:lnTo>
                    <a:pt x="5" y="449"/>
                  </a:lnTo>
                  <a:lnTo>
                    <a:pt x="4" y="456"/>
                  </a:lnTo>
                  <a:lnTo>
                    <a:pt x="4" y="465"/>
                  </a:lnTo>
                  <a:lnTo>
                    <a:pt x="4" y="474"/>
                  </a:lnTo>
                  <a:lnTo>
                    <a:pt x="3" y="480"/>
                  </a:lnTo>
                  <a:lnTo>
                    <a:pt x="3" y="489"/>
                  </a:lnTo>
                  <a:lnTo>
                    <a:pt x="0" y="497"/>
                  </a:lnTo>
                  <a:lnTo>
                    <a:pt x="0" y="505"/>
                  </a:lnTo>
                  <a:lnTo>
                    <a:pt x="0" y="514"/>
                  </a:lnTo>
                  <a:lnTo>
                    <a:pt x="0" y="521"/>
                  </a:lnTo>
                  <a:lnTo>
                    <a:pt x="0" y="530"/>
                  </a:lnTo>
                  <a:lnTo>
                    <a:pt x="0" y="537"/>
                  </a:lnTo>
                  <a:lnTo>
                    <a:pt x="0" y="545"/>
                  </a:lnTo>
                  <a:lnTo>
                    <a:pt x="0" y="553"/>
                  </a:lnTo>
                  <a:lnTo>
                    <a:pt x="0" y="562"/>
                  </a:lnTo>
                  <a:lnTo>
                    <a:pt x="1" y="571"/>
                  </a:lnTo>
                  <a:lnTo>
                    <a:pt x="1" y="578"/>
                  </a:lnTo>
                  <a:lnTo>
                    <a:pt x="3" y="587"/>
                  </a:lnTo>
                  <a:lnTo>
                    <a:pt x="3" y="596"/>
                  </a:lnTo>
                  <a:lnTo>
                    <a:pt x="4" y="604"/>
                  </a:lnTo>
                  <a:lnTo>
                    <a:pt x="4" y="608"/>
                  </a:lnTo>
                  <a:lnTo>
                    <a:pt x="5" y="613"/>
                  </a:lnTo>
                  <a:lnTo>
                    <a:pt x="6" y="617"/>
                  </a:lnTo>
                  <a:lnTo>
                    <a:pt x="8" y="621"/>
                  </a:lnTo>
                  <a:lnTo>
                    <a:pt x="8" y="624"/>
                  </a:lnTo>
                  <a:lnTo>
                    <a:pt x="9" y="628"/>
                  </a:lnTo>
                  <a:lnTo>
                    <a:pt x="9" y="633"/>
                  </a:lnTo>
                  <a:lnTo>
                    <a:pt x="10" y="637"/>
                  </a:lnTo>
                  <a:lnTo>
                    <a:pt x="10" y="641"/>
                  </a:lnTo>
                  <a:lnTo>
                    <a:pt x="11" y="644"/>
                  </a:lnTo>
                  <a:lnTo>
                    <a:pt x="13" y="649"/>
                  </a:lnTo>
                  <a:lnTo>
                    <a:pt x="13" y="653"/>
                  </a:lnTo>
                  <a:lnTo>
                    <a:pt x="14" y="656"/>
                  </a:lnTo>
                  <a:lnTo>
                    <a:pt x="15" y="662"/>
                  </a:lnTo>
                  <a:lnTo>
                    <a:pt x="15" y="666"/>
                  </a:lnTo>
                  <a:lnTo>
                    <a:pt x="16" y="669"/>
                  </a:lnTo>
                  <a:lnTo>
                    <a:pt x="18" y="673"/>
                  </a:lnTo>
                  <a:lnTo>
                    <a:pt x="19" y="677"/>
                  </a:lnTo>
                  <a:lnTo>
                    <a:pt x="20" y="680"/>
                  </a:lnTo>
                  <a:lnTo>
                    <a:pt x="20" y="685"/>
                  </a:lnTo>
                  <a:lnTo>
                    <a:pt x="23" y="689"/>
                  </a:lnTo>
                  <a:lnTo>
                    <a:pt x="23" y="692"/>
                  </a:lnTo>
                  <a:lnTo>
                    <a:pt x="24" y="697"/>
                  </a:lnTo>
                  <a:lnTo>
                    <a:pt x="26" y="700"/>
                  </a:lnTo>
                  <a:lnTo>
                    <a:pt x="26" y="704"/>
                  </a:lnTo>
                  <a:lnTo>
                    <a:pt x="28" y="709"/>
                  </a:lnTo>
                  <a:lnTo>
                    <a:pt x="29" y="713"/>
                  </a:lnTo>
                  <a:lnTo>
                    <a:pt x="30" y="717"/>
                  </a:lnTo>
                  <a:lnTo>
                    <a:pt x="31" y="719"/>
                  </a:lnTo>
                  <a:lnTo>
                    <a:pt x="34" y="724"/>
                  </a:lnTo>
                  <a:lnTo>
                    <a:pt x="35" y="728"/>
                  </a:lnTo>
                  <a:lnTo>
                    <a:pt x="36" y="733"/>
                  </a:lnTo>
                  <a:lnTo>
                    <a:pt x="37" y="737"/>
                  </a:lnTo>
                  <a:lnTo>
                    <a:pt x="39" y="739"/>
                  </a:lnTo>
                  <a:lnTo>
                    <a:pt x="40" y="743"/>
                  </a:lnTo>
                  <a:lnTo>
                    <a:pt x="42" y="748"/>
                  </a:lnTo>
                  <a:lnTo>
                    <a:pt x="44" y="750"/>
                  </a:lnTo>
                  <a:lnTo>
                    <a:pt x="45" y="754"/>
                  </a:lnTo>
                  <a:lnTo>
                    <a:pt x="46" y="758"/>
                  </a:lnTo>
                  <a:lnTo>
                    <a:pt x="49" y="763"/>
                  </a:lnTo>
                  <a:lnTo>
                    <a:pt x="50" y="766"/>
                  </a:lnTo>
                  <a:lnTo>
                    <a:pt x="51" y="770"/>
                  </a:lnTo>
                  <a:lnTo>
                    <a:pt x="54" y="773"/>
                  </a:lnTo>
                  <a:lnTo>
                    <a:pt x="56" y="778"/>
                  </a:lnTo>
                  <a:lnTo>
                    <a:pt x="57" y="780"/>
                  </a:lnTo>
                  <a:lnTo>
                    <a:pt x="59" y="785"/>
                  </a:lnTo>
                  <a:lnTo>
                    <a:pt x="61" y="789"/>
                  </a:lnTo>
                  <a:lnTo>
                    <a:pt x="65" y="791"/>
                  </a:lnTo>
                  <a:lnTo>
                    <a:pt x="66" y="795"/>
                  </a:lnTo>
                  <a:lnTo>
                    <a:pt x="67" y="799"/>
                  </a:lnTo>
                  <a:lnTo>
                    <a:pt x="70" y="803"/>
                  </a:lnTo>
                  <a:lnTo>
                    <a:pt x="72" y="808"/>
                  </a:lnTo>
                  <a:lnTo>
                    <a:pt x="75" y="810"/>
                  </a:lnTo>
                  <a:lnTo>
                    <a:pt x="76" y="814"/>
                  </a:lnTo>
                  <a:lnTo>
                    <a:pt x="79" y="818"/>
                  </a:lnTo>
                  <a:lnTo>
                    <a:pt x="81" y="821"/>
                  </a:lnTo>
                  <a:lnTo>
                    <a:pt x="84" y="824"/>
                  </a:lnTo>
                  <a:lnTo>
                    <a:pt x="86" y="828"/>
                  </a:lnTo>
                  <a:lnTo>
                    <a:pt x="88" y="831"/>
                  </a:lnTo>
                  <a:lnTo>
                    <a:pt x="92" y="835"/>
                  </a:lnTo>
                  <a:lnTo>
                    <a:pt x="95" y="839"/>
                  </a:lnTo>
                  <a:lnTo>
                    <a:pt x="97" y="842"/>
                  </a:lnTo>
                  <a:lnTo>
                    <a:pt x="101" y="845"/>
                  </a:lnTo>
                  <a:lnTo>
                    <a:pt x="103" y="849"/>
                  </a:lnTo>
                  <a:lnTo>
                    <a:pt x="106" y="852"/>
                  </a:lnTo>
                  <a:lnTo>
                    <a:pt x="108" y="856"/>
                  </a:lnTo>
                  <a:lnTo>
                    <a:pt x="110" y="859"/>
                  </a:lnTo>
                  <a:lnTo>
                    <a:pt x="112" y="861"/>
                  </a:lnTo>
                  <a:lnTo>
                    <a:pt x="115" y="865"/>
                  </a:lnTo>
                  <a:lnTo>
                    <a:pt x="117" y="867"/>
                  </a:lnTo>
                  <a:lnTo>
                    <a:pt x="120" y="871"/>
                  </a:lnTo>
                  <a:lnTo>
                    <a:pt x="123" y="875"/>
                  </a:lnTo>
                  <a:lnTo>
                    <a:pt x="125" y="877"/>
                  </a:lnTo>
                  <a:lnTo>
                    <a:pt x="128" y="881"/>
                  </a:lnTo>
                  <a:lnTo>
                    <a:pt x="130" y="884"/>
                  </a:lnTo>
                  <a:lnTo>
                    <a:pt x="133" y="886"/>
                  </a:lnTo>
                  <a:lnTo>
                    <a:pt x="136" y="890"/>
                  </a:lnTo>
                  <a:lnTo>
                    <a:pt x="138" y="894"/>
                  </a:lnTo>
                  <a:lnTo>
                    <a:pt x="142" y="896"/>
                  </a:lnTo>
                  <a:lnTo>
                    <a:pt x="146" y="899"/>
                  </a:lnTo>
                  <a:lnTo>
                    <a:pt x="147" y="901"/>
                  </a:lnTo>
                  <a:lnTo>
                    <a:pt x="151" y="905"/>
                  </a:lnTo>
                  <a:lnTo>
                    <a:pt x="153" y="907"/>
                  </a:lnTo>
                  <a:lnTo>
                    <a:pt x="156" y="911"/>
                  </a:lnTo>
                  <a:lnTo>
                    <a:pt x="159" y="914"/>
                  </a:lnTo>
                  <a:lnTo>
                    <a:pt x="162" y="916"/>
                  </a:lnTo>
                  <a:lnTo>
                    <a:pt x="166" y="920"/>
                  </a:lnTo>
                  <a:lnTo>
                    <a:pt x="169" y="922"/>
                  </a:lnTo>
                  <a:lnTo>
                    <a:pt x="172" y="925"/>
                  </a:lnTo>
                  <a:lnTo>
                    <a:pt x="176" y="927"/>
                  </a:lnTo>
                  <a:lnTo>
                    <a:pt x="178" y="930"/>
                  </a:lnTo>
                  <a:lnTo>
                    <a:pt x="182" y="933"/>
                  </a:lnTo>
                  <a:lnTo>
                    <a:pt x="184" y="935"/>
                  </a:lnTo>
                  <a:lnTo>
                    <a:pt x="188" y="938"/>
                  </a:lnTo>
                  <a:lnTo>
                    <a:pt x="191" y="942"/>
                  </a:lnTo>
                  <a:lnTo>
                    <a:pt x="194" y="945"/>
                  </a:lnTo>
                  <a:lnTo>
                    <a:pt x="198" y="947"/>
                  </a:lnTo>
                  <a:lnTo>
                    <a:pt x="201" y="948"/>
                  </a:lnTo>
                  <a:lnTo>
                    <a:pt x="203" y="952"/>
                  </a:lnTo>
                  <a:lnTo>
                    <a:pt x="207" y="953"/>
                  </a:lnTo>
                  <a:lnTo>
                    <a:pt x="210" y="956"/>
                  </a:lnTo>
                  <a:lnTo>
                    <a:pt x="214" y="958"/>
                  </a:lnTo>
                  <a:lnTo>
                    <a:pt x="218" y="961"/>
                  </a:lnTo>
                  <a:lnTo>
                    <a:pt x="220" y="965"/>
                  </a:lnTo>
                  <a:lnTo>
                    <a:pt x="224" y="966"/>
                  </a:lnTo>
                  <a:lnTo>
                    <a:pt x="228" y="968"/>
                  </a:lnTo>
                  <a:lnTo>
                    <a:pt x="230" y="971"/>
                  </a:lnTo>
                  <a:lnTo>
                    <a:pt x="234" y="975"/>
                  </a:lnTo>
                  <a:lnTo>
                    <a:pt x="238" y="976"/>
                  </a:lnTo>
                  <a:lnTo>
                    <a:pt x="242" y="978"/>
                  </a:lnTo>
                  <a:lnTo>
                    <a:pt x="245" y="981"/>
                  </a:lnTo>
                  <a:lnTo>
                    <a:pt x="248" y="983"/>
                  </a:lnTo>
                  <a:lnTo>
                    <a:pt x="252" y="985"/>
                  </a:lnTo>
                  <a:lnTo>
                    <a:pt x="255" y="988"/>
                  </a:lnTo>
                  <a:lnTo>
                    <a:pt x="259" y="990"/>
                  </a:lnTo>
                  <a:lnTo>
                    <a:pt x="263" y="992"/>
                  </a:lnTo>
                  <a:lnTo>
                    <a:pt x="265" y="993"/>
                  </a:lnTo>
                  <a:lnTo>
                    <a:pt x="269" y="996"/>
                  </a:lnTo>
                  <a:lnTo>
                    <a:pt x="273" y="997"/>
                  </a:lnTo>
                  <a:lnTo>
                    <a:pt x="275" y="1001"/>
                  </a:lnTo>
                  <a:lnTo>
                    <a:pt x="279" y="1002"/>
                  </a:lnTo>
                  <a:lnTo>
                    <a:pt x="283" y="1003"/>
                  </a:lnTo>
                  <a:lnTo>
                    <a:pt x="286" y="1007"/>
                  </a:lnTo>
                  <a:lnTo>
                    <a:pt x="290" y="1008"/>
                  </a:lnTo>
                  <a:lnTo>
                    <a:pt x="293" y="1009"/>
                  </a:lnTo>
                  <a:lnTo>
                    <a:pt x="296" y="1012"/>
                  </a:lnTo>
                  <a:lnTo>
                    <a:pt x="300" y="1014"/>
                  </a:lnTo>
                  <a:lnTo>
                    <a:pt x="304" y="1016"/>
                  </a:lnTo>
                  <a:lnTo>
                    <a:pt x="309" y="1018"/>
                  </a:lnTo>
                  <a:lnTo>
                    <a:pt x="315" y="1021"/>
                  </a:lnTo>
                  <a:lnTo>
                    <a:pt x="320" y="1023"/>
                  </a:lnTo>
                  <a:lnTo>
                    <a:pt x="326" y="1026"/>
                  </a:lnTo>
                  <a:lnTo>
                    <a:pt x="332" y="1028"/>
                  </a:lnTo>
                  <a:lnTo>
                    <a:pt x="337" y="1029"/>
                  </a:lnTo>
                  <a:lnTo>
                    <a:pt x="342" y="1033"/>
                  </a:lnTo>
                  <a:lnTo>
                    <a:pt x="350" y="1034"/>
                  </a:lnTo>
                  <a:lnTo>
                    <a:pt x="355" y="1037"/>
                  </a:lnTo>
                  <a:lnTo>
                    <a:pt x="361" y="1038"/>
                  </a:lnTo>
                  <a:lnTo>
                    <a:pt x="367" y="1042"/>
                  </a:lnTo>
                  <a:lnTo>
                    <a:pt x="374" y="1043"/>
                  </a:lnTo>
                  <a:lnTo>
                    <a:pt x="380" y="1044"/>
                  </a:lnTo>
                  <a:lnTo>
                    <a:pt x="386" y="1047"/>
                  </a:lnTo>
                  <a:lnTo>
                    <a:pt x="392" y="1048"/>
                  </a:lnTo>
                  <a:lnTo>
                    <a:pt x="398" y="1051"/>
                  </a:lnTo>
                  <a:lnTo>
                    <a:pt x="405" y="1052"/>
                  </a:lnTo>
                  <a:lnTo>
                    <a:pt x="411" y="1053"/>
                  </a:lnTo>
                  <a:lnTo>
                    <a:pt x="417" y="1056"/>
                  </a:lnTo>
                  <a:lnTo>
                    <a:pt x="422" y="1057"/>
                  </a:lnTo>
                  <a:lnTo>
                    <a:pt x="430" y="1057"/>
                  </a:lnTo>
                  <a:lnTo>
                    <a:pt x="436" y="1059"/>
                  </a:lnTo>
                  <a:lnTo>
                    <a:pt x="441" y="1061"/>
                  </a:lnTo>
                  <a:lnTo>
                    <a:pt x="448" y="1062"/>
                  </a:lnTo>
                  <a:lnTo>
                    <a:pt x="454" y="1062"/>
                  </a:lnTo>
                  <a:lnTo>
                    <a:pt x="461" y="1063"/>
                  </a:lnTo>
                  <a:lnTo>
                    <a:pt x="467" y="1064"/>
                  </a:lnTo>
                  <a:lnTo>
                    <a:pt x="473" y="1066"/>
                  </a:lnTo>
                  <a:lnTo>
                    <a:pt x="479" y="1066"/>
                  </a:lnTo>
                  <a:lnTo>
                    <a:pt x="486" y="1067"/>
                  </a:lnTo>
                  <a:lnTo>
                    <a:pt x="493" y="1067"/>
                  </a:lnTo>
                  <a:lnTo>
                    <a:pt x="500" y="1068"/>
                  </a:lnTo>
                  <a:lnTo>
                    <a:pt x="507" y="1068"/>
                  </a:lnTo>
                  <a:lnTo>
                    <a:pt x="512" y="1068"/>
                  </a:lnTo>
                  <a:lnTo>
                    <a:pt x="518" y="1068"/>
                  </a:lnTo>
                  <a:lnTo>
                    <a:pt x="525" y="1069"/>
                  </a:lnTo>
                  <a:lnTo>
                    <a:pt x="532" y="1069"/>
                  </a:lnTo>
                  <a:lnTo>
                    <a:pt x="539" y="1069"/>
                  </a:lnTo>
                  <a:lnTo>
                    <a:pt x="545" y="1069"/>
                  </a:lnTo>
                  <a:lnTo>
                    <a:pt x="551" y="1069"/>
                  </a:lnTo>
                  <a:lnTo>
                    <a:pt x="558" y="1069"/>
                  </a:lnTo>
                  <a:lnTo>
                    <a:pt x="564" y="1068"/>
                  </a:lnTo>
                  <a:lnTo>
                    <a:pt x="571" y="1068"/>
                  </a:lnTo>
                  <a:lnTo>
                    <a:pt x="578" y="1068"/>
                  </a:lnTo>
                  <a:lnTo>
                    <a:pt x="584" y="1068"/>
                  </a:lnTo>
                  <a:lnTo>
                    <a:pt x="590" y="1067"/>
                  </a:lnTo>
                  <a:lnTo>
                    <a:pt x="598" y="1067"/>
                  </a:lnTo>
                  <a:lnTo>
                    <a:pt x="604" y="1067"/>
                  </a:lnTo>
                  <a:lnTo>
                    <a:pt x="610" y="1066"/>
                  </a:lnTo>
                  <a:lnTo>
                    <a:pt x="616" y="1064"/>
                  </a:lnTo>
                  <a:lnTo>
                    <a:pt x="622" y="1064"/>
                  </a:lnTo>
                  <a:lnTo>
                    <a:pt x="629" y="1063"/>
                  </a:lnTo>
                  <a:lnTo>
                    <a:pt x="635" y="1062"/>
                  </a:lnTo>
                  <a:lnTo>
                    <a:pt x="642" y="1061"/>
                  </a:lnTo>
                  <a:lnTo>
                    <a:pt x="649" y="1059"/>
                  </a:lnTo>
                  <a:lnTo>
                    <a:pt x="655" y="1059"/>
                  </a:lnTo>
                  <a:lnTo>
                    <a:pt x="661" y="1057"/>
                  </a:lnTo>
                  <a:lnTo>
                    <a:pt x="667" y="1056"/>
                  </a:lnTo>
                  <a:lnTo>
                    <a:pt x="673" y="1053"/>
                  </a:lnTo>
                  <a:lnTo>
                    <a:pt x="680" y="1052"/>
                  </a:lnTo>
                  <a:lnTo>
                    <a:pt x="686" y="1051"/>
                  </a:lnTo>
                  <a:lnTo>
                    <a:pt x="692" y="1048"/>
                  </a:lnTo>
                  <a:lnTo>
                    <a:pt x="698" y="1047"/>
                  </a:lnTo>
                  <a:lnTo>
                    <a:pt x="706" y="1046"/>
                  </a:lnTo>
                  <a:lnTo>
                    <a:pt x="711" y="1043"/>
                  </a:lnTo>
                  <a:lnTo>
                    <a:pt x="715" y="1042"/>
                  </a:lnTo>
                  <a:lnTo>
                    <a:pt x="720" y="1038"/>
                  </a:lnTo>
                  <a:lnTo>
                    <a:pt x="724" y="1037"/>
                  </a:lnTo>
                  <a:lnTo>
                    <a:pt x="729" y="1034"/>
                  </a:lnTo>
                  <a:lnTo>
                    <a:pt x="734" y="1033"/>
                  </a:lnTo>
                  <a:lnTo>
                    <a:pt x="739" y="1032"/>
                  </a:lnTo>
                  <a:lnTo>
                    <a:pt x="746" y="1029"/>
                  </a:lnTo>
                  <a:lnTo>
                    <a:pt x="749" y="1027"/>
                  </a:lnTo>
                  <a:lnTo>
                    <a:pt x="754" y="1024"/>
                  </a:lnTo>
                  <a:lnTo>
                    <a:pt x="759" y="1023"/>
                  </a:lnTo>
                  <a:lnTo>
                    <a:pt x="764" y="1021"/>
                  </a:lnTo>
                  <a:lnTo>
                    <a:pt x="769" y="1018"/>
                  </a:lnTo>
                  <a:lnTo>
                    <a:pt x="774" y="1016"/>
                  </a:lnTo>
                  <a:lnTo>
                    <a:pt x="779" y="1013"/>
                  </a:lnTo>
                  <a:lnTo>
                    <a:pt x="784" y="1011"/>
                  </a:lnTo>
                  <a:lnTo>
                    <a:pt x="789" y="1008"/>
                  </a:lnTo>
                  <a:lnTo>
                    <a:pt x="793" y="1006"/>
                  </a:lnTo>
                  <a:lnTo>
                    <a:pt x="798" y="1002"/>
                  </a:lnTo>
                  <a:lnTo>
                    <a:pt x="804" y="999"/>
                  </a:lnTo>
                  <a:lnTo>
                    <a:pt x="809" y="996"/>
                  </a:lnTo>
                  <a:lnTo>
                    <a:pt x="814" y="993"/>
                  </a:lnTo>
                  <a:lnTo>
                    <a:pt x="818" y="990"/>
                  </a:lnTo>
                  <a:lnTo>
                    <a:pt x="823" y="988"/>
                  </a:lnTo>
                  <a:lnTo>
                    <a:pt x="828" y="985"/>
                  </a:lnTo>
                  <a:lnTo>
                    <a:pt x="833" y="981"/>
                  </a:lnTo>
                  <a:lnTo>
                    <a:pt x="837" y="978"/>
                  </a:lnTo>
                  <a:lnTo>
                    <a:pt x="841" y="976"/>
                  </a:lnTo>
                  <a:lnTo>
                    <a:pt x="846" y="972"/>
                  </a:lnTo>
                  <a:lnTo>
                    <a:pt x="851" y="968"/>
                  </a:lnTo>
                  <a:lnTo>
                    <a:pt x="855" y="965"/>
                  </a:lnTo>
                  <a:lnTo>
                    <a:pt x="860" y="962"/>
                  </a:lnTo>
                  <a:lnTo>
                    <a:pt x="864" y="957"/>
                  </a:lnTo>
                  <a:lnTo>
                    <a:pt x="869" y="955"/>
                  </a:lnTo>
                  <a:lnTo>
                    <a:pt x="873" y="951"/>
                  </a:lnTo>
                  <a:lnTo>
                    <a:pt x="878" y="947"/>
                  </a:lnTo>
                  <a:lnTo>
                    <a:pt x="881" y="943"/>
                  </a:lnTo>
                  <a:lnTo>
                    <a:pt x="886" y="940"/>
                  </a:lnTo>
                  <a:lnTo>
                    <a:pt x="890" y="936"/>
                  </a:lnTo>
                  <a:lnTo>
                    <a:pt x="895" y="932"/>
                  </a:lnTo>
                  <a:lnTo>
                    <a:pt x="899" y="928"/>
                  </a:lnTo>
                  <a:lnTo>
                    <a:pt x="904" y="925"/>
                  </a:lnTo>
                  <a:lnTo>
                    <a:pt x="906" y="920"/>
                  </a:lnTo>
                  <a:lnTo>
                    <a:pt x="912" y="917"/>
                  </a:lnTo>
                  <a:lnTo>
                    <a:pt x="915" y="912"/>
                  </a:lnTo>
                  <a:lnTo>
                    <a:pt x="920" y="909"/>
                  </a:lnTo>
                  <a:lnTo>
                    <a:pt x="924" y="905"/>
                  </a:lnTo>
                  <a:lnTo>
                    <a:pt x="927" y="901"/>
                  </a:lnTo>
                  <a:lnTo>
                    <a:pt x="931" y="896"/>
                  </a:lnTo>
                  <a:lnTo>
                    <a:pt x="935" y="892"/>
                  </a:lnTo>
                  <a:lnTo>
                    <a:pt x="937" y="887"/>
                  </a:lnTo>
                  <a:lnTo>
                    <a:pt x="942" y="884"/>
                  </a:lnTo>
                  <a:lnTo>
                    <a:pt x="946" y="879"/>
                  </a:lnTo>
                  <a:lnTo>
                    <a:pt x="950" y="875"/>
                  </a:lnTo>
                  <a:lnTo>
                    <a:pt x="954" y="870"/>
                  </a:lnTo>
                  <a:lnTo>
                    <a:pt x="957" y="866"/>
                  </a:lnTo>
                  <a:lnTo>
                    <a:pt x="960" y="861"/>
                  </a:lnTo>
                  <a:lnTo>
                    <a:pt x="963" y="856"/>
                  </a:lnTo>
                  <a:lnTo>
                    <a:pt x="967" y="852"/>
                  </a:lnTo>
                  <a:lnTo>
                    <a:pt x="971" y="847"/>
                  </a:lnTo>
                  <a:lnTo>
                    <a:pt x="973" y="842"/>
                  </a:lnTo>
                  <a:lnTo>
                    <a:pt x="977" y="839"/>
                  </a:lnTo>
                  <a:lnTo>
                    <a:pt x="981" y="834"/>
                  </a:lnTo>
                  <a:lnTo>
                    <a:pt x="985" y="829"/>
                  </a:lnTo>
                  <a:lnTo>
                    <a:pt x="990" y="821"/>
                  </a:lnTo>
                  <a:lnTo>
                    <a:pt x="993" y="815"/>
                  </a:lnTo>
                  <a:lnTo>
                    <a:pt x="997" y="809"/>
                  </a:lnTo>
                  <a:lnTo>
                    <a:pt x="1001" y="803"/>
                  </a:lnTo>
                  <a:lnTo>
                    <a:pt x="1005" y="794"/>
                  </a:lnTo>
                  <a:lnTo>
                    <a:pt x="1008" y="786"/>
                  </a:lnTo>
                  <a:lnTo>
                    <a:pt x="1013" y="780"/>
                  </a:lnTo>
                  <a:lnTo>
                    <a:pt x="1017" y="773"/>
                  </a:lnTo>
                  <a:lnTo>
                    <a:pt x="1019" y="764"/>
                  </a:lnTo>
                  <a:lnTo>
                    <a:pt x="1022" y="758"/>
                  </a:lnTo>
                  <a:lnTo>
                    <a:pt x="1026" y="750"/>
                  </a:lnTo>
                  <a:lnTo>
                    <a:pt x="1029" y="743"/>
                  </a:lnTo>
                  <a:lnTo>
                    <a:pt x="1032" y="735"/>
                  </a:lnTo>
                  <a:lnTo>
                    <a:pt x="1034" y="727"/>
                  </a:lnTo>
                  <a:lnTo>
                    <a:pt x="1038" y="719"/>
                  </a:lnTo>
                  <a:lnTo>
                    <a:pt x="1041" y="713"/>
                  </a:lnTo>
                  <a:lnTo>
                    <a:pt x="1043" y="704"/>
                  </a:lnTo>
                  <a:lnTo>
                    <a:pt x="1046" y="697"/>
                  </a:lnTo>
                  <a:lnTo>
                    <a:pt x="1048" y="689"/>
                  </a:lnTo>
                  <a:lnTo>
                    <a:pt x="1051" y="680"/>
                  </a:lnTo>
                  <a:lnTo>
                    <a:pt x="1052" y="673"/>
                  </a:lnTo>
                  <a:lnTo>
                    <a:pt x="1054" y="666"/>
                  </a:lnTo>
                  <a:lnTo>
                    <a:pt x="1057" y="656"/>
                  </a:lnTo>
                  <a:lnTo>
                    <a:pt x="1058" y="649"/>
                  </a:lnTo>
                  <a:lnTo>
                    <a:pt x="1059" y="641"/>
                  </a:lnTo>
                  <a:lnTo>
                    <a:pt x="1061" y="633"/>
                  </a:lnTo>
                  <a:lnTo>
                    <a:pt x="1062" y="624"/>
                  </a:lnTo>
                  <a:lnTo>
                    <a:pt x="1063" y="617"/>
                  </a:lnTo>
                  <a:lnTo>
                    <a:pt x="1064" y="608"/>
                  </a:lnTo>
                  <a:lnTo>
                    <a:pt x="1066" y="601"/>
                  </a:lnTo>
                  <a:lnTo>
                    <a:pt x="1067" y="592"/>
                  </a:lnTo>
                  <a:lnTo>
                    <a:pt x="1067" y="583"/>
                  </a:lnTo>
                  <a:lnTo>
                    <a:pt x="1067" y="575"/>
                  </a:lnTo>
                  <a:lnTo>
                    <a:pt x="1068" y="567"/>
                  </a:lnTo>
                  <a:lnTo>
                    <a:pt x="1068" y="558"/>
                  </a:lnTo>
                  <a:lnTo>
                    <a:pt x="1068" y="551"/>
                  </a:lnTo>
                  <a:lnTo>
                    <a:pt x="1068" y="542"/>
                  </a:lnTo>
                  <a:lnTo>
                    <a:pt x="1068" y="535"/>
                  </a:lnTo>
                  <a:lnTo>
                    <a:pt x="1068" y="525"/>
                  </a:lnTo>
                  <a:lnTo>
                    <a:pt x="1068" y="518"/>
                  </a:lnTo>
                  <a:lnTo>
                    <a:pt x="1068" y="510"/>
                  </a:lnTo>
                  <a:lnTo>
                    <a:pt x="1067" y="501"/>
                  </a:lnTo>
                  <a:lnTo>
                    <a:pt x="1067" y="492"/>
                  </a:lnTo>
                  <a:lnTo>
                    <a:pt x="1067" y="485"/>
                  </a:lnTo>
                  <a:lnTo>
                    <a:pt x="1066" y="477"/>
                  </a:lnTo>
                  <a:lnTo>
                    <a:pt x="1064" y="469"/>
                  </a:lnTo>
                  <a:lnTo>
                    <a:pt x="1063" y="461"/>
                  </a:lnTo>
                  <a:lnTo>
                    <a:pt x="1063" y="452"/>
                  </a:lnTo>
                  <a:lnTo>
                    <a:pt x="1062" y="445"/>
                  </a:lnTo>
                  <a:lnTo>
                    <a:pt x="1059" y="437"/>
                  </a:lnTo>
                  <a:lnTo>
                    <a:pt x="1058" y="429"/>
                  </a:lnTo>
                  <a:lnTo>
                    <a:pt x="1057" y="420"/>
                  </a:lnTo>
                  <a:lnTo>
                    <a:pt x="1054" y="414"/>
                  </a:lnTo>
                  <a:lnTo>
                    <a:pt x="1053" y="405"/>
                  </a:lnTo>
                  <a:lnTo>
                    <a:pt x="1051" y="398"/>
                  </a:lnTo>
                  <a:lnTo>
                    <a:pt x="1049" y="389"/>
                  </a:lnTo>
                  <a:lnTo>
                    <a:pt x="1047" y="383"/>
                  </a:lnTo>
                  <a:lnTo>
                    <a:pt x="1044" y="374"/>
                  </a:lnTo>
                  <a:lnTo>
                    <a:pt x="1041" y="366"/>
                  </a:lnTo>
                  <a:lnTo>
                    <a:pt x="1039" y="359"/>
                  </a:lnTo>
                  <a:lnTo>
                    <a:pt x="1036" y="352"/>
                  </a:lnTo>
                  <a:lnTo>
                    <a:pt x="1034" y="344"/>
                  </a:lnTo>
                  <a:lnTo>
                    <a:pt x="1031" y="338"/>
                  </a:lnTo>
                  <a:lnTo>
                    <a:pt x="1028" y="330"/>
                  </a:lnTo>
                  <a:lnTo>
                    <a:pt x="1027" y="327"/>
                  </a:lnTo>
                  <a:lnTo>
                    <a:pt x="1026" y="324"/>
                  </a:lnTo>
                  <a:lnTo>
                    <a:pt x="1023" y="320"/>
                  </a:lnTo>
                  <a:lnTo>
                    <a:pt x="1022" y="318"/>
                  </a:lnTo>
                  <a:lnTo>
                    <a:pt x="1021" y="315"/>
                  </a:lnTo>
                  <a:lnTo>
                    <a:pt x="1021" y="312"/>
                  </a:lnTo>
                  <a:lnTo>
                    <a:pt x="1018" y="308"/>
                  </a:lnTo>
                  <a:lnTo>
                    <a:pt x="1018" y="307"/>
                  </a:lnTo>
                  <a:lnTo>
                    <a:pt x="1016" y="303"/>
                  </a:lnTo>
                  <a:lnTo>
                    <a:pt x="1014" y="299"/>
                  </a:lnTo>
                  <a:lnTo>
                    <a:pt x="1013" y="297"/>
                  </a:lnTo>
                  <a:lnTo>
                    <a:pt x="1012" y="294"/>
                  </a:lnTo>
                  <a:lnTo>
                    <a:pt x="1010" y="292"/>
                  </a:lnTo>
                  <a:lnTo>
                    <a:pt x="1008" y="289"/>
                  </a:lnTo>
                  <a:lnTo>
                    <a:pt x="1007" y="285"/>
                  </a:lnTo>
                  <a:lnTo>
                    <a:pt x="1007" y="283"/>
                  </a:lnTo>
                  <a:lnTo>
                    <a:pt x="1005" y="279"/>
                  </a:lnTo>
                  <a:lnTo>
                    <a:pt x="1003" y="277"/>
                  </a:lnTo>
                  <a:lnTo>
                    <a:pt x="1002" y="274"/>
                  </a:lnTo>
                  <a:lnTo>
                    <a:pt x="1001" y="271"/>
                  </a:lnTo>
                  <a:lnTo>
                    <a:pt x="998" y="268"/>
                  </a:lnTo>
                  <a:lnTo>
                    <a:pt x="997" y="266"/>
                  </a:lnTo>
                  <a:lnTo>
                    <a:pt x="996" y="262"/>
                  </a:lnTo>
                  <a:lnTo>
                    <a:pt x="995" y="259"/>
                  </a:lnTo>
                  <a:lnTo>
                    <a:pt x="992" y="257"/>
                  </a:lnTo>
                  <a:lnTo>
                    <a:pt x="991" y="254"/>
                  </a:lnTo>
                  <a:lnTo>
                    <a:pt x="990" y="251"/>
                  </a:lnTo>
                  <a:lnTo>
                    <a:pt x="987" y="248"/>
                  </a:lnTo>
                  <a:lnTo>
                    <a:pt x="985" y="243"/>
                  </a:lnTo>
                  <a:lnTo>
                    <a:pt x="982" y="238"/>
                  </a:lnTo>
                  <a:lnTo>
                    <a:pt x="980" y="234"/>
                  </a:lnTo>
                  <a:lnTo>
                    <a:pt x="977" y="231"/>
                  </a:lnTo>
                  <a:lnTo>
                    <a:pt x="976" y="229"/>
                  </a:lnTo>
                  <a:lnTo>
                    <a:pt x="973" y="226"/>
                  </a:lnTo>
                  <a:lnTo>
                    <a:pt x="971" y="221"/>
                  </a:lnTo>
                  <a:lnTo>
                    <a:pt x="967" y="216"/>
                  </a:lnTo>
                  <a:lnTo>
                    <a:pt x="962" y="209"/>
                  </a:lnTo>
                  <a:lnTo>
                    <a:pt x="958" y="204"/>
                  </a:lnTo>
                  <a:lnTo>
                    <a:pt x="955" y="199"/>
                  </a:lnTo>
                  <a:lnTo>
                    <a:pt x="950" y="195"/>
                  </a:lnTo>
                  <a:lnTo>
                    <a:pt x="946" y="190"/>
                  </a:lnTo>
                  <a:lnTo>
                    <a:pt x="941" y="183"/>
                  </a:lnTo>
                  <a:lnTo>
                    <a:pt x="936" y="178"/>
                  </a:lnTo>
                  <a:lnTo>
                    <a:pt x="931" y="175"/>
                  </a:lnTo>
                  <a:lnTo>
                    <a:pt x="927" y="170"/>
                  </a:lnTo>
                  <a:lnTo>
                    <a:pt x="922" y="165"/>
                  </a:lnTo>
                  <a:lnTo>
                    <a:pt x="917" y="160"/>
                  </a:lnTo>
                  <a:lnTo>
                    <a:pt x="912" y="156"/>
                  </a:lnTo>
                  <a:lnTo>
                    <a:pt x="907" y="150"/>
                  </a:lnTo>
                  <a:lnTo>
                    <a:pt x="902" y="146"/>
                  </a:lnTo>
                  <a:lnTo>
                    <a:pt x="899" y="141"/>
                  </a:lnTo>
                  <a:lnTo>
                    <a:pt x="893" y="137"/>
                  </a:lnTo>
                  <a:lnTo>
                    <a:pt x="889" y="132"/>
                  </a:lnTo>
                  <a:lnTo>
                    <a:pt x="884" y="128"/>
                  </a:lnTo>
                  <a:lnTo>
                    <a:pt x="879" y="123"/>
                  </a:lnTo>
                  <a:lnTo>
                    <a:pt x="874" y="121"/>
                  </a:lnTo>
                  <a:lnTo>
                    <a:pt x="869" y="116"/>
                  </a:lnTo>
                  <a:lnTo>
                    <a:pt x="865" y="112"/>
                  </a:lnTo>
                  <a:lnTo>
                    <a:pt x="860" y="109"/>
                  </a:lnTo>
                  <a:lnTo>
                    <a:pt x="855" y="105"/>
                  </a:lnTo>
                  <a:lnTo>
                    <a:pt x="850" y="101"/>
                  </a:lnTo>
                  <a:lnTo>
                    <a:pt x="846" y="97"/>
                  </a:lnTo>
                  <a:lnTo>
                    <a:pt x="841" y="94"/>
                  </a:lnTo>
                  <a:lnTo>
                    <a:pt x="837" y="91"/>
                  </a:lnTo>
                  <a:lnTo>
                    <a:pt x="832" y="87"/>
                  </a:lnTo>
                  <a:lnTo>
                    <a:pt x="827" y="84"/>
                  </a:lnTo>
                  <a:lnTo>
                    <a:pt x="820" y="80"/>
                  </a:lnTo>
                  <a:lnTo>
                    <a:pt x="817" y="77"/>
                  </a:lnTo>
                  <a:lnTo>
                    <a:pt x="812" y="74"/>
                  </a:lnTo>
                  <a:lnTo>
                    <a:pt x="805" y="71"/>
                  </a:lnTo>
                  <a:lnTo>
                    <a:pt x="800" y="69"/>
                  </a:lnTo>
                  <a:lnTo>
                    <a:pt x="797" y="65"/>
                  </a:lnTo>
                  <a:lnTo>
                    <a:pt x="790" y="62"/>
                  </a:lnTo>
                  <a:lnTo>
                    <a:pt x="785" y="60"/>
                  </a:lnTo>
                  <a:lnTo>
                    <a:pt x="781" y="57"/>
                  </a:lnTo>
                  <a:lnTo>
                    <a:pt x="776" y="55"/>
                  </a:lnTo>
                  <a:lnTo>
                    <a:pt x="769" y="52"/>
                  </a:lnTo>
                  <a:lnTo>
                    <a:pt x="766" y="50"/>
                  </a:lnTo>
                  <a:lnTo>
                    <a:pt x="759" y="49"/>
                  </a:lnTo>
                  <a:lnTo>
                    <a:pt x="756" y="45"/>
                  </a:lnTo>
                  <a:lnTo>
                    <a:pt x="749" y="42"/>
                  </a:lnTo>
                  <a:lnTo>
                    <a:pt x="744" y="41"/>
                  </a:lnTo>
                  <a:lnTo>
                    <a:pt x="738" y="38"/>
                  </a:lnTo>
                  <a:lnTo>
                    <a:pt x="733" y="36"/>
                  </a:lnTo>
                  <a:lnTo>
                    <a:pt x="728" y="35"/>
                  </a:lnTo>
                  <a:lnTo>
                    <a:pt x="723" y="33"/>
                  </a:lnTo>
                  <a:lnTo>
                    <a:pt x="717" y="30"/>
                  </a:lnTo>
                  <a:lnTo>
                    <a:pt x="712" y="29"/>
                  </a:lnTo>
                  <a:lnTo>
                    <a:pt x="707" y="26"/>
                  </a:lnTo>
                  <a:lnTo>
                    <a:pt x="701" y="25"/>
                  </a:lnTo>
                  <a:lnTo>
                    <a:pt x="695" y="24"/>
                  </a:lnTo>
                  <a:lnTo>
                    <a:pt x="690" y="23"/>
                  </a:lnTo>
                  <a:lnTo>
                    <a:pt x="685" y="20"/>
                  </a:lnTo>
                  <a:lnTo>
                    <a:pt x="680" y="19"/>
                  </a:lnTo>
                  <a:lnTo>
                    <a:pt x="673" y="18"/>
                  </a:lnTo>
                  <a:lnTo>
                    <a:pt x="668" y="16"/>
                  </a:lnTo>
                  <a:lnTo>
                    <a:pt x="662" y="15"/>
                  </a:lnTo>
                  <a:lnTo>
                    <a:pt x="656" y="13"/>
                  </a:lnTo>
                  <a:lnTo>
                    <a:pt x="651" y="13"/>
                  </a:lnTo>
                  <a:lnTo>
                    <a:pt x="646" y="10"/>
                  </a:lnTo>
                  <a:lnTo>
                    <a:pt x="640" y="9"/>
                  </a:lnTo>
                  <a:lnTo>
                    <a:pt x="634" y="9"/>
                  </a:lnTo>
                  <a:lnTo>
                    <a:pt x="629" y="8"/>
                  </a:lnTo>
                  <a:lnTo>
                    <a:pt x="624" y="8"/>
                  </a:lnTo>
                  <a:lnTo>
                    <a:pt x="617" y="5"/>
                  </a:lnTo>
                  <a:lnTo>
                    <a:pt x="611" y="5"/>
                  </a:lnTo>
                  <a:lnTo>
                    <a:pt x="606" y="4"/>
                  </a:lnTo>
                  <a:lnTo>
                    <a:pt x="600" y="4"/>
                  </a:lnTo>
                  <a:lnTo>
                    <a:pt x="594" y="3"/>
                  </a:lnTo>
                  <a:lnTo>
                    <a:pt x="589" y="1"/>
                  </a:lnTo>
                  <a:lnTo>
                    <a:pt x="583" y="1"/>
                  </a:lnTo>
                  <a:lnTo>
                    <a:pt x="576" y="1"/>
                  </a:lnTo>
                  <a:lnTo>
                    <a:pt x="570" y="0"/>
                  </a:lnTo>
                  <a:lnTo>
                    <a:pt x="563" y="0"/>
                  </a:lnTo>
                  <a:lnTo>
                    <a:pt x="556" y="0"/>
                  </a:lnTo>
                  <a:lnTo>
                    <a:pt x="549" y="0"/>
                  </a:lnTo>
                  <a:lnTo>
                    <a:pt x="543" y="0"/>
                  </a:lnTo>
                  <a:lnTo>
                    <a:pt x="537" y="0"/>
                  </a:lnTo>
                  <a:lnTo>
                    <a:pt x="529" y="0"/>
                  </a:lnTo>
                  <a:lnTo>
                    <a:pt x="523" y="0"/>
                  </a:lnTo>
                  <a:lnTo>
                    <a:pt x="517" y="0"/>
                  </a:lnTo>
                  <a:lnTo>
                    <a:pt x="509" y="0"/>
                  </a:lnTo>
                  <a:lnTo>
                    <a:pt x="503" y="0"/>
                  </a:lnTo>
                  <a:lnTo>
                    <a:pt x="495" y="1"/>
                  </a:lnTo>
                  <a:lnTo>
                    <a:pt x="489" y="1"/>
                  </a:lnTo>
                  <a:lnTo>
                    <a:pt x="483" y="1"/>
                  </a:lnTo>
                  <a:lnTo>
                    <a:pt x="477" y="3"/>
                  </a:lnTo>
                  <a:lnTo>
                    <a:pt x="472" y="4"/>
                  </a:lnTo>
                  <a:lnTo>
                    <a:pt x="464" y="4"/>
                  </a:lnTo>
                  <a:lnTo>
                    <a:pt x="458" y="5"/>
                  </a:lnTo>
                  <a:lnTo>
                    <a:pt x="451" y="5"/>
                  </a:lnTo>
                  <a:lnTo>
                    <a:pt x="444" y="8"/>
                  </a:lnTo>
                  <a:lnTo>
                    <a:pt x="439" y="8"/>
                  </a:lnTo>
                  <a:lnTo>
                    <a:pt x="432" y="9"/>
                  </a:lnTo>
                  <a:lnTo>
                    <a:pt x="426" y="10"/>
                  </a:lnTo>
                  <a:lnTo>
                    <a:pt x="421" y="13"/>
                  </a:lnTo>
                  <a:lnTo>
                    <a:pt x="413" y="13"/>
                  </a:lnTo>
                  <a:lnTo>
                    <a:pt x="408" y="15"/>
                  </a:lnTo>
                  <a:lnTo>
                    <a:pt x="402" y="16"/>
                  </a:lnTo>
                  <a:lnTo>
                    <a:pt x="395" y="19"/>
                  </a:lnTo>
                  <a:lnTo>
                    <a:pt x="390" y="20"/>
                  </a:lnTo>
                  <a:lnTo>
                    <a:pt x="383" y="21"/>
                  </a:lnTo>
                  <a:lnTo>
                    <a:pt x="377" y="24"/>
                  </a:lnTo>
                  <a:lnTo>
                    <a:pt x="372" y="26"/>
                  </a:lnTo>
                  <a:lnTo>
                    <a:pt x="365" y="28"/>
                  </a:lnTo>
                  <a:lnTo>
                    <a:pt x="359" y="29"/>
                  </a:lnTo>
                  <a:lnTo>
                    <a:pt x="354" y="31"/>
                  </a:lnTo>
                  <a:lnTo>
                    <a:pt x="346" y="35"/>
                  </a:lnTo>
                  <a:lnTo>
                    <a:pt x="341" y="36"/>
                  </a:lnTo>
                  <a:lnTo>
                    <a:pt x="335" y="38"/>
                  </a:lnTo>
                  <a:lnTo>
                    <a:pt x="330" y="41"/>
                  </a:lnTo>
                  <a:lnTo>
                    <a:pt x="324" y="44"/>
                  </a:lnTo>
                  <a:lnTo>
                    <a:pt x="317" y="46"/>
                  </a:lnTo>
                  <a:lnTo>
                    <a:pt x="311" y="49"/>
                  </a:lnTo>
                  <a:lnTo>
                    <a:pt x="306" y="51"/>
                  </a:lnTo>
                  <a:lnTo>
                    <a:pt x="301" y="55"/>
                  </a:lnTo>
                  <a:lnTo>
                    <a:pt x="295" y="57"/>
                  </a:lnTo>
                  <a:lnTo>
                    <a:pt x="289" y="60"/>
                  </a:lnTo>
                  <a:lnTo>
                    <a:pt x="283" y="64"/>
                  </a:lnTo>
                  <a:lnTo>
                    <a:pt x="278" y="67"/>
                  </a:lnTo>
                  <a:lnTo>
                    <a:pt x="273" y="70"/>
                  </a:lnTo>
                  <a:lnTo>
                    <a:pt x="266" y="74"/>
                  </a:lnTo>
                  <a:lnTo>
                    <a:pt x="261" y="76"/>
                  </a:lnTo>
                  <a:lnTo>
                    <a:pt x="255" y="80"/>
                  </a:lnTo>
                  <a:lnTo>
                    <a:pt x="249" y="84"/>
                  </a:lnTo>
                  <a:lnTo>
                    <a:pt x="244" y="87"/>
                  </a:lnTo>
                  <a:lnTo>
                    <a:pt x="239" y="91"/>
                  </a:lnTo>
                  <a:lnTo>
                    <a:pt x="234" y="95"/>
                  </a:lnTo>
                  <a:lnTo>
                    <a:pt x="228" y="99"/>
                  </a:lnTo>
                  <a:lnTo>
                    <a:pt x="223" y="104"/>
                  </a:lnTo>
                  <a:lnTo>
                    <a:pt x="218" y="107"/>
                  </a:lnTo>
                  <a:lnTo>
                    <a:pt x="212" y="111"/>
                  </a:lnTo>
                  <a:lnTo>
                    <a:pt x="207" y="116"/>
                  </a:lnTo>
                  <a:lnTo>
                    <a:pt x="202" y="121"/>
                  </a:lnTo>
                  <a:lnTo>
                    <a:pt x="196" y="125"/>
                  </a:lnTo>
                  <a:lnTo>
                    <a:pt x="191" y="130"/>
                  </a:lnTo>
                  <a:lnTo>
                    <a:pt x="248" y="186"/>
                  </a:lnTo>
                  <a:close/>
                </a:path>
              </a:pathLst>
            </a:custGeom>
            <a:solidFill>
              <a:srgbClr val="FF99CC"/>
            </a:solidFill>
            <a:ln w="9525">
              <a:solidFill>
                <a:srgbClr val="FFFF00"/>
              </a:solidFill>
              <a:round/>
              <a:headEnd/>
              <a:tailEnd/>
            </a:ln>
          </p:spPr>
          <p:txBody>
            <a:bodyPr/>
            <a:lstStyle/>
            <a:p>
              <a:endParaRPr lang="zh-CN" altLang="en-US"/>
            </a:p>
          </p:txBody>
        </p:sp>
        <p:sp>
          <p:nvSpPr>
            <p:cNvPr id="17435" name="Freeform 15"/>
            <p:cNvSpPr>
              <a:spLocks/>
            </p:cNvSpPr>
            <p:nvPr/>
          </p:nvSpPr>
          <p:spPr bwMode="auto">
            <a:xfrm>
              <a:off x="1694" y="1983"/>
              <a:ext cx="144" cy="144"/>
            </a:xfrm>
            <a:custGeom>
              <a:avLst/>
              <a:gdLst>
                <a:gd name="T0" fmla="*/ 0 w 433"/>
                <a:gd name="T1" fmla="*/ 0 h 431"/>
                <a:gd name="T2" fmla="*/ 0 w 433"/>
                <a:gd name="T3" fmla="*/ 0 h 431"/>
                <a:gd name="T4" fmla="*/ 0 w 433"/>
                <a:gd name="T5" fmla="*/ 0 h 431"/>
                <a:gd name="T6" fmla="*/ 0 w 433"/>
                <a:gd name="T7" fmla="*/ 0 h 431"/>
                <a:gd name="T8" fmla="*/ 0 w 433"/>
                <a:gd name="T9" fmla="*/ 0 h 431"/>
                <a:gd name="T10" fmla="*/ 0 w 433"/>
                <a:gd name="T11" fmla="*/ 0 h 431"/>
                <a:gd name="T12" fmla="*/ 0 w 433"/>
                <a:gd name="T13" fmla="*/ 0 h 431"/>
                <a:gd name="T14" fmla="*/ 0 w 433"/>
                <a:gd name="T15" fmla="*/ 0 h 431"/>
                <a:gd name="T16" fmla="*/ 0 w 433"/>
                <a:gd name="T17" fmla="*/ 0 h 431"/>
                <a:gd name="T18" fmla="*/ 0 w 433"/>
                <a:gd name="T19" fmla="*/ 0 h 431"/>
                <a:gd name="T20" fmla="*/ 0 w 433"/>
                <a:gd name="T21" fmla="*/ 0 h 431"/>
                <a:gd name="T22" fmla="*/ 0 w 433"/>
                <a:gd name="T23" fmla="*/ 0 h 431"/>
                <a:gd name="T24" fmla="*/ 0 w 433"/>
                <a:gd name="T25" fmla="*/ 0 h 431"/>
                <a:gd name="T26" fmla="*/ 0 w 433"/>
                <a:gd name="T27" fmla="*/ 0 h 431"/>
                <a:gd name="T28" fmla="*/ 0 w 433"/>
                <a:gd name="T29" fmla="*/ 0 h 431"/>
                <a:gd name="T30" fmla="*/ 0 w 433"/>
                <a:gd name="T31" fmla="*/ 0 h 431"/>
                <a:gd name="T32" fmla="*/ 0 w 433"/>
                <a:gd name="T33" fmla="*/ 0 h 431"/>
                <a:gd name="T34" fmla="*/ 0 w 433"/>
                <a:gd name="T35" fmla="*/ 0 h 431"/>
                <a:gd name="T36" fmla="*/ 0 w 433"/>
                <a:gd name="T37" fmla="*/ 0 h 431"/>
                <a:gd name="T38" fmla="*/ 0 w 433"/>
                <a:gd name="T39" fmla="*/ 0 h 431"/>
                <a:gd name="T40" fmla="*/ 0 w 433"/>
                <a:gd name="T41" fmla="*/ 0 h 431"/>
                <a:gd name="T42" fmla="*/ 0 w 433"/>
                <a:gd name="T43" fmla="*/ 0 h 431"/>
                <a:gd name="T44" fmla="*/ 0 w 433"/>
                <a:gd name="T45" fmla="*/ 0 h 431"/>
                <a:gd name="T46" fmla="*/ 0 w 433"/>
                <a:gd name="T47" fmla="*/ 0 h 431"/>
                <a:gd name="T48" fmla="*/ 0 w 433"/>
                <a:gd name="T49" fmla="*/ 0 h 431"/>
                <a:gd name="T50" fmla="*/ 0 w 433"/>
                <a:gd name="T51" fmla="*/ 0 h 431"/>
                <a:gd name="T52" fmla="*/ 0 w 433"/>
                <a:gd name="T53" fmla="*/ 0 h 431"/>
                <a:gd name="T54" fmla="*/ 0 w 433"/>
                <a:gd name="T55" fmla="*/ 0 h 431"/>
                <a:gd name="T56" fmla="*/ 0 w 433"/>
                <a:gd name="T57" fmla="*/ 0 h 431"/>
                <a:gd name="T58" fmla="*/ 0 w 433"/>
                <a:gd name="T59" fmla="*/ 0 h 431"/>
                <a:gd name="T60" fmla="*/ 0 w 433"/>
                <a:gd name="T61" fmla="*/ 0 h 431"/>
                <a:gd name="T62" fmla="*/ 0 w 433"/>
                <a:gd name="T63" fmla="*/ 0 h 431"/>
                <a:gd name="T64" fmla="*/ 0 w 433"/>
                <a:gd name="T65" fmla="*/ 0 h 431"/>
                <a:gd name="T66" fmla="*/ 0 w 433"/>
                <a:gd name="T67" fmla="*/ 0 h 431"/>
                <a:gd name="T68" fmla="*/ 0 w 433"/>
                <a:gd name="T69" fmla="*/ 0 h 431"/>
                <a:gd name="T70" fmla="*/ 0 w 433"/>
                <a:gd name="T71" fmla="*/ 0 h 431"/>
                <a:gd name="T72" fmla="*/ 0 w 433"/>
                <a:gd name="T73" fmla="*/ 0 h 431"/>
                <a:gd name="T74" fmla="*/ 0 w 433"/>
                <a:gd name="T75" fmla="*/ 0 h 431"/>
                <a:gd name="T76" fmla="*/ 0 w 433"/>
                <a:gd name="T77" fmla="*/ 0 h 431"/>
                <a:gd name="T78" fmla="*/ 0 w 433"/>
                <a:gd name="T79" fmla="*/ 0 h 431"/>
                <a:gd name="T80" fmla="*/ 0 w 433"/>
                <a:gd name="T81" fmla="*/ 0 h 431"/>
                <a:gd name="T82" fmla="*/ 0 w 433"/>
                <a:gd name="T83" fmla="*/ 0 h 431"/>
                <a:gd name="T84" fmla="*/ 0 w 433"/>
                <a:gd name="T85" fmla="*/ 0 h 431"/>
                <a:gd name="T86" fmla="*/ 0 w 433"/>
                <a:gd name="T87" fmla="*/ 0 h 431"/>
                <a:gd name="T88" fmla="*/ 0 w 433"/>
                <a:gd name="T89" fmla="*/ 0 h 431"/>
                <a:gd name="T90" fmla="*/ 0 w 433"/>
                <a:gd name="T91" fmla="*/ 0 h 431"/>
                <a:gd name="T92" fmla="*/ 0 w 433"/>
                <a:gd name="T93" fmla="*/ 0 h 431"/>
                <a:gd name="T94" fmla="*/ 0 w 433"/>
                <a:gd name="T95" fmla="*/ 0 h 431"/>
                <a:gd name="T96" fmla="*/ 0 w 433"/>
                <a:gd name="T97" fmla="*/ 0 h 431"/>
                <a:gd name="T98" fmla="*/ 0 w 433"/>
                <a:gd name="T99" fmla="*/ 0 h 431"/>
                <a:gd name="T100" fmla="*/ 0 w 433"/>
                <a:gd name="T101" fmla="*/ 0 h 431"/>
                <a:gd name="T102" fmla="*/ 0 w 433"/>
                <a:gd name="T103" fmla="*/ 0 h 431"/>
                <a:gd name="T104" fmla="*/ 0 w 433"/>
                <a:gd name="T105" fmla="*/ 0 h 431"/>
                <a:gd name="T106" fmla="*/ 0 w 433"/>
                <a:gd name="T107" fmla="*/ 0 h 431"/>
                <a:gd name="T108" fmla="*/ 0 w 433"/>
                <a:gd name="T109" fmla="*/ 0 h 431"/>
                <a:gd name="T110" fmla="*/ 0 w 433"/>
                <a:gd name="T111" fmla="*/ 0 h 431"/>
                <a:gd name="T112" fmla="*/ 0 w 433"/>
                <a:gd name="T113" fmla="*/ 0 h 43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33"/>
                <a:gd name="T172" fmla="*/ 0 h 431"/>
                <a:gd name="T173" fmla="*/ 433 w 433"/>
                <a:gd name="T174" fmla="*/ 431 h 43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33" h="431">
                  <a:moveTo>
                    <a:pt x="356" y="380"/>
                  </a:moveTo>
                  <a:lnTo>
                    <a:pt x="360" y="375"/>
                  </a:lnTo>
                  <a:lnTo>
                    <a:pt x="365" y="371"/>
                  </a:lnTo>
                  <a:lnTo>
                    <a:pt x="368" y="366"/>
                  </a:lnTo>
                  <a:lnTo>
                    <a:pt x="373" y="362"/>
                  </a:lnTo>
                  <a:lnTo>
                    <a:pt x="377" y="357"/>
                  </a:lnTo>
                  <a:lnTo>
                    <a:pt x="381" y="352"/>
                  </a:lnTo>
                  <a:lnTo>
                    <a:pt x="385" y="349"/>
                  </a:lnTo>
                  <a:lnTo>
                    <a:pt x="388" y="344"/>
                  </a:lnTo>
                  <a:lnTo>
                    <a:pt x="391" y="339"/>
                  </a:lnTo>
                  <a:lnTo>
                    <a:pt x="394" y="334"/>
                  </a:lnTo>
                  <a:lnTo>
                    <a:pt x="398" y="329"/>
                  </a:lnTo>
                  <a:lnTo>
                    <a:pt x="401" y="323"/>
                  </a:lnTo>
                  <a:lnTo>
                    <a:pt x="403" y="318"/>
                  </a:lnTo>
                  <a:lnTo>
                    <a:pt x="407" y="313"/>
                  </a:lnTo>
                  <a:lnTo>
                    <a:pt x="409" y="308"/>
                  </a:lnTo>
                  <a:lnTo>
                    <a:pt x="412" y="304"/>
                  </a:lnTo>
                  <a:lnTo>
                    <a:pt x="414" y="298"/>
                  </a:lnTo>
                  <a:lnTo>
                    <a:pt x="417" y="293"/>
                  </a:lnTo>
                  <a:lnTo>
                    <a:pt x="419" y="286"/>
                  </a:lnTo>
                  <a:lnTo>
                    <a:pt x="421" y="281"/>
                  </a:lnTo>
                  <a:lnTo>
                    <a:pt x="422" y="276"/>
                  </a:lnTo>
                  <a:lnTo>
                    <a:pt x="423" y="271"/>
                  </a:lnTo>
                  <a:lnTo>
                    <a:pt x="426" y="265"/>
                  </a:lnTo>
                  <a:lnTo>
                    <a:pt x="427" y="259"/>
                  </a:lnTo>
                  <a:lnTo>
                    <a:pt x="427" y="254"/>
                  </a:lnTo>
                  <a:lnTo>
                    <a:pt x="428" y="249"/>
                  </a:lnTo>
                  <a:lnTo>
                    <a:pt x="429" y="242"/>
                  </a:lnTo>
                  <a:lnTo>
                    <a:pt x="431" y="237"/>
                  </a:lnTo>
                  <a:lnTo>
                    <a:pt x="431" y="232"/>
                  </a:lnTo>
                  <a:lnTo>
                    <a:pt x="432" y="225"/>
                  </a:lnTo>
                  <a:lnTo>
                    <a:pt x="432" y="219"/>
                  </a:lnTo>
                  <a:lnTo>
                    <a:pt x="433" y="215"/>
                  </a:lnTo>
                  <a:lnTo>
                    <a:pt x="432" y="209"/>
                  </a:lnTo>
                  <a:lnTo>
                    <a:pt x="432" y="204"/>
                  </a:lnTo>
                  <a:lnTo>
                    <a:pt x="432" y="198"/>
                  </a:lnTo>
                  <a:lnTo>
                    <a:pt x="431" y="192"/>
                  </a:lnTo>
                  <a:lnTo>
                    <a:pt x="431" y="187"/>
                  </a:lnTo>
                  <a:lnTo>
                    <a:pt x="429" y="181"/>
                  </a:lnTo>
                  <a:lnTo>
                    <a:pt x="428" y="174"/>
                  </a:lnTo>
                  <a:lnTo>
                    <a:pt x="428" y="169"/>
                  </a:lnTo>
                  <a:lnTo>
                    <a:pt x="427" y="164"/>
                  </a:lnTo>
                  <a:lnTo>
                    <a:pt x="426" y="159"/>
                  </a:lnTo>
                  <a:lnTo>
                    <a:pt x="423" y="153"/>
                  </a:lnTo>
                  <a:lnTo>
                    <a:pt x="422" y="148"/>
                  </a:lnTo>
                  <a:lnTo>
                    <a:pt x="421" y="142"/>
                  </a:lnTo>
                  <a:lnTo>
                    <a:pt x="419" y="137"/>
                  </a:lnTo>
                  <a:lnTo>
                    <a:pt x="417" y="132"/>
                  </a:lnTo>
                  <a:lnTo>
                    <a:pt x="414" y="128"/>
                  </a:lnTo>
                  <a:lnTo>
                    <a:pt x="412" y="122"/>
                  </a:lnTo>
                  <a:lnTo>
                    <a:pt x="409" y="117"/>
                  </a:lnTo>
                  <a:lnTo>
                    <a:pt x="407" y="111"/>
                  </a:lnTo>
                  <a:lnTo>
                    <a:pt x="403" y="107"/>
                  </a:lnTo>
                  <a:lnTo>
                    <a:pt x="399" y="102"/>
                  </a:lnTo>
                  <a:lnTo>
                    <a:pt x="397" y="97"/>
                  </a:lnTo>
                  <a:lnTo>
                    <a:pt x="393" y="92"/>
                  </a:lnTo>
                  <a:lnTo>
                    <a:pt x="389" y="87"/>
                  </a:lnTo>
                  <a:lnTo>
                    <a:pt x="386" y="83"/>
                  </a:lnTo>
                  <a:lnTo>
                    <a:pt x="382" y="78"/>
                  </a:lnTo>
                  <a:lnTo>
                    <a:pt x="378" y="73"/>
                  </a:lnTo>
                  <a:lnTo>
                    <a:pt x="375" y="70"/>
                  </a:lnTo>
                  <a:lnTo>
                    <a:pt x="371" y="65"/>
                  </a:lnTo>
                  <a:lnTo>
                    <a:pt x="365" y="61"/>
                  </a:lnTo>
                  <a:lnTo>
                    <a:pt x="361" y="56"/>
                  </a:lnTo>
                  <a:lnTo>
                    <a:pt x="356" y="52"/>
                  </a:lnTo>
                  <a:lnTo>
                    <a:pt x="351" y="50"/>
                  </a:lnTo>
                  <a:lnTo>
                    <a:pt x="346" y="46"/>
                  </a:lnTo>
                  <a:lnTo>
                    <a:pt x="342" y="41"/>
                  </a:lnTo>
                  <a:lnTo>
                    <a:pt x="338" y="38"/>
                  </a:lnTo>
                  <a:lnTo>
                    <a:pt x="332" y="36"/>
                  </a:lnTo>
                  <a:lnTo>
                    <a:pt x="327" y="32"/>
                  </a:lnTo>
                  <a:lnTo>
                    <a:pt x="322" y="30"/>
                  </a:lnTo>
                  <a:lnTo>
                    <a:pt x="317" y="27"/>
                  </a:lnTo>
                  <a:lnTo>
                    <a:pt x="312" y="24"/>
                  </a:lnTo>
                  <a:lnTo>
                    <a:pt x="307" y="21"/>
                  </a:lnTo>
                  <a:lnTo>
                    <a:pt x="302" y="19"/>
                  </a:lnTo>
                  <a:lnTo>
                    <a:pt x="297" y="16"/>
                  </a:lnTo>
                  <a:lnTo>
                    <a:pt x="291" y="14"/>
                  </a:lnTo>
                  <a:lnTo>
                    <a:pt x="286" y="12"/>
                  </a:lnTo>
                  <a:lnTo>
                    <a:pt x="281" y="11"/>
                  </a:lnTo>
                  <a:lnTo>
                    <a:pt x="276" y="9"/>
                  </a:lnTo>
                  <a:lnTo>
                    <a:pt x="271" y="7"/>
                  </a:lnTo>
                  <a:lnTo>
                    <a:pt x="264" y="6"/>
                  </a:lnTo>
                  <a:lnTo>
                    <a:pt x="259" y="5"/>
                  </a:lnTo>
                  <a:lnTo>
                    <a:pt x="254" y="4"/>
                  </a:lnTo>
                  <a:lnTo>
                    <a:pt x="248" y="2"/>
                  </a:lnTo>
                  <a:lnTo>
                    <a:pt x="243" y="1"/>
                  </a:lnTo>
                  <a:lnTo>
                    <a:pt x="236" y="1"/>
                  </a:lnTo>
                  <a:lnTo>
                    <a:pt x="231" y="1"/>
                  </a:lnTo>
                  <a:lnTo>
                    <a:pt x="224" y="0"/>
                  </a:lnTo>
                  <a:lnTo>
                    <a:pt x="220" y="0"/>
                  </a:lnTo>
                  <a:lnTo>
                    <a:pt x="214" y="0"/>
                  </a:lnTo>
                  <a:lnTo>
                    <a:pt x="209" y="0"/>
                  </a:lnTo>
                  <a:lnTo>
                    <a:pt x="204" y="0"/>
                  </a:lnTo>
                  <a:lnTo>
                    <a:pt x="197" y="0"/>
                  </a:lnTo>
                  <a:lnTo>
                    <a:pt x="192" y="1"/>
                  </a:lnTo>
                  <a:lnTo>
                    <a:pt x="187" y="1"/>
                  </a:lnTo>
                  <a:lnTo>
                    <a:pt x="180" y="1"/>
                  </a:lnTo>
                  <a:lnTo>
                    <a:pt x="175" y="2"/>
                  </a:lnTo>
                  <a:lnTo>
                    <a:pt x="169" y="2"/>
                  </a:lnTo>
                  <a:lnTo>
                    <a:pt x="164" y="5"/>
                  </a:lnTo>
                  <a:lnTo>
                    <a:pt x="158" y="6"/>
                  </a:lnTo>
                  <a:lnTo>
                    <a:pt x="153" y="7"/>
                  </a:lnTo>
                  <a:lnTo>
                    <a:pt x="148" y="9"/>
                  </a:lnTo>
                  <a:lnTo>
                    <a:pt x="143" y="11"/>
                  </a:lnTo>
                  <a:lnTo>
                    <a:pt x="137" y="12"/>
                  </a:lnTo>
                  <a:lnTo>
                    <a:pt x="132" y="14"/>
                  </a:lnTo>
                  <a:lnTo>
                    <a:pt x="126" y="16"/>
                  </a:lnTo>
                  <a:lnTo>
                    <a:pt x="121" y="19"/>
                  </a:lnTo>
                  <a:lnTo>
                    <a:pt x="116" y="21"/>
                  </a:lnTo>
                  <a:lnTo>
                    <a:pt x="111" y="25"/>
                  </a:lnTo>
                  <a:lnTo>
                    <a:pt x="106" y="27"/>
                  </a:lnTo>
                  <a:lnTo>
                    <a:pt x="102" y="30"/>
                  </a:lnTo>
                  <a:lnTo>
                    <a:pt x="97" y="32"/>
                  </a:lnTo>
                  <a:lnTo>
                    <a:pt x="91" y="36"/>
                  </a:lnTo>
                  <a:lnTo>
                    <a:pt x="87" y="40"/>
                  </a:lnTo>
                  <a:lnTo>
                    <a:pt x="82" y="42"/>
                  </a:lnTo>
                  <a:lnTo>
                    <a:pt x="77" y="46"/>
                  </a:lnTo>
                  <a:lnTo>
                    <a:pt x="73" y="50"/>
                  </a:lnTo>
                  <a:lnTo>
                    <a:pt x="70" y="53"/>
                  </a:lnTo>
                  <a:lnTo>
                    <a:pt x="66" y="58"/>
                  </a:lnTo>
                  <a:lnTo>
                    <a:pt x="60" y="63"/>
                  </a:lnTo>
                  <a:lnTo>
                    <a:pt x="56" y="66"/>
                  </a:lnTo>
                  <a:lnTo>
                    <a:pt x="52" y="72"/>
                  </a:lnTo>
                  <a:lnTo>
                    <a:pt x="50" y="76"/>
                  </a:lnTo>
                  <a:lnTo>
                    <a:pt x="46" y="81"/>
                  </a:lnTo>
                  <a:lnTo>
                    <a:pt x="42" y="86"/>
                  </a:lnTo>
                  <a:lnTo>
                    <a:pt x="39" y="91"/>
                  </a:lnTo>
                  <a:lnTo>
                    <a:pt x="35" y="97"/>
                  </a:lnTo>
                  <a:lnTo>
                    <a:pt x="34" y="100"/>
                  </a:lnTo>
                  <a:lnTo>
                    <a:pt x="31" y="102"/>
                  </a:lnTo>
                  <a:lnTo>
                    <a:pt x="29" y="106"/>
                  </a:lnTo>
                  <a:lnTo>
                    <a:pt x="27" y="108"/>
                  </a:lnTo>
                  <a:lnTo>
                    <a:pt x="25" y="112"/>
                  </a:lnTo>
                  <a:lnTo>
                    <a:pt x="24" y="116"/>
                  </a:lnTo>
                  <a:lnTo>
                    <a:pt x="21" y="118"/>
                  </a:lnTo>
                  <a:lnTo>
                    <a:pt x="20" y="122"/>
                  </a:lnTo>
                  <a:lnTo>
                    <a:pt x="19" y="126"/>
                  </a:lnTo>
                  <a:lnTo>
                    <a:pt x="16" y="129"/>
                  </a:lnTo>
                  <a:lnTo>
                    <a:pt x="15" y="133"/>
                  </a:lnTo>
                  <a:lnTo>
                    <a:pt x="14" y="137"/>
                  </a:lnTo>
                  <a:lnTo>
                    <a:pt x="12" y="139"/>
                  </a:lnTo>
                  <a:lnTo>
                    <a:pt x="11" y="143"/>
                  </a:lnTo>
                  <a:lnTo>
                    <a:pt x="10" y="147"/>
                  </a:lnTo>
                  <a:lnTo>
                    <a:pt x="10" y="151"/>
                  </a:lnTo>
                  <a:lnTo>
                    <a:pt x="7" y="154"/>
                  </a:lnTo>
                  <a:lnTo>
                    <a:pt x="6" y="158"/>
                  </a:lnTo>
                  <a:lnTo>
                    <a:pt x="6" y="161"/>
                  </a:lnTo>
                  <a:lnTo>
                    <a:pt x="5" y="166"/>
                  </a:lnTo>
                  <a:lnTo>
                    <a:pt x="4" y="169"/>
                  </a:lnTo>
                  <a:lnTo>
                    <a:pt x="4" y="173"/>
                  </a:lnTo>
                  <a:lnTo>
                    <a:pt x="2" y="177"/>
                  </a:lnTo>
                  <a:lnTo>
                    <a:pt x="2" y="181"/>
                  </a:lnTo>
                  <a:lnTo>
                    <a:pt x="2" y="183"/>
                  </a:lnTo>
                  <a:lnTo>
                    <a:pt x="1" y="188"/>
                  </a:lnTo>
                  <a:lnTo>
                    <a:pt x="1" y="192"/>
                  </a:lnTo>
                  <a:lnTo>
                    <a:pt x="1" y="195"/>
                  </a:lnTo>
                  <a:lnTo>
                    <a:pt x="1" y="199"/>
                  </a:lnTo>
                  <a:lnTo>
                    <a:pt x="1" y="204"/>
                  </a:lnTo>
                  <a:lnTo>
                    <a:pt x="1" y="207"/>
                  </a:lnTo>
                  <a:lnTo>
                    <a:pt x="1" y="212"/>
                  </a:lnTo>
                  <a:lnTo>
                    <a:pt x="0" y="214"/>
                  </a:lnTo>
                  <a:lnTo>
                    <a:pt x="0" y="218"/>
                  </a:lnTo>
                  <a:lnTo>
                    <a:pt x="0" y="222"/>
                  </a:lnTo>
                  <a:lnTo>
                    <a:pt x="1" y="225"/>
                  </a:lnTo>
                  <a:lnTo>
                    <a:pt x="1" y="230"/>
                  </a:lnTo>
                  <a:lnTo>
                    <a:pt x="1" y="234"/>
                  </a:lnTo>
                  <a:lnTo>
                    <a:pt x="1" y="237"/>
                  </a:lnTo>
                  <a:lnTo>
                    <a:pt x="2" y="242"/>
                  </a:lnTo>
                  <a:lnTo>
                    <a:pt x="2" y="245"/>
                  </a:lnTo>
                  <a:lnTo>
                    <a:pt x="2" y="249"/>
                  </a:lnTo>
                  <a:lnTo>
                    <a:pt x="4" y="253"/>
                  </a:lnTo>
                  <a:lnTo>
                    <a:pt x="5" y="257"/>
                  </a:lnTo>
                  <a:lnTo>
                    <a:pt x="5" y="260"/>
                  </a:lnTo>
                  <a:lnTo>
                    <a:pt x="6" y="264"/>
                  </a:lnTo>
                  <a:lnTo>
                    <a:pt x="6" y="268"/>
                  </a:lnTo>
                  <a:lnTo>
                    <a:pt x="7" y="273"/>
                  </a:lnTo>
                  <a:lnTo>
                    <a:pt x="9" y="275"/>
                  </a:lnTo>
                  <a:lnTo>
                    <a:pt x="10" y="280"/>
                  </a:lnTo>
                  <a:lnTo>
                    <a:pt x="11" y="283"/>
                  </a:lnTo>
                  <a:lnTo>
                    <a:pt x="12" y="286"/>
                  </a:lnTo>
                  <a:lnTo>
                    <a:pt x="14" y="290"/>
                  </a:lnTo>
                  <a:lnTo>
                    <a:pt x="15" y="294"/>
                  </a:lnTo>
                  <a:lnTo>
                    <a:pt x="16" y="298"/>
                  </a:lnTo>
                  <a:lnTo>
                    <a:pt x="19" y="301"/>
                  </a:lnTo>
                  <a:lnTo>
                    <a:pt x="20" y="305"/>
                  </a:lnTo>
                  <a:lnTo>
                    <a:pt x="21" y="309"/>
                  </a:lnTo>
                  <a:lnTo>
                    <a:pt x="24" y="311"/>
                  </a:lnTo>
                  <a:lnTo>
                    <a:pt x="25" y="316"/>
                  </a:lnTo>
                  <a:lnTo>
                    <a:pt x="27" y="319"/>
                  </a:lnTo>
                  <a:lnTo>
                    <a:pt x="29" y="323"/>
                  </a:lnTo>
                  <a:lnTo>
                    <a:pt x="31" y="326"/>
                  </a:lnTo>
                  <a:lnTo>
                    <a:pt x="34" y="330"/>
                  </a:lnTo>
                  <a:lnTo>
                    <a:pt x="35" y="335"/>
                  </a:lnTo>
                  <a:lnTo>
                    <a:pt x="39" y="340"/>
                  </a:lnTo>
                  <a:lnTo>
                    <a:pt x="42" y="345"/>
                  </a:lnTo>
                  <a:lnTo>
                    <a:pt x="46" y="351"/>
                  </a:lnTo>
                  <a:lnTo>
                    <a:pt x="48" y="356"/>
                  </a:lnTo>
                  <a:lnTo>
                    <a:pt x="52" y="361"/>
                  </a:lnTo>
                  <a:lnTo>
                    <a:pt x="56" y="366"/>
                  </a:lnTo>
                  <a:lnTo>
                    <a:pt x="61" y="371"/>
                  </a:lnTo>
                  <a:lnTo>
                    <a:pt x="66" y="375"/>
                  </a:lnTo>
                  <a:lnTo>
                    <a:pt x="70" y="380"/>
                  </a:lnTo>
                  <a:lnTo>
                    <a:pt x="75" y="384"/>
                  </a:lnTo>
                  <a:lnTo>
                    <a:pt x="78" y="387"/>
                  </a:lnTo>
                  <a:lnTo>
                    <a:pt x="83" y="391"/>
                  </a:lnTo>
                  <a:lnTo>
                    <a:pt x="88" y="394"/>
                  </a:lnTo>
                  <a:lnTo>
                    <a:pt x="95" y="397"/>
                  </a:lnTo>
                  <a:lnTo>
                    <a:pt x="99" y="402"/>
                  </a:lnTo>
                  <a:lnTo>
                    <a:pt x="104" y="405"/>
                  </a:lnTo>
                  <a:lnTo>
                    <a:pt x="111" y="407"/>
                  </a:lnTo>
                  <a:lnTo>
                    <a:pt x="113" y="409"/>
                  </a:lnTo>
                  <a:lnTo>
                    <a:pt x="116" y="410"/>
                  </a:lnTo>
                  <a:lnTo>
                    <a:pt x="118" y="411"/>
                  </a:lnTo>
                  <a:lnTo>
                    <a:pt x="122" y="412"/>
                  </a:lnTo>
                  <a:lnTo>
                    <a:pt x="124" y="414"/>
                  </a:lnTo>
                  <a:lnTo>
                    <a:pt x="127" y="415"/>
                  </a:lnTo>
                  <a:lnTo>
                    <a:pt x="129" y="416"/>
                  </a:lnTo>
                  <a:lnTo>
                    <a:pt x="133" y="417"/>
                  </a:lnTo>
                  <a:lnTo>
                    <a:pt x="136" y="417"/>
                  </a:lnTo>
                  <a:lnTo>
                    <a:pt x="138" y="420"/>
                  </a:lnTo>
                  <a:lnTo>
                    <a:pt x="142" y="420"/>
                  </a:lnTo>
                  <a:lnTo>
                    <a:pt x="144" y="421"/>
                  </a:lnTo>
                  <a:lnTo>
                    <a:pt x="147" y="422"/>
                  </a:lnTo>
                  <a:lnTo>
                    <a:pt x="151" y="422"/>
                  </a:lnTo>
                  <a:lnTo>
                    <a:pt x="153" y="423"/>
                  </a:lnTo>
                  <a:lnTo>
                    <a:pt x="156" y="425"/>
                  </a:lnTo>
                  <a:lnTo>
                    <a:pt x="159" y="425"/>
                  </a:lnTo>
                  <a:lnTo>
                    <a:pt x="163" y="426"/>
                  </a:lnTo>
                  <a:lnTo>
                    <a:pt x="165" y="426"/>
                  </a:lnTo>
                  <a:lnTo>
                    <a:pt x="169" y="428"/>
                  </a:lnTo>
                  <a:lnTo>
                    <a:pt x="172" y="428"/>
                  </a:lnTo>
                  <a:lnTo>
                    <a:pt x="174" y="428"/>
                  </a:lnTo>
                  <a:lnTo>
                    <a:pt x="178" y="430"/>
                  </a:lnTo>
                  <a:lnTo>
                    <a:pt x="180" y="430"/>
                  </a:lnTo>
                  <a:lnTo>
                    <a:pt x="183" y="430"/>
                  </a:lnTo>
                  <a:lnTo>
                    <a:pt x="187" y="431"/>
                  </a:lnTo>
                  <a:lnTo>
                    <a:pt x="190" y="431"/>
                  </a:lnTo>
                  <a:lnTo>
                    <a:pt x="193" y="431"/>
                  </a:lnTo>
                  <a:lnTo>
                    <a:pt x="199" y="431"/>
                  </a:lnTo>
                  <a:lnTo>
                    <a:pt x="204" y="431"/>
                  </a:lnTo>
                  <a:lnTo>
                    <a:pt x="209" y="431"/>
                  </a:lnTo>
                  <a:lnTo>
                    <a:pt x="214" y="431"/>
                  </a:lnTo>
                  <a:lnTo>
                    <a:pt x="219" y="431"/>
                  </a:lnTo>
                  <a:lnTo>
                    <a:pt x="224" y="431"/>
                  </a:lnTo>
                  <a:lnTo>
                    <a:pt x="230" y="431"/>
                  </a:lnTo>
                  <a:lnTo>
                    <a:pt x="236" y="431"/>
                  </a:lnTo>
                  <a:lnTo>
                    <a:pt x="240" y="430"/>
                  </a:lnTo>
                  <a:lnTo>
                    <a:pt x="246" y="430"/>
                  </a:lnTo>
                  <a:lnTo>
                    <a:pt x="250" y="428"/>
                  </a:lnTo>
                  <a:lnTo>
                    <a:pt x="256" y="428"/>
                  </a:lnTo>
                  <a:lnTo>
                    <a:pt x="261" y="426"/>
                  </a:lnTo>
                  <a:lnTo>
                    <a:pt x="268" y="425"/>
                  </a:lnTo>
                  <a:lnTo>
                    <a:pt x="272" y="425"/>
                  </a:lnTo>
                  <a:lnTo>
                    <a:pt x="277" y="422"/>
                  </a:lnTo>
                  <a:lnTo>
                    <a:pt x="282" y="421"/>
                  </a:lnTo>
                  <a:lnTo>
                    <a:pt x="287" y="420"/>
                  </a:lnTo>
                  <a:lnTo>
                    <a:pt x="291" y="417"/>
                  </a:lnTo>
                  <a:lnTo>
                    <a:pt x="297" y="416"/>
                  </a:lnTo>
                  <a:lnTo>
                    <a:pt x="301" y="412"/>
                  </a:lnTo>
                  <a:lnTo>
                    <a:pt x="307" y="411"/>
                  </a:lnTo>
                  <a:lnTo>
                    <a:pt x="311" y="409"/>
                  </a:lnTo>
                  <a:lnTo>
                    <a:pt x="316" y="406"/>
                  </a:lnTo>
                  <a:lnTo>
                    <a:pt x="321" y="404"/>
                  </a:lnTo>
                  <a:lnTo>
                    <a:pt x="326" y="400"/>
                  </a:lnTo>
                  <a:lnTo>
                    <a:pt x="330" y="397"/>
                  </a:lnTo>
                  <a:lnTo>
                    <a:pt x="335" y="394"/>
                  </a:lnTo>
                  <a:lnTo>
                    <a:pt x="340" y="390"/>
                  </a:lnTo>
                  <a:lnTo>
                    <a:pt x="345" y="386"/>
                  </a:lnTo>
                  <a:lnTo>
                    <a:pt x="348" y="384"/>
                  </a:lnTo>
                  <a:lnTo>
                    <a:pt x="353" y="380"/>
                  </a:lnTo>
                  <a:lnTo>
                    <a:pt x="304" y="316"/>
                  </a:lnTo>
                  <a:lnTo>
                    <a:pt x="300" y="318"/>
                  </a:lnTo>
                  <a:lnTo>
                    <a:pt x="296" y="321"/>
                  </a:lnTo>
                  <a:lnTo>
                    <a:pt x="292" y="323"/>
                  </a:lnTo>
                  <a:lnTo>
                    <a:pt x="290" y="326"/>
                  </a:lnTo>
                  <a:lnTo>
                    <a:pt x="286" y="329"/>
                  </a:lnTo>
                  <a:lnTo>
                    <a:pt x="282" y="330"/>
                  </a:lnTo>
                  <a:lnTo>
                    <a:pt x="279" y="333"/>
                  </a:lnTo>
                  <a:lnTo>
                    <a:pt x="276" y="335"/>
                  </a:lnTo>
                  <a:lnTo>
                    <a:pt x="272" y="336"/>
                  </a:lnTo>
                  <a:lnTo>
                    <a:pt x="269" y="339"/>
                  </a:lnTo>
                  <a:lnTo>
                    <a:pt x="264" y="340"/>
                  </a:lnTo>
                  <a:lnTo>
                    <a:pt x="261" y="341"/>
                  </a:lnTo>
                  <a:lnTo>
                    <a:pt x="258" y="344"/>
                  </a:lnTo>
                  <a:lnTo>
                    <a:pt x="254" y="345"/>
                  </a:lnTo>
                  <a:lnTo>
                    <a:pt x="250" y="346"/>
                  </a:lnTo>
                  <a:lnTo>
                    <a:pt x="246" y="347"/>
                  </a:lnTo>
                  <a:lnTo>
                    <a:pt x="244" y="349"/>
                  </a:lnTo>
                  <a:lnTo>
                    <a:pt x="239" y="349"/>
                  </a:lnTo>
                  <a:lnTo>
                    <a:pt x="235" y="350"/>
                  </a:lnTo>
                  <a:lnTo>
                    <a:pt x="231" y="351"/>
                  </a:lnTo>
                  <a:lnTo>
                    <a:pt x="226" y="352"/>
                  </a:lnTo>
                  <a:lnTo>
                    <a:pt x="223" y="352"/>
                  </a:lnTo>
                  <a:lnTo>
                    <a:pt x="219" y="354"/>
                  </a:lnTo>
                  <a:lnTo>
                    <a:pt x="216" y="354"/>
                  </a:lnTo>
                  <a:lnTo>
                    <a:pt x="212" y="354"/>
                  </a:lnTo>
                  <a:lnTo>
                    <a:pt x="208" y="355"/>
                  </a:lnTo>
                  <a:lnTo>
                    <a:pt x="204" y="355"/>
                  </a:lnTo>
                  <a:lnTo>
                    <a:pt x="200" y="356"/>
                  </a:lnTo>
                  <a:lnTo>
                    <a:pt x="195" y="356"/>
                  </a:lnTo>
                  <a:lnTo>
                    <a:pt x="192" y="356"/>
                  </a:lnTo>
                  <a:lnTo>
                    <a:pt x="187" y="356"/>
                  </a:lnTo>
                  <a:lnTo>
                    <a:pt x="183" y="356"/>
                  </a:lnTo>
                  <a:lnTo>
                    <a:pt x="179" y="355"/>
                  </a:lnTo>
                  <a:lnTo>
                    <a:pt x="174" y="354"/>
                  </a:lnTo>
                  <a:lnTo>
                    <a:pt x="170" y="352"/>
                  </a:lnTo>
                  <a:lnTo>
                    <a:pt x="167" y="352"/>
                  </a:lnTo>
                  <a:lnTo>
                    <a:pt x="160" y="350"/>
                  </a:lnTo>
                  <a:lnTo>
                    <a:pt x="158" y="350"/>
                  </a:lnTo>
                  <a:lnTo>
                    <a:pt x="153" y="349"/>
                  </a:lnTo>
                  <a:lnTo>
                    <a:pt x="149" y="347"/>
                  </a:lnTo>
                  <a:lnTo>
                    <a:pt x="144" y="346"/>
                  </a:lnTo>
                  <a:lnTo>
                    <a:pt x="141" y="345"/>
                  </a:lnTo>
                  <a:lnTo>
                    <a:pt x="137" y="344"/>
                  </a:lnTo>
                  <a:lnTo>
                    <a:pt x="133" y="341"/>
                  </a:lnTo>
                  <a:lnTo>
                    <a:pt x="128" y="340"/>
                  </a:lnTo>
                  <a:lnTo>
                    <a:pt x="124" y="339"/>
                  </a:lnTo>
                  <a:lnTo>
                    <a:pt x="121" y="336"/>
                  </a:lnTo>
                  <a:lnTo>
                    <a:pt x="117" y="335"/>
                  </a:lnTo>
                  <a:lnTo>
                    <a:pt x="113" y="333"/>
                  </a:lnTo>
                  <a:lnTo>
                    <a:pt x="109" y="330"/>
                  </a:lnTo>
                  <a:lnTo>
                    <a:pt x="104" y="328"/>
                  </a:lnTo>
                  <a:lnTo>
                    <a:pt x="101" y="325"/>
                  </a:lnTo>
                  <a:lnTo>
                    <a:pt x="97" y="323"/>
                  </a:lnTo>
                  <a:lnTo>
                    <a:pt x="93" y="320"/>
                  </a:lnTo>
                  <a:lnTo>
                    <a:pt x="90" y="318"/>
                  </a:lnTo>
                  <a:lnTo>
                    <a:pt x="87" y="315"/>
                  </a:lnTo>
                  <a:lnTo>
                    <a:pt x="82" y="313"/>
                  </a:lnTo>
                  <a:lnTo>
                    <a:pt x="78" y="309"/>
                  </a:lnTo>
                  <a:lnTo>
                    <a:pt x="76" y="306"/>
                  </a:lnTo>
                  <a:lnTo>
                    <a:pt x="72" y="304"/>
                  </a:lnTo>
                  <a:lnTo>
                    <a:pt x="70" y="300"/>
                  </a:lnTo>
                  <a:lnTo>
                    <a:pt x="66" y="296"/>
                  </a:lnTo>
                  <a:lnTo>
                    <a:pt x="62" y="293"/>
                  </a:lnTo>
                  <a:lnTo>
                    <a:pt x="60" y="289"/>
                  </a:lnTo>
                  <a:lnTo>
                    <a:pt x="57" y="286"/>
                  </a:lnTo>
                  <a:lnTo>
                    <a:pt x="55" y="283"/>
                  </a:lnTo>
                  <a:lnTo>
                    <a:pt x="52" y="279"/>
                  </a:lnTo>
                  <a:lnTo>
                    <a:pt x="51" y="276"/>
                  </a:lnTo>
                  <a:lnTo>
                    <a:pt x="50" y="273"/>
                  </a:lnTo>
                  <a:lnTo>
                    <a:pt x="48" y="269"/>
                  </a:lnTo>
                  <a:lnTo>
                    <a:pt x="47" y="266"/>
                  </a:lnTo>
                  <a:lnTo>
                    <a:pt x="46" y="263"/>
                  </a:lnTo>
                  <a:lnTo>
                    <a:pt x="43" y="259"/>
                  </a:lnTo>
                  <a:lnTo>
                    <a:pt x="42" y="255"/>
                  </a:lnTo>
                  <a:lnTo>
                    <a:pt x="41" y="252"/>
                  </a:lnTo>
                  <a:lnTo>
                    <a:pt x="40" y="249"/>
                  </a:lnTo>
                  <a:lnTo>
                    <a:pt x="39" y="245"/>
                  </a:lnTo>
                  <a:lnTo>
                    <a:pt x="37" y="242"/>
                  </a:lnTo>
                  <a:lnTo>
                    <a:pt x="37" y="238"/>
                  </a:lnTo>
                  <a:lnTo>
                    <a:pt x="36" y="235"/>
                  </a:lnTo>
                  <a:lnTo>
                    <a:pt x="35" y="230"/>
                  </a:lnTo>
                  <a:lnTo>
                    <a:pt x="34" y="227"/>
                  </a:lnTo>
                  <a:lnTo>
                    <a:pt x="34" y="223"/>
                  </a:lnTo>
                  <a:lnTo>
                    <a:pt x="34" y="219"/>
                  </a:lnTo>
                  <a:lnTo>
                    <a:pt x="32" y="215"/>
                  </a:lnTo>
                  <a:lnTo>
                    <a:pt x="32" y="213"/>
                  </a:lnTo>
                  <a:lnTo>
                    <a:pt x="32" y="209"/>
                  </a:lnTo>
                  <a:lnTo>
                    <a:pt x="32" y="205"/>
                  </a:lnTo>
                  <a:lnTo>
                    <a:pt x="32" y="202"/>
                  </a:lnTo>
                  <a:lnTo>
                    <a:pt x="32" y="198"/>
                  </a:lnTo>
                  <a:lnTo>
                    <a:pt x="32" y="194"/>
                  </a:lnTo>
                  <a:lnTo>
                    <a:pt x="32" y="190"/>
                  </a:lnTo>
                  <a:lnTo>
                    <a:pt x="32" y="187"/>
                  </a:lnTo>
                  <a:lnTo>
                    <a:pt x="32" y="183"/>
                  </a:lnTo>
                  <a:lnTo>
                    <a:pt x="32" y="179"/>
                  </a:lnTo>
                  <a:lnTo>
                    <a:pt x="34" y="176"/>
                  </a:lnTo>
                  <a:lnTo>
                    <a:pt x="34" y="172"/>
                  </a:lnTo>
                  <a:lnTo>
                    <a:pt x="34" y="167"/>
                  </a:lnTo>
                  <a:lnTo>
                    <a:pt x="35" y="163"/>
                  </a:lnTo>
                  <a:lnTo>
                    <a:pt x="35" y="158"/>
                  </a:lnTo>
                  <a:lnTo>
                    <a:pt x="36" y="154"/>
                  </a:lnTo>
                  <a:lnTo>
                    <a:pt x="37" y="151"/>
                  </a:lnTo>
                  <a:lnTo>
                    <a:pt x="39" y="147"/>
                  </a:lnTo>
                  <a:lnTo>
                    <a:pt x="41" y="143"/>
                  </a:lnTo>
                  <a:lnTo>
                    <a:pt x="41" y="139"/>
                  </a:lnTo>
                  <a:lnTo>
                    <a:pt x="42" y="136"/>
                  </a:lnTo>
                  <a:lnTo>
                    <a:pt x="43" y="132"/>
                  </a:lnTo>
                  <a:lnTo>
                    <a:pt x="46" y="128"/>
                  </a:lnTo>
                  <a:lnTo>
                    <a:pt x="47" y="123"/>
                  </a:lnTo>
                  <a:lnTo>
                    <a:pt x="50" y="121"/>
                  </a:lnTo>
                  <a:lnTo>
                    <a:pt x="51" y="117"/>
                  </a:lnTo>
                  <a:lnTo>
                    <a:pt x="53" y="113"/>
                  </a:lnTo>
                  <a:lnTo>
                    <a:pt x="55" y="109"/>
                  </a:lnTo>
                  <a:lnTo>
                    <a:pt x="57" y="106"/>
                  </a:lnTo>
                  <a:lnTo>
                    <a:pt x="60" y="102"/>
                  </a:lnTo>
                  <a:lnTo>
                    <a:pt x="62" y="100"/>
                  </a:lnTo>
                  <a:lnTo>
                    <a:pt x="65" y="96"/>
                  </a:lnTo>
                  <a:lnTo>
                    <a:pt x="67" y="93"/>
                  </a:lnTo>
                  <a:lnTo>
                    <a:pt x="70" y="90"/>
                  </a:lnTo>
                  <a:lnTo>
                    <a:pt x="73" y="87"/>
                  </a:lnTo>
                  <a:lnTo>
                    <a:pt x="76" y="83"/>
                  </a:lnTo>
                  <a:lnTo>
                    <a:pt x="78" y="81"/>
                  </a:lnTo>
                  <a:lnTo>
                    <a:pt x="82" y="77"/>
                  </a:lnTo>
                  <a:lnTo>
                    <a:pt x="85" y="75"/>
                  </a:lnTo>
                  <a:lnTo>
                    <a:pt x="87" y="72"/>
                  </a:lnTo>
                  <a:lnTo>
                    <a:pt x="91" y="70"/>
                  </a:lnTo>
                  <a:lnTo>
                    <a:pt x="95" y="66"/>
                  </a:lnTo>
                  <a:lnTo>
                    <a:pt x="97" y="65"/>
                  </a:lnTo>
                  <a:lnTo>
                    <a:pt x="101" y="62"/>
                  </a:lnTo>
                  <a:lnTo>
                    <a:pt x="104" y="60"/>
                  </a:lnTo>
                  <a:lnTo>
                    <a:pt x="107" y="56"/>
                  </a:lnTo>
                  <a:lnTo>
                    <a:pt x="111" y="55"/>
                  </a:lnTo>
                  <a:lnTo>
                    <a:pt x="114" y="52"/>
                  </a:lnTo>
                  <a:lnTo>
                    <a:pt x="118" y="50"/>
                  </a:lnTo>
                  <a:lnTo>
                    <a:pt x="121" y="47"/>
                  </a:lnTo>
                  <a:lnTo>
                    <a:pt x="124" y="46"/>
                  </a:lnTo>
                  <a:lnTo>
                    <a:pt x="128" y="45"/>
                  </a:lnTo>
                  <a:lnTo>
                    <a:pt x="133" y="42"/>
                  </a:lnTo>
                  <a:lnTo>
                    <a:pt x="137" y="41"/>
                  </a:lnTo>
                  <a:lnTo>
                    <a:pt x="141" y="40"/>
                  </a:lnTo>
                  <a:lnTo>
                    <a:pt x="143" y="38"/>
                  </a:lnTo>
                  <a:lnTo>
                    <a:pt x="148" y="37"/>
                  </a:lnTo>
                  <a:lnTo>
                    <a:pt x="152" y="36"/>
                  </a:lnTo>
                  <a:lnTo>
                    <a:pt x="156" y="36"/>
                  </a:lnTo>
                  <a:lnTo>
                    <a:pt x="159" y="33"/>
                  </a:lnTo>
                  <a:lnTo>
                    <a:pt x="164" y="32"/>
                  </a:lnTo>
                  <a:lnTo>
                    <a:pt x="168" y="32"/>
                  </a:lnTo>
                  <a:lnTo>
                    <a:pt x="172" y="32"/>
                  </a:lnTo>
                  <a:lnTo>
                    <a:pt x="177" y="31"/>
                  </a:lnTo>
                  <a:lnTo>
                    <a:pt x="179" y="30"/>
                  </a:lnTo>
                  <a:lnTo>
                    <a:pt x="184" y="30"/>
                  </a:lnTo>
                  <a:lnTo>
                    <a:pt x="188" y="30"/>
                  </a:lnTo>
                  <a:lnTo>
                    <a:pt x="192" y="30"/>
                  </a:lnTo>
                  <a:lnTo>
                    <a:pt x="197" y="30"/>
                  </a:lnTo>
                  <a:lnTo>
                    <a:pt x="200" y="30"/>
                  </a:lnTo>
                  <a:lnTo>
                    <a:pt x="205" y="30"/>
                  </a:lnTo>
                  <a:lnTo>
                    <a:pt x="209" y="30"/>
                  </a:lnTo>
                  <a:lnTo>
                    <a:pt x="214" y="31"/>
                  </a:lnTo>
                  <a:lnTo>
                    <a:pt x="218" y="31"/>
                  </a:lnTo>
                  <a:lnTo>
                    <a:pt x="221" y="32"/>
                  </a:lnTo>
                  <a:lnTo>
                    <a:pt x="226" y="32"/>
                  </a:lnTo>
                  <a:lnTo>
                    <a:pt x="231" y="32"/>
                  </a:lnTo>
                  <a:lnTo>
                    <a:pt x="236" y="33"/>
                  </a:lnTo>
                  <a:lnTo>
                    <a:pt x="241" y="35"/>
                  </a:lnTo>
                  <a:lnTo>
                    <a:pt x="245" y="36"/>
                  </a:lnTo>
                  <a:lnTo>
                    <a:pt x="250" y="37"/>
                  </a:lnTo>
                  <a:lnTo>
                    <a:pt x="255" y="40"/>
                  </a:lnTo>
                  <a:lnTo>
                    <a:pt x="260" y="41"/>
                  </a:lnTo>
                  <a:lnTo>
                    <a:pt x="265" y="42"/>
                  </a:lnTo>
                  <a:lnTo>
                    <a:pt x="270" y="46"/>
                  </a:lnTo>
                  <a:lnTo>
                    <a:pt x="274" y="47"/>
                  </a:lnTo>
                  <a:lnTo>
                    <a:pt x="279" y="51"/>
                  </a:lnTo>
                  <a:lnTo>
                    <a:pt x="284" y="52"/>
                  </a:lnTo>
                  <a:lnTo>
                    <a:pt x="289" y="56"/>
                  </a:lnTo>
                  <a:lnTo>
                    <a:pt x="292" y="60"/>
                  </a:lnTo>
                  <a:lnTo>
                    <a:pt x="297" y="62"/>
                  </a:lnTo>
                  <a:lnTo>
                    <a:pt x="302" y="66"/>
                  </a:lnTo>
                  <a:lnTo>
                    <a:pt x="307" y="71"/>
                  </a:lnTo>
                  <a:lnTo>
                    <a:pt x="311" y="75"/>
                  </a:lnTo>
                  <a:lnTo>
                    <a:pt x="316" y="81"/>
                  </a:lnTo>
                  <a:lnTo>
                    <a:pt x="319" y="85"/>
                  </a:lnTo>
                  <a:lnTo>
                    <a:pt x="322" y="90"/>
                  </a:lnTo>
                  <a:lnTo>
                    <a:pt x="326" y="96"/>
                  </a:lnTo>
                  <a:lnTo>
                    <a:pt x="330" y="101"/>
                  </a:lnTo>
                  <a:lnTo>
                    <a:pt x="331" y="104"/>
                  </a:lnTo>
                  <a:lnTo>
                    <a:pt x="335" y="111"/>
                  </a:lnTo>
                  <a:lnTo>
                    <a:pt x="338" y="116"/>
                  </a:lnTo>
                  <a:lnTo>
                    <a:pt x="341" y="121"/>
                  </a:lnTo>
                  <a:lnTo>
                    <a:pt x="343" y="127"/>
                  </a:lnTo>
                  <a:lnTo>
                    <a:pt x="346" y="132"/>
                  </a:lnTo>
                  <a:lnTo>
                    <a:pt x="348" y="134"/>
                  </a:lnTo>
                  <a:lnTo>
                    <a:pt x="350" y="137"/>
                  </a:lnTo>
                  <a:lnTo>
                    <a:pt x="351" y="141"/>
                  </a:lnTo>
                  <a:lnTo>
                    <a:pt x="353" y="143"/>
                  </a:lnTo>
                  <a:lnTo>
                    <a:pt x="353" y="146"/>
                  </a:lnTo>
                  <a:lnTo>
                    <a:pt x="353" y="149"/>
                  </a:lnTo>
                  <a:lnTo>
                    <a:pt x="353" y="153"/>
                  </a:lnTo>
                  <a:lnTo>
                    <a:pt x="355" y="156"/>
                  </a:lnTo>
                  <a:lnTo>
                    <a:pt x="355" y="159"/>
                  </a:lnTo>
                  <a:lnTo>
                    <a:pt x="355" y="163"/>
                  </a:lnTo>
                  <a:lnTo>
                    <a:pt x="355" y="167"/>
                  </a:lnTo>
                  <a:lnTo>
                    <a:pt x="356" y="169"/>
                  </a:lnTo>
                  <a:lnTo>
                    <a:pt x="356" y="173"/>
                  </a:lnTo>
                  <a:lnTo>
                    <a:pt x="356" y="176"/>
                  </a:lnTo>
                  <a:lnTo>
                    <a:pt x="356" y="178"/>
                  </a:lnTo>
                  <a:lnTo>
                    <a:pt x="356" y="182"/>
                  </a:lnTo>
                  <a:lnTo>
                    <a:pt x="356" y="185"/>
                  </a:lnTo>
                  <a:lnTo>
                    <a:pt x="356" y="189"/>
                  </a:lnTo>
                  <a:lnTo>
                    <a:pt x="356" y="192"/>
                  </a:lnTo>
                  <a:lnTo>
                    <a:pt x="357" y="195"/>
                  </a:lnTo>
                  <a:lnTo>
                    <a:pt x="356" y="199"/>
                  </a:lnTo>
                  <a:lnTo>
                    <a:pt x="356" y="202"/>
                  </a:lnTo>
                  <a:lnTo>
                    <a:pt x="356" y="205"/>
                  </a:lnTo>
                  <a:lnTo>
                    <a:pt x="356" y="209"/>
                  </a:lnTo>
                  <a:lnTo>
                    <a:pt x="356" y="212"/>
                  </a:lnTo>
                  <a:lnTo>
                    <a:pt x="356" y="215"/>
                  </a:lnTo>
                  <a:lnTo>
                    <a:pt x="356" y="218"/>
                  </a:lnTo>
                  <a:lnTo>
                    <a:pt x="356" y="222"/>
                  </a:lnTo>
                  <a:lnTo>
                    <a:pt x="355" y="225"/>
                  </a:lnTo>
                  <a:lnTo>
                    <a:pt x="355" y="228"/>
                  </a:lnTo>
                  <a:lnTo>
                    <a:pt x="355" y="232"/>
                  </a:lnTo>
                  <a:lnTo>
                    <a:pt x="355" y="235"/>
                  </a:lnTo>
                  <a:lnTo>
                    <a:pt x="353" y="238"/>
                  </a:lnTo>
                  <a:lnTo>
                    <a:pt x="353" y="242"/>
                  </a:lnTo>
                  <a:lnTo>
                    <a:pt x="353" y="244"/>
                  </a:lnTo>
                  <a:lnTo>
                    <a:pt x="353" y="248"/>
                  </a:lnTo>
                  <a:lnTo>
                    <a:pt x="350" y="253"/>
                  </a:lnTo>
                  <a:lnTo>
                    <a:pt x="346" y="255"/>
                  </a:lnTo>
                  <a:lnTo>
                    <a:pt x="345" y="260"/>
                  </a:lnTo>
                  <a:lnTo>
                    <a:pt x="342" y="265"/>
                  </a:lnTo>
                  <a:lnTo>
                    <a:pt x="340" y="269"/>
                  </a:lnTo>
                  <a:lnTo>
                    <a:pt x="338" y="273"/>
                  </a:lnTo>
                  <a:lnTo>
                    <a:pt x="336" y="276"/>
                  </a:lnTo>
                  <a:lnTo>
                    <a:pt x="333" y="281"/>
                  </a:lnTo>
                  <a:lnTo>
                    <a:pt x="331" y="285"/>
                  </a:lnTo>
                  <a:lnTo>
                    <a:pt x="327" y="289"/>
                  </a:lnTo>
                  <a:lnTo>
                    <a:pt x="325" y="293"/>
                  </a:lnTo>
                  <a:lnTo>
                    <a:pt x="322" y="296"/>
                  </a:lnTo>
                  <a:lnTo>
                    <a:pt x="319" y="300"/>
                  </a:lnTo>
                  <a:lnTo>
                    <a:pt x="316" y="305"/>
                  </a:lnTo>
                  <a:lnTo>
                    <a:pt x="311" y="309"/>
                  </a:lnTo>
                  <a:lnTo>
                    <a:pt x="307" y="313"/>
                  </a:lnTo>
                  <a:lnTo>
                    <a:pt x="356" y="380"/>
                  </a:lnTo>
                  <a:close/>
                </a:path>
              </a:pathLst>
            </a:custGeom>
            <a:solidFill>
              <a:srgbClr val="FF99CC"/>
            </a:solidFill>
            <a:ln w="9525">
              <a:solidFill>
                <a:srgbClr val="FFFF00"/>
              </a:solidFill>
              <a:round/>
              <a:headEnd/>
              <a:tailEnd/>
            </a:ln>
          </p:spPr>
          <p:txBody>
            <a:bodyPr/>
            <a:lstStyle/>
            <a:p>
              <a:endParaRPr lang="zh-CN" altLang="en-US"/>
            </a:p>
          </p:txBody>
        </p:sp>
        <p:sp>
          <p:nvSpPr>
            <p:cNvPr id="17436" name="Freeform 16"/>
            <p:cNvSpPr>
              <a:spLocks/>
            </p:cNvSpPr>
            <p:nvPr/>
          </p:nvSpPr>
          <p:spPr bwMode="auto">
            <a:xfrm>
              <a:off x="1729" y="2018"/>
              <a:ext cx="70" cy="68"/>
            </a:xfrm>
            <a:custGeom>
              <a:avLst/>
              <a:gdLst>
                <a:gd name="T0" fmla="*/ 0 w 208"/>
                <a:gd name="T1" fmla="*/ 0 h 206"/>
                <a:gd name="T2" fmla="*/ 0 w 208"/>
                <a:gd name="T3" fmla="*/ 0 h 206"/>
                <a:gd name="T4" fmla="*/ 0 w 208"/>
                <a:gd name="T5" fmla="*/ 0 h 206"/>
                <a:gd name="T6" fmla="*/ 0 w 208"/>
                <a:gd name="T7" fmla="*/ 0 h 206"/>
                <a:gd name="T8" fmla="*/ 0 w 208"/>
                <a:gd name="T9" fmla="*/ 0 h 206"/>
                <a:gd name="T10" fmla="*/ 0 w 208"/>
                <a:gd name="T11" fmla="*/ 0 h 206"/>
                <a:gd name="T12" fmla="*/ 0 w 208"/>
                <a:gd name="T13" fmla="*/ 0 h 206"/>
                <a:gd name="T14" fmla="*/ 0 w 208"/>
                <a:gd name="T15" fmla="*/ 0 h 206"/>
                <a:gd name="T16" fmla="*/ 0 w 208"/>
                <a:gd name="T17" fmla="*/ 0 h 206"/>
                <a:gd name="T18" fmla="*/ 0 w 208"/>
                <a:gd name="T19" fmla="*/ 0 h 206"/>
                <a:gd name="T20" fmla="*/ 0 w 208"/>
                <a:gd name="T21" fmla="*/ 0 h 206"/>
                <a:gd name="T22" fmla="*/ 0 w 208"/>
                <a:gd name="T23" fmla="*/ 0 h 206"/>
                <a:gd name="T24" fmla="*/ 0 w 208"/>
                <a:gd name="T25" fmla="*/ 0 h 206"/>
                <a:gd name="T26" fmla="*/ 0 w 208"/>
                <a:gd name="T27" fmla="*/ 0 h 206"/>
                <a:gd name="T28" fmla="*/ 0 w 208"/>
                <a:gd name="T29" fmla="*/ 0 h 206"/>
                <a:gd name="T30" fmla="*/ 0 w 208"/>
                <a:gd name="T31" fmla="*/ 0 h 206"/>
                <a:gd name="T32" fmla="*/ 0 w 208"/>
                <a:gd name="T33" fmla="*/ 0 h 206"/>
                <a:gd name="T34" fmla="*/ 0 w 208"/>
                <a:gd name="T35" fmla="*/ 0 h 206"/>
                <a:gd name="T36" fmla="*/ 0 w 208"/>
                <a:gd name="T37" fmla="*/ 0 h 206"/>
                <a:gd name="T38" fmla="*/ 0 w 208"/>
                <a:gd name="T39" fmla="*/ 0 h 206"/>
                <a:gd name="T40" fmla="*/ 0 w 208"/>
                <a:gd name="T41" fmla="*/ 0 h 206"/>
                <a:gd name="T42" fmla="*/ 0 w 208"/>
                <a:gd name="T43" fmla="*/ 0 h 206"/>
                <a:gd name="T44" fmla="*/ 0 w 208"/>
                <a:gd name="T45" fmla="*/ 0 h 206"/>
                <a:gd name="T46" fmla="*/ 0 w 208"/>
                <a:gd name="T47" fmla="*/ 0 h 206"/>
                <a:gd name="T48" fmla="*/ 0 w 208"/>
                <a:gd name="T49" fmla="*/ 0 h 206"/>
                <a:gd name="T50" fmla="*/ 0 w 208"/>
                <a:gd name="T51" fmla="*/ 0 h 206"/>
                <a:gd name="T52" fmla="*/ 0 w 208"/>
                <a:gd name="T53" fmla="*/ 0 h 206"/>
                <a:gd name="T54" fmla="*/ 0 w 208"/>
                <a:gd name="T55" fmla="*/ 0 h 206"/>
                <a:gd name="T56" fmla="*/ 0 w 208"/>
                <a:gd name="T57" fmla="*/ 0 h 206"/>
                <a:gd name="T58" fmla="*/ 0 w 208"/>
                <a:gd name="T59" fmla="*/ 0 h 206"/>
                <a:gd name="T60" fmla="*/ 0 w 208"/>
                <a:gd name="T61" fmla="*/ 0 h 206"/>
                <a:gd name="T62" fmla="*/ 0 w 208"/>
                <a:gd name="T63" fmla="*/ 0 h 206"/>
                <a:gd name="T64" fmla="*/ 0 w 208"/>
                <a:gd name="T65" fmla="*/ 0 h 206"/>
                <a:gd name="T66" fmla="*/ 0 w 208"/>
                <a:gd name="T67" fmla="*/ 0 h 206"/>
                <a:gd name="T68" fmla="*/ 0 w 208"/>
                <a:gd name="T69" fmla="*/ 0 h 206"/>
                <a:gd name="T70" fmla="*/ 0 w 208"/>
                <a:gd name="T71" fmla="*/ 0 h 206"/>
                <a:gd name="T72" fmla="*/ 0 w 208"/>
                <a:gd name="T73" fmla="*/ 0 h 206"/>
                <a:gd name="T74" fmla="*/ 0 w 208"/>
                <a:gd name="T75" fmla="*/ 0 h 206"/>
                <a:gd name="T76" fmla="*/ 0 w 208"/>
                <a:gd name="T77" fmla="*/ 0 h 206"/>
                <a:gd name="T78" fmla="*/ 0 w 208"/>
                <a:gd name="T79" fmla="*/ 0 h 206"/>
                <a:gd name="T80" fmla="*/ 0 w 208"/>
                <a:gd name="T81" fmla="*/ 0 h 206"/>
                <a:gd name="T82" fmla="*/ 0 w 208"/>
                <a:gd name="T83" fmla="*/ 0 h 206"/>
                <a:gd name="T84" fmla="*/ 0 w 208"/>
                <a:gd name="T85" fmla="*/ 0 h 206"/>
                <a:gd name="T86" fmla="*/ 0 w 208"/>
                <a:gd name="T87" fmla="*/ 0 h 206"/>
                <a:gd name="T88" fmla="*/ 0 w 208"/>
                <a:gd name="T89" fmla="*/ 0 h 206"/>
                <a:gd name="T90" fmla="*/ 0 w 208"/>
                <a:gd name="T91" fmla="*/ 0 h 206"/>
                <a:gd name="T92" fmla="*/ 0 w 208"/>
                <a:gd name="T93" fmla="*/ 0 h 206"/>
                <a:gd name="T94" fmla="*/ 0 w 208"/>
                <a:gd name="T95" fmla="*/ 0 h 206"/>
                <a:gd name="T96" fmla="*/ 0 w 208"/>
                <a:gd name="T97" fmla="*/ 0 h 206"/>
                <a:gd name="T98" fmla="*/ 0 w 208"/>
                <a:gd name="T99" fmla="*/ 0 h 206"/>
                <a:gd name="T100" fmla="*/ 0 w 208"/>
                <a:gd name="T101" fmla="*/ 0 h 206"/>
                <a:gd name="T102" fmla="*/ 0 w 208"/>
                <a:gd name="T103" fmla="*/ 0 h 206"/>
                <a:gd name="T104" fmla="*/ 0 w 208"/>
                <a:gd name="T105" fmla="*/ 0 h 206"/>
                <a:gd name="T106" fmla="*/ 0 w 208"/>
                <a:gd name="T107" fmla="*/ 0 h 206"/>
                <a:gd name="T108" fmla="*/ 0 w 208"/>
                <a:gd name="T109" fmla="*/ 0 h 206"/>
                <a:gd name="T110" fmla="*/ 0 w 208"/>
                <a:gd name="T111" fmla="*/ 0 h 20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8"/>
                <a:gd name="T169" fmla="*/ 0 h 206"/>
                <a:gd name="T170" fmla="*/ 208 w 208"/>
                <a:gd name="T171" fmla="*/ 206 h 20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8" h="206">
                  <a:moveTo>
                    <a:pt x="170" y="180"/>
                  </a:moveTo>
                  <a:lnTo>
                    <a:pt x="174" y="176"/>
                  </a:lnTo>
                  <a:lnTo>
                    <a:pt x="179" y="171"/>
                  </a:lnTo>
                  <a:lnTo>
                    <a:pt x="182" y="167"/>
                  </a:lnTo>
                  <a:lnTo>
                    <a:pt x="185" y="162"/>
                  </a:lnTo>
                  <a:lnTo>
                    <a:pt x="188" y="159"/>
                  </a:lnTo>
                  <a:lnTo>
                    <a:pt x="192" y="154"/>
                  </a:lnTo>
                  <a:lnTo>
                    <a:pt x="193" y="149"/>
                  </a:lnTo>
                  <a:lnTo>
                    <a:pt x="197" y="144"/>
                  </a:lnTo>
                  <a:lnTo>
                    <a:pt x="198" y="138"/>
                  </a:lnTo>
                  <a:lnTo>
                    <a:pt x="200" y="134"/>
                  </a:lnTo>
                  <a:lnTo>
                    <a:pt x="202" y="129"/>
                  </a:lnTo>
                  <a:lnTo>
                    <a:pt x="203" y="123"/>
                  </a:lnTo>
                  <a:lnTo>
                    <a:pt x="204" y="118"/>
                  </a:lnTo>
                  <a:lnTo>
                    <a:pt x="205" y="113"/>
                  </a:lnTo>
                  <a:lnTo>
                    <a:pt x="207" y="109"/>
                  </a:lnTo>
                  <a:lnTo>
                    <a:pt x="208" y="104"/>
                  </a:lnTo>
                  <a:lnTo>
                    <a:pt x="207" y="101"/>
                  </a:lnTo>
                  <a:lnTo>
                    <a:pt x="207" y="98"/>
                  </a:lnTo>
                  <a:lnTo>
                    <a:pt x="207" y="95"/>
                  </a:lnTo>
                  <a:lnTo>
                    <a:pt x="207" y="93"/>
                  </a:lnTo>
                  <a:lnTo>
                    <a:pt x="205" y="86"/>
                  </a:lnTo>
                  <a:lnTo>
                    <a:pt x="205" y="81"/>
                  </a:lnTo>
                  <a:lnTo>
                    <a:pt x="203" y="77"/>
                  </a:lnTo>
                  <a:lnTo>
                    <a:pt x="202" y="70"/>
                  </a:lnTo>
                  <a:lnTo>
                    <a:pt x="200" y="65"/>
                  </a:lnTo>
                  <a:lnTo>
                    <a:pt x="199" y="60"/>
                  </a:lnTo>
                  <a:lnTo>
                    <a:pt x="197" y="54"/>
                  </a:lnTo>
                  <a:lnTo>
                    <a:pt x="193" y="50"/>
                  </a:lnTo>
                  <a:lnTo>
                    <a:pt x="190" y="45"/>
                  </a:lnTo>
                  <a:lnTo>
                    <a:pt x="188" y="42"/>
                  </a:lnTo>
                  <a:lnTo>
                    <a:pt x="183" y="37"/>
                  </a:lnTo>
                  <a:lnTo>
                    <a:pt x="179" y="33"/>
                  </a:lnTo>
                  <a:lnTo>
                    <a:pt x="175" y="30"/>
                  </a:lnTo>
                  <a:lnTo>
                    <a:pt x="170" y="28"/>
                  </a:lnTo>
                  <a:lnTo>
                    <a:pt x="165" y="24"/>
                  </a:lnTo>
                  <a:lnTo>
                    <a:pt x="161" y="19"/>
                  </a:lnTo>
                  <a:lnTo>
                    <a:pt x="156" y="15"/>
                  </a:lnTo>
                  <a:lnTo>
                    <a:pt x="151" y="13"/>
                  </a:lnTo>
                  <a:lnTo>
                    <a:pt x="147" y="12"/>
                  </a:lnTo>
                  <a:lnTo>
                    <a:pt x="146" y="10"/>
                  </a:lnTo>
                  <a:lnTo>
                    <a:pt x="142" y="9"/>
                  </a:lnTo>
                  <a:lnTo>
                    <a:pt x="139" y="8"/>
                  </a:lnTo>
                  <a:lnTo>
                    <a:pt x="133" y="7"/>
                  </a:lnTo>
                  <a:lnTo>
                    <a:pt x="128" y="4"/>
                  </a:lnTo>
                  <a:lnTo>
                    <a:pt x="124" y="4"/>
                  </a:lnTo>
                  <a:lnTo>
                    <a:pt x="122" y="3"/>
                  </a:lnTo>
                  <a:lnTo>
                    <a:pt x="119" y="2"/>
                  </a:lnTo>
                  <a:lnTo>
                    <a:pt x="116" y="2"/>
                  </a:lnTo>
                  <a:lnTo>
                    <a:pt x="113" y="2"/>
                  </a:lnTo>
                  <a:lnTo>
                    <a:pt x="111" y="2"/>
                  </a:lnTo>
                  <a:lnTo>
                    <a:pt x="108" y="2"/>
                  </a:lnTo>
                  <a:lnTo>
                    <a:pt x="106" y="2"/>
                  </a:lnTo>
                  <a:lnTo>
                    <a:pt x="102" y="0"/>
                  </a:lnTo>
                  <a:lnTo>
                    <a:pt x="100" y="0"/>
                  </a:lnTo>
                  <a:lnTo>
                    <a:pt x="97" y="0"/>
                  </a:lnTo>
                  <a:lnTo>
                    <a:pt x="93" y="2"/>
                  </a:lnTo>
                  <a:lnTo>
                    <a:pt x="90" y="2"/>
                  </a:lnTo>
                  <a:lnTo>
                    <a:pt x="88" y="2"/>
                  </a:lnTo>
                  <a:lnTo>
                    <a:pt x="85" y="2"/>
                  </a:lnTo>
                  <a:lnTo>
                    <a:pt x="82" y="3"/>
                  </a:lnTo>
                  <a:lnTo>
                    <a:pt x="80" y="3"/>
                  </a:lnTo>
                  <a:lnTo>
                    <a:pt x="76" y="3"/>
                  </a:lnTo>
                  <a:lnTo>
                    <a:pt x="72" y="4"/>
                  </a:lnTo>
                  <a:lnTo>
                    <a:pt x="71" y="4"/>
                  </a:lnTo>
                  <a:lnTo>
                    <a:pt x="65" y="7"/>
                  </a:lnTo>
                  <a:lnTo>
                    <a:pt x="60" y="9"/>
                  </a:lnTo>
                  <a:lnTo>
                    <a:pt x="53" y="10"/>
                  </a:lnTo>
                  <a:lnTo>
                    <a:pt x="49" y="13"/>
                  </a:lnTo>
                  <a:lnTo>
                    <a:pt x="44" y="17"/>
                  </a:lnTo>
                  <a:lnTo>
                    <a:pt x="40" y="19"/>
                  </a:lnTo>
                  <a:lnTo>
                    <a:pt x="35" y="24"/>
                  </a:lnTo>
                  <a:lnTo>
                    <a:pt x="31" y="28"/>
                  </a:lnTo>
                  <a:lnTo>
                    <a:pt x="26" y="32"/>
                  </a:lnTo>
                  <a:lnTo>
                    <a:pt x="22" y="37"/>
                  </a:lnTo>
                  <a:lnTo>
                    <a:pt x="19" y="40"/>
                  </a:lnTo>
                  <a:lnTo>
                    <a:pt x="16" y="45"/>
                  </a:lnTo>
                  <a:lnTo>
                    <a:pt x="14" y="49"/>
                  </a:lnTo>
                  <a:lnTo>
                    <a:pt x="12" y="50"/>
                  </a:lnTo>
                  <a:lnTo>
                    <a:pt x="11" y="54"/>
                  </a:lnTo>
                  <a:lnTo>
                    <a:pt x="10" y="57"/>
                  </a:lnTo>
                  <a:lnTo>
                    <a:pt x="9" y="60"/>
                  </a:lnTo>
                  <a:lnTo>
                    <a:pt x="7" y="64"/>
                  </a:lnTo>
                  <a:lnTo>
                    <a:pt x="6" y="68"/>
                  </a:lnTo>
                  <a:lnTo>
                    <a:pt x="4" y="73"/>
                  </a:lnTo>
                  <a:lnTo>
                    <a:pt x="2" y="77"/>
                  </a:lnTo>
                  <a:lnTo>
                    <a:pt x="2" y="79"/>
                  </a:lnTo>
                  <a:lnTo>
                    <a:pt x="1" y="83"/>
                  </a:lnTo>
                  <a:lnTo>
                    <a:pt x="1" y="88"/>
                  </a:lnTo>
                  <a:lnTo>
                    <a:pt x="0" y="91"/>
                  </a:lnTo>
                  <a:lnTo>
                    <a:pt x="0" y="95"/>
                  </a:lnTo>
                  <a:lnTo>
                    <a:pt x="0" y="100"/>
                  </a:lnTo>
                  <a:lnTo>
                    <a:pt x="0" y="104"/>
                  </a:lnTo>
                  <a:lnTo>
                    <a:pt x="0" y="108"/>
                  </a:lnTo>
                  <a:lnTo>
                    <a:pt x="0" y="111"/>
                  </a:lnTo>
                  <a:lnTo>
                    <a:pt x="0" y="115"/>
                  </a:lnTo>
                  <a:lnTo>
                    <a:pt x="2" y="121"/>
                  </a:lnTo>
                  <a:lnTo>
                    <a:pt x="2" y="126"/>
                  </a:lnTo>
                  <a:lnTo>
                    <a:pt x="2" y="130"/>
                  </a:lnTo>
                  <a:lnTo>
                    <a:pt x="4" y="135"/>
                  </a:lnTo>
                  <a:lnTo>
                    <a:pt x="6" y="140"/>
                  </a:lnTo>
                  <a:lnTo>
                    <a:pt x="7" y="144"/>
                  </a:lnTo>
                  <a:lnTo>
                    <a:pt x="9" y="149"/>
                  </a:lnTo>
                  <a:lnTo>
                    <a:pt x="11" y="151"/>
                  </a:lnTo>
                  <a:lnTo>
                    <a:pt x="12" y="156"/>
                  </a:lnTo>
                  <a:lnTo>
                    <a:pt x="15" y="160"/>
                  </a:lnTo>
                  <a:lnTo>
                    <a:pt x="17" y="165"/>
                  </a:lnTo>
                  <a:lnTo>
                    <a:pt x="20" y="169"/>
                  </a:lnTo>
                  <a:lnTo>
                    <a:pt x="25" y="172"/>
                  </a:lnTo>
                  <a:lnTo>
                    <a:pt x="27" y="176"/>
                  </a:lnTo>
                  <a:lnTo>
                    <a:pt x="30" y="179"/>
                  </a:lnTo>
                  <a:lnTo>
                    <a:pt x="34" y="182"/>
                  </a:lnTo>
                  <a:lnTo>
                    <a:pt x="37" y="185"/>
                  </a:lnTo>
                  <a:lnTo>
                    <a:pt x="41" y="189"/>
                  </a:lnTo>
                  <a:lnTo>
                    <a:pt x="45" y="190"/>
                  </a:lnTo>
                  <a:lnTo>
                    <a:pt x="49" y="194"/>
                  </a:lnTo>
                  <a:lnTo>
                    <a:pt x="52" y="196"/>
                  </a:lnTo>
                  <a:lnTo>
                    <a:pt x="57" y="197"/>
                  </a:lnTo>
                  <a:lnTo>
                    <a:pt x="61" y="200"/>
                  </a:lnTo>
                  <a:lnTo>
                    <a:pt x="66" y="201"/>
                  </a:lnTo>
                  <a:lnTo>
                    <a:pt x="71" y="204"/>
                  </a:lnTo>
                  <a:lnTo>
                    <a:pt x="75" y="204"/>
                  </a:lnTo>
                  <a:lnTo>
                    <a:pt x="80" y="205"/>
                  </a:lnTo>
                  <a:lnTo>
                    <a:pt x="85" y="205"/>
                  </a:lnTo>
                  <a:lnTo>
                    <a:pt x="88" y="206"/>
                  </a:lnTo>
                  <a:lnTo>
                    <a:pt x="93" y="206"/>
                  </a:lnTo>
                  <a:lnTo>
                    <a:pt x="98" y="206"/>
                  </a:lnTo>
                  <a:lnTo>
                    <a:pt x="103" y="206"/>
                  </a:lnTo>
                  <a:lnTo>
                    <a:pt x="109" y="206"/>
                  </a:lnTo>
                  <a:lnTo>
                    <a:pt x="113" y="205"/>
                  </a:lnTo>
                  <a:lnTo>
                    <a:pt x="117" y="205"/>
                  </a:lnTo>
                  <a:lnTo>
                    <a:pt x="121" y="205"/>
                  </a:lnTo>
                  <a:lnTo>
                    <a:pt x="124" y="204"/>
                  </a:lnTo>
                  <a:lnTo>
                    <a:pt x="129" y="202"/>
                  </a:lnTo>
                  <a:lnTo>
                    <a:pt x="133" y="201"/>
                  </a:lnTo>
                  <a:lnTo>
                    <a:pt x="137" y="201"/>
                  </a:lnTo>
                  <a:lnTo>
                    <a:pt x="139" y="200"/>
                  </a:lnTo>
                  <a:lnTo>
                    <a:pt x="143" y="197"/>
                  </a:lnTo>
                  <a:lnTo>
                    <a:pt x="147" y="196"/>
                  </a:lnTo>
                  <a:lnTo>
                    <a:pt x="151" y="195"/>
                  </a:lnTo>
                  <a:lnTo>
                    <a:pt x="153" y="191"/>
                  </a:lnTo>
                  <a:lnTo>
                    <a:pt x="157" y="189"/>
                  </a:lnTo>
                  <a:lnTo>
                    <a:pt x="161" y="187"/>
                  </a:lnTo>
                  <a:lnTo>
                    <a:pt x="164" y="185"/>
                  </a:lnTo>
                  <a:lnTo>
                    <a:pt x="167" y="182"/>
                  </a:lnTo>
                  <a:lnTo>
                    <a:pt x="117" y="118"/>
                  </a:lnTo>
                  <a:lnTo>
                    <a:pt x="114" y="119"/>
                  </a:lnTo>
                  <a:lnTo>
                    <a:pt x="112" y="121"/>
                  </a:lnTo>
                  <a:lnTo>
                    <a:pt x="109" y="123"/>
                  </a:lnTo>
                  <a:lnTo>
                    <a:pt x="107" y="124"/>
                  </a:lnTo>
                  <a:lnTo>
                    <a:pt x="103" y="125"/>
                  </a:lnTo>
                  <a:lnTo>
                    <a:pt x="101" y="126"/>
                  </a:lnTo>
                  <a:lnTo>
                    <a:pt x="98" y="128"/>
                  </a:lnTo>
                  <a:lnTo>
                    <a:pt x="95" y="129"/>
                  </a:lnTo>
                  <a:lnTo>
                    <a:pt x="92" y="129"/>
                  </a:lnTo>
                  <a:lnTo>
                    <a:pt x="88" y="129"/>
                  </a:lnTo>
                  <a:lnTo>
                    <a:pt x="86" y="129"/>
                  </a:lnTo>
                  <a:lnTo>
                    <a:pt x="83" y="130"/>
                  </a:lnTo>
                  <a:lnTo>
                    <a:pt x="80" y="129"/>
                  </a:lnTo>
                  <a:lnTo>
                    <a:pt x="76" y="129"/>
                  </a:lnTo>
                  <a:lnTo>
                    <a:pt x="73" y="129"/>
                  </a:lnTo>
                  <a:lnTo>
                    <a:pt x="71" y="129"/>
                  </a:lnTo>
                  <a:lnTo>
                    <a:pt x="67" y="129"/>
                  </a:lnTo>
                  <a:lnTo>
                    <a:pt x="65" y="128"/>
                  </a:lnTo>
                  <a:lnTo>
                    <a:pt x="61" y="126"/>
                  </a:lnTo>
                  <a:lnTo>
                    <a:pt x="58" y="126"/>
                  </a:lnTo>
                  <a:lnTo>
                    <a:pt x="52" y="123"/>
                  </a:lnTo>
                  <a:lnTo>
                    <a:pt x="47" y="119"/>
                  </a:lnTo>
                  <a:lnTo>
                    <a:pt x="42" y="115"/>
                  </a:lnTo>
                  <a:lnTo>
                    <a:pt x="40" y="111"/>
                  </a:lnTo>
                  <a:lnTo>
                    <a:pt x="36" y="106"/>
                  </a:lnTo>
                  <a:lnTo>
                    <a:pt x="34" y="101"/>
                  </a:lnTo>
                  <a:lnTo>
                    <a:pt x="32" y="98"/>
                  </a:lnTo>
                  <a:lnTo>
                    <a:pt x="31" y="95"/>
                  </a:lnTo>
                  <a:lnTo>
                    <a:pt x="31" y="91"/>
                  </a:lnTo>
                  <a:lnTo>
                    <a:pt x="31" y="90"/>
                  </a:lnTo>
                  <a:lnTo>
                    <a:pt x="31" y="85"/>
                  </a:lnTo>
                  <a:lnTo>
                    <a:pt x="31" y="83"/>
                  </a:lnTo>
                  <a:lnTo>
                    <a:pt x="31" y="79"/>
                  </a:lnTo>
                  <a:lnTo>
                    <a:pt x="31" y="78"/>
                  </a:lnTo>
                  <a:lnTo>
                    <a:pt x="31" y="74"/>
                  </a:lnTo>
                  <a:lnTo>
                    <a:pt x="32" y="70"/>
                  </a:lnTo>
                  <a:lnTo>
                    <a:pt x="34" y="68"/>
                  </a:lnTo>
                  <a:lnTo>
                    <a:pt x="35" y="65"/>
                  </a:lnTo>
                  <a:lnTo>
                    <a:pt x="36" y="59"/>
                  </a:lnTo>
                  <a:lnTo>
                    <a:pt x="40" y="54"/>
                  </a:lnTo>
                  <a:lnTo>
                    <a:pt x="44" y="49"/>
                  </a:lnTo>
                  <a:lnTo>
                    <a:pt x="47" y="45"/>
                  </a:lnTo>
                  <a:lnTo>
                    <a:pt x="52" y="40"/>
                  </a:lnTo>
                  <a:lnTo>
                    <a:pt x="57" y="37"/>
                  </a:lnTo>
                  <a:lnTo>
                    <a:pt x="62" y="34"/>
                  </a:lnTo>
                  <a:lnTo>
                    <a:pt x="67" y="33"/>
                  </a:lnTo>
                  <a:lnTo>
                    <a:pt x="71" y="32"/>
                  </a:lnTo>
                  <a:lnTo>
                    <a:pt x="73" y="32"/>
                  </a:lnTo>
                  <a:lnTo>
                    <a:pt x="76" y="32"/>
                  </a:lnTo>
                  <a:lnTo>
                    <a:pt x="80" y="32"/>
                  </a:lnTo>
                  <a:lnTo>
                    <a:pt x="85" y="28"/>
                  </a:lnTo>
                  <a:lnTo>
                    <a:pt x="90" y="28"/>
                  </a:lnTo>
                  <a:lnTo>
                    <a:pt x="93" y="28"/>
                  </a:lnTo>
                  <a:lnTo>
                    <a:pt x="96" y="28"/>
                  </a:lnTo>
                  <a:lnTo>
                    <a:pt x="98" y="29"/>
                  </a:lnTo>
                  <a:lnTo>
                    <a:pt x="102" y="30"/>
                  </a:lnTo>
                  <a:lnTo>
                    <a:pt x="107" y="33"/>
                  </a:lnTo>
                  <a:lnTo>
                    <a:pt x="112" y="37"/>
                  </a:lnTo>
                  <a:lnTo>
                    <a:pt x="114" y="38"/>
                  </a:lnTo>
                  <a:lnTo>
                    <a:pt x="117" y="40"/>
                  </a:lnTo>
                  <a:lnTo>
                    <a:pt x="121" y="43"/>
                  </a:lnTo>
                  <a:lnTo>
                    <a:pt x="123" y="45"/>
                  </a:lnTo>
                  <a:lnTo>
                    <a:pt x="127" y="49"/>
                  </a:lnTo>
                  <a:lnTo>
                    <a:pt x="129" y="54"/>
                  </a:lnTo>
                  <a:lnTo>
                    <a:pt x="132" y="59"/>
                  </a:lnTo>
                  <a:lnTo>
                    <a:pt x="133" y="64"/>
                  </a:lnTo>
                  <a:lnTo>
                    <a:pt x="134" y="68"/>
                  </a:lnTo>
                  <a:lnTo>
                    <a:pt x="136" y="73"/>
                  </a:lnTo>
                  <a:lnTo>
                    <a:pt x="136" y="78"/>
                  </a:lnTo>
                  <a:lnTo>
                    <a:pt x="137" y="83"/>
                  </a:lnTo>
                  <a:lnTo>
                    <a:pt x="134" y="86"/>
                  </a:lnTo>
                  <a:lnTo>
                    <a:pt x="134" y="91"/>
                  </a:lnTo>
                  <a:lnTo>
                    <a:pt x="133" y="96"/>
                  </a:lnTo>
                  <a:lnTo>
                    <a:pt x="132" y="100"/>
                  </a:lnTo>
                  <a:lnTo>
                    <a:pt x="129" y="105"/>
                  </a:lnTo>
                  <a:lnTo>
                    <a:pt x="127" y="109"/>
                  </a:lnTo>
                  <a:lnTo>
                    <a:pt x="123" y="113"/>
                  </a:lnTo>
                  <a:lnTo>
                    <a:pt x="121" y="115"/>
                  </a:lnTo>
                  <a:lnTo>
                    <a:pt x="170" y="180"/>
                  </a:lnTo>
                  <a:close/>
                </a:path>
              </a:pathLst>
            </a:custGeom>
            <a:solidFill>
              <a:srgbClr val="FF99CC"/>
            </a:solidFill>
            <a:ln w="9525">
              <a:solidFill>
                <a:srgbClr val="FFFF00"/>
              </a:solidFill>
              <a:round/>
              <a:headEnd/>
              <a:tailEnd/>
            </a:ln>
          </p:spPr>
          <p:txBody>
            <a:bodyPr/>
            <a:lstStyle/>
            <a:p>
              <a:endParaRPr lang="zh-CN" altLang="en-US"/>
            </a:p>
          </p:txBody>
        </p:sp>
        <p:sp>
          <p:nvSpPr>
            <p:cNvPr id="17437" name="Freeform 17"/>
            <p:cNvSpPr>
              <a:spLocks/>
            </p:cNvSpPr>
            <p:nvPr/>
          </p:nvSpPr>
          <p:spPr bwMode="auto">
            <a:xfrm>
              <a:off x="1667" y="1936"/>
              <a:ext cx="22" cy="17"/>
            </a:xfrm>
            <a:custGeom>
              <a:avLst/>
              <a:gdLst>
                <a:gd name="T0" fmla="*/ 0 w 65"/>
                <a:gd name="T1" fmla="*/ 0 h 53"/>
                <a:gd name="T2" fmla="*/ 0 w 65"/>
                <a:gd name="T3" fmla="*/ 0 h 53"/>
                <a:gd name="T4" fmla="*/ 0 w 65"/>
                <a:gd name="T5" fmla="*/ 0 h 53"/>
                <a:gd name="T6" fmla="*/ 0 w 65"/>
                <a:gd name="T7" fmla="*/ 0 h 53"/>
                <a:gd name="T8" fmla="*/ 0 w 65"/>
                <a:gd name="T9" fmla="*/ 0 h 53"/>
                <a:gd name="T10" fmla="*/ 0 w 65"/>
                <a:gd name="T11" fmla="*/ 0 h 53"/>
                <a:gd name="T12" fmla="*/ 0 w 65"/>
                <a:gd name="T13" fmla="*/ 0 h 53"/>
                <a:gd name="T14" fmla="*/ 0 w 65"/>
                <a:gd name="T15" fmla="*/ 0 h 53"/>
                <a:gd name="T16" fmla="*/ 0 w 65"/>
                <a:gd name="T17" fmla="*/ 0 h 53"/>
                <a:gd name="T18" fmla="*/ 0 w 65"/>
                <a:gd name="T19" fmla="*/ 0 h 53"/>
                <a:gd name="T20" fmla="*/ 0 w 65"/>
                <a:gd name="T21" fmla="*/ 0 h 53"/>
                <a:gd name="T22" fmla="*/ 0 w 65"/>
                <a:gd name="T23" fmla="*/ 0 h 53"/>
                <a:gd name="T24" fmla="*/ 0 w 65"/>
                <a:gd name="T25" fmla="*/ 0 h 53"/>
                <a:gd name="T26" fmla="*/ 0 w 65"/>
                <a:gd name="T27" fmla="*/ 0 h 53"/>
                <a:gd name="T28" fmla="*/ 0 w 65"/>
                <a:gd name="T29" fmla="*/ 0 h 53"/>
                <a:gd name="T30" fmla="*/ 0 w 65"/>
                <a:gd name="T31" fmla="*/ 0 h 53"/>
                <a:gd name="T32" fmla="*/ 0 w 65"/>
                <a:gd name="T33" fmla="*/ 0 h 53"/>
                <a:gd name="T34" fmla="*/ 0 w 65"/>
                <a:gd name="T35" fmla="*/ 0 h 53"/>
                <a:gd name="T36" fmla="*/ 0 w 65"/>
                <a:gd name="T37" fmla="*/ 0 h 53"/>
                <a:gd name="T38" fmla="*/ 0 w 65"/>
                <a:gd name="T39" fmla="*/ 0 h 53"/>
                <a:gd name="T40" fmla="*/ 0 w 65"/>
                <a:gd name="T41" fmla="*/ 0 h 53"/>
                <a:gd name="T42" fmla="*/ 0 w 65"/>
                <a:gd name="T43" fmla="*/ 0 h 53"/>
                <a:gd name="T44" fmla="*/ 0 w 65"/>
                <a:gd name="T45" fmla="*/ 0 h 53"/>
                <a:gd name="T46" fmla="*/ 0 w 65"/>
                <a:gd name="T47" fmla="*/ 0 h 53"/>
                <a:gd name="T48" fmla="*/ 0 w 65"/>
                <a:gd name="T49" fmla="*/ 0 h 53"/>
                <a:gd name="T50" fmla="*/ 0 w 65"/>
                <a:gd name="T51" fmla="*/ 0 h 53"/>
                <a:gd name="T52" fmla="*/ 0 w 65"/>
                <a:gd name="T53" fmla="*/ 0 h 53"/>
                <a:gd name="T54" fmla="*/ 0 w 65"/>
                <a:gd name="T55" fmla="*/ 0 h 53"/>
                <a:gd name="T56" fmla="*/ 0 w 65"/>
                <a:gd name="T57" fmla="*/ 0 h 53"/>
                <a:gd name="T58" fmla="*/ 0 w 65"/>
                <a:gd name="T59" fmla="*/ 0 h 53"/>
                <a:gd name="T60" fmla="*/ 0 w 65"/>
                <a:gd name="T61" fmla="*/ 0 h 53"/>
                <a:gd name="T62" fmla="*/ 0 w 65"/>
                <a:gd name="T63" fmla="*/ 0 h 53"/>
                <a:gd name="T64" fmla="*/ 0 w 65"/>
                <a:gd name="T65" fmla="*/ 0 h 53"/>
                <a:gd name="T66" fmla="*/ 0 w 65"/>
                <a:gd name="T67" fmla="*/ 0 h 53"/>
                <a:gd name="T68" fmla="*/ 0 w 65"/>
                <a:gd name="T69" fmla="*/ 0 h 53"/>
                <a:gd name="T70" fmla="*/ 0 w 65"/>
                <a:gd name="T71" fmla="*/ 0 h 53"/>
                <a:gd name="T72" fmla="*/ 0 w 65"/>
                <a:gd name="T73" fmla="*/ 0 h 53"/>
                <a:gd name="T74" fmla="*/ 0 w 65"/>
                <a:gd name="T75" fmla="*/ 0 h 53"/>
                <a:gd name="T76" fmla="*/ 0 w 65"/>
                <a:gd name="T77" fmla="*/ 0 h 53"/>
                <a:gd name="T78" fmla="*/ 0 w 65"/>
                <a:gd name="T79" fmla="*/ 0 h 5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5"/>
                <a:gd name="T121" fmla="*/ 0 h 53"/>
                <a:gd name="T122" fmla="*/ 65 w 65"/>
                <a:gd name="T123" fmla="*/ 53 h 5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5" h="53">
                  <a:moveTo>
                    <a:pt x="13" y="4"/>
                  </a:moveTo>
                  <a:lnTo>
                    <a:pt x="13" y="4"/>
                  </a:lnTo>
                  <a:lnTo>
                    <a:pt x="10" y="5"/>
                  </a:lnTo>
                  <a:lnTo>
                    <a:pt x="6" y="7"/>
                  </a:lnTo>
                  <a:lnTo>
                    <a:pt x="3" y="11"/>
                  </a:lnTo>
                  <a:lnTo>
                    <a:pt x="8" y="12"/>
                  </a:lnTo>
                  <a:lnTo>
                    <a:pt x="13" y="15"/>
                  </a:lnTo>
                  <a:lnTo>
                    <a:pt x="13" y="12"/>
                  </a:lnTo>
                  <a:lnTo>
                    <a:pt x="15" y="11"/>
                  </a:lnTo>
                  <a:lnTo>
                    <a:pt x="16" y="10"/>
                  </a:lnTo>
                  <a:lnTo>
                    <a:pt x="19" y="8"/>
                  </a:lnTo>
                  <a:lnTo>
                    <a:pt x="20" y="8"/>
                  </a:lnTo>
                  <a:lnTo>
                    <a:pt x="24" y="10"/>
                  </a:lnTo>
                  <a:lnTo>
                    <a:pt x="28" y="11"/>
                  </a:lnTo>
                  <a:lnTo>
                    <a:pt x="31" y="12"/>
                  </a:lnTo>
                  <a:lnTo>
                    <a:pt x="33" y="13"/>
                  </a:lnTo>
                  <a:lnTo>
                    <a:pt x="35" y="17"/>
                  </a:lnTo>
                  <a:lnTo>
                    <a:pt x="35" y="20"/>
                  </a:lnTo>
                  <a:lnTo>
                    <a:pt x="35" y="21"/>
                  </a:lnTo>
                  <a:lnTo>
                    <a:pt x="35" y="25"/>
                  </a:lnTo>
                  <a:lnTo>
                    <a:pt x="34" y="26"/>
                  </a:lnTo>
                  <a:lnTo>
                    <a:pt x="29" y="30"/>
                  </a:lnTo>
                  <a:lnTo>
                    <a:pt x="24" y="31"/>
                  </a:lnTo>
                  <a:lnTo>
                    <a:pt x="20" y="31"/>
                  </a:lnTo>
                  <a:lnTo>
                    <a:pt x="16" y="30"/>
                  </a:lnTo>
                  <a:lnTo>
                    <a:pt x="14" y="26"/>
                  </a:lnTo>
                  <a:lnTo>
                    <a:pt x="13" y="23"/>
                  </a:lnTo>
                  <a:lnTo>
                    <a:pt x="11" y="21"/>
                  </a:lnTo>
                  <a:lnTo>
                    <a:pt x="11" y="17"/>
                  </a:lnTo>
                  <a:lnTo>
                    <a:pt x="6" y="16"/>
                  </a:lnTo>
                  <a:lnTo>
                    <a:pt x="2" y="13"/>
                  </a:lnTo>
                  <a:lnTo>
                    <a:pt x="0" y="16"/>
                  </a:lnTo>
                  <a:lnTo>
                    <a:pt x="0" y="18"/>
                  </a:lnTo>
                  <a:lnTo>
                    <a:pt x="0" y="22"/>
                  </a:lnTo>
                  <a:lnTo>
                    <a:pt x="2" y="27"/>
                  </a:lnTo>
                  <a:lnTo>
                    <a:pt x="3" y="32"/>
                  </a:lnTo>
                  <a:lnTo>
                    <a:pt x="6" y="36"/>
                  </a:lnTo>
                  <a:lnTo>
                    <a:pt x="9" y="41"/>
                  </a:lnTo>
                  <a:lnTo>
                    <a:pt x="13" y="45"/>
                  </a:lnTo>
                  <a:lnTo>
                    <a:pt x="15" y="47"/>
                  </a:lnTo>
                  <a:lnTo>
                    <a:pt x="18" y="50"/>
                  </a:lnTo>
                  <a:lnTo>
                    <a:pt x="20" y="50"/>
                  </a:lnTo>
                  <a:lnTo>
                    <a:pt x="25" y="52"/>
                  </a:lnTo>
                  <a:lnTo>
                    <a:pt x="28" y="52"/>
                  </a:lnTo>
                  <a:lnTo>
                    <a:pt x="29" y="52"/>
                  </a:lnTo>
                  <a:lnTo>
                    <a:pt x="33" y="52"/>
                  </a:lnTo>
                  <a:lnTo>
                    <a:pt x="36" y="53"/>
                  </a:lnTo>
                  <a:lnTo>
                    <a:pt x="38" y="52"/>
                  </a:lnTo>
                  <a:lnTo>
                    <a:pt x="41" y="52"/>
                  </a:lnTo>
                  <a:lnTo>
                    <a:pt x="45" y="51"/>
                  </a:lnTo>
                  <a:lnTo>
                    <a:pt x="49" y="50"/>
                  </a:lnTo>
                  <a:lnTo>
                    <a:pt x="50" y="48"/>
                  </a:lnTo>
                  <a:lnTo>
                    <a:pt x="54" y="47"/>
                  </a:lnTo>
                  <a:lnTo>
                    <a:pt x="56" y="43"/>
                  </a:lnTo>
                  <a:lnTo>
                    <a:pt x="60" y="41"/>
                  </a:lnTo>
                  <a:lnTo>
                    <a:pt x="61" y="38"/>
                  </a:lnTo>
                  <a:lnTo>
                    <a:pt x="62" y="35"/>
                  </a:lnTo>
                  <a:lnTo>
                    <a:pt x="64" y="31"/>
                  </a:lnTo>
                  <a:lnTo>
                    <a:pt x="65" y="28"/>
                  </a:lnTo>
                  <a:lnTo>
                    <a:pt x="65" y="25"/>
                  </a:lnTo>
                  <a:lnTo>
                    <a:pt x="65" y="22"/>
                  </a:lnTo>
                  <a:lnTo>
                    <a:pt x="64" y="20"/>
                  </a:lnTo>
                  <a:lnTo>
                    <a:pt x="64" y="17"/>
                  </a:lnTo>
                  <a:lnTo>
                    <a:pt x="60" y="11"/>
                  </a:lnTo>
                  <a:lnTo>
                    <a:pt x="56" y="7"/>
                  </a:lnTo>
                  <a:lnTo>
                    <a:pt x="51" y="4"/>
                  </a:lnTo>
                  <a:lnTo>
                    <a:pt x="46" y="2"/>
                  </a:lnTo>
                  <a:lnTo>
                    <a:pt x="44" y="0"/>
                  </a:lnTo>
                  <a:lnTo>
                    <a:pt x="41" y="0"/>
                  </a:lnTo>
                  <a:lnTo>
                    <a:pt x="38" y="0"/>
                  </a:lnTo>
                  <a:lnTo>
                    <a:pt x="35" y="0"/>
                  </a:lnTo>
                  <a:lnTo>
                    <a:pt x="31" y="0"/>
                  </a:lnTo>
                  <a:lnTo>
                    <a:pt x="29" y="0"/>
                  </a:lnTo>
                  <a:lnTo>
                    <a:pt x="26" y="0"/>
                  </a:lnTo>
                  <a:lnTo>
                    <a:pt x="24" y="0"/>
                  </a:lnTo>
                  <a:lnTo>
                    <a:pt x="19" y="1"/>
                  </a:lnTo>
                  <a:lnTo>
                    <a:pt x="16" y="2"/>
                  </a:lnTo>
                  <a:lnTo>
                    <a:pt x="14" y="4"/>
                  </a:lnTo>
                  <a:lnTo>
                    <a:pt x="13" y="4"/>
                  </a:lnTo>
                  <a:close/>
                </a:path>
              </a:pathLst>
            </a:custGeom>
            <a:solidFill>
              <a:srgbClr val="FF99CC"/>
            </a:solidFill>
            <a:ln w="9525">
              <a:solidFill>
                <a:srgbClr val="FFFF00"/>
              </a:solidFill>
              <a:round/>
              <a:headEnd/>
              <a:tailEnd/>
            </a:ln>
          </p:spPr>
          <p:txBody>
            <a:bodyPr/>
            <a:lstStyle/>
            <a:p>
              <a:endParaRPr lang="zh-CN" altLang="en-US"/>
            </a:p>
          </p:txBody>
        </p:sp>
        <p:sp>
          <p:nvSpPr>
            <p:cNvPr id="17438" name="Freeform 18"/>
            <p:cNvSpPr>
              <a:spLocks/>
            </p:cNvSpPr>
            <p:nvPr/>
          </p:nvSpPr>
          <p:spPr bwMode="auto">
            <a:xfrm>
              <a:off x="1668" y="1938"/>
              <a:ext cx="3" cy="3"/>
            </a:xfrm>
            <a:custGeom>
              <a:avLst/>
              <a:gdLst>
                <a:gd name="T0" fmla="*/ 0 w 11"/>
                <a:gd name="T1" fmla="*/ 0 h 9"/>
                <a:gd name="T2" fmla="*/ 0 w 11"/>
                <a:gd name="T3" fmla="*/ 0 h 9"/>
                <a:gd name="T4" fmla="*/ 0 w 11"/>
                <a:gd name="T5" fmla="*/ 0 h 9"/>
                <a:gd name="T6" fmla="*/ 0 w 11"/>
                <a:gd name="T7" fmla="*/ 0 h 9"/>
                <a:gd name="T8" fmla="*/ 0 w 11"/>
                <a:gd name="T9" fmla="*/ 0 h 9"/>
                <a:gd name="T10" fmla="*/ 0 w 11"/>
                <a:gd name="T11" fmla="*/ 0 h 9"/>
                <a:gd name="T12" fmla="*/ 0 w 11"/>
                <a:gd name="T13" fmla="*/ 0 h 9"/>
                <a:gd name="T14" fmla="*/ 0 w 11"/>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9"/>
                <a:gd name="T26" fmla="*/ 11 w 11"/>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9">
                  <a:moveTo>
                    <a:pt x="9" y="0"/>
                  </a:moveTo>
                  <a:lnTo>
                    <a:pt x="1" y="3"/>
                  </a:lnTo>
                  <a:lnTo>
                    <a:pt x="0" y="5"/>
                  </a:lnTo>
                  <a:lnTo>
                    <a:pt x="4" y="9"/>
                  </a:lnTo>
                  <a:lnTo>
                    <a:pt x="9" y="9"/>
                  </a:lnTo>
                  <a:lnTo>
                    <a:pt x="11" y="7"/>
                  </a:lnTo>
                  <a:lnTo>
                    <a:pt x="9" y="0"/>
                  </a:lnTo>
                  <a:close/>
                </a:path>
              </a:pathLst>
            </a:custGeom>
            <a:solidFill>
              <a:srgbClr val="FF99CC"/>
            </a:solidFill>
            <a:ln w="9525">
              <a:solidFill>
                <a:srgbClr val="FFFF00"/>
              </a:solidFill>
              <a:round/>
              <a:headEnd/>
              <a:tailEnd/>
            </a:ln>
          </p:spPr>
          <p:txBody>
            <a:bodyPr/>
            <a:lstStyle/>
            <a:p>
              <a:endParaRPr lang="zh-CN" altLang="en-US"/>
            </a:p>
          </p:txBody>
        </p:sp>
        <p:sp>
          <p:nvSpPr>
            <p:cNvPr id="17439" name="Freeform 19"/>
            <p:cNvSpPr>
              <a:spLocks/>
            </p:cNvSpPr>
            <p:nvPr/>
          </p:nvSpPr>
          <p:spPr bwMode="auto">
            <a:xfrm>
              <a:off x="1850" y="2025"/>
              <a:ext cx="22" cy="22"/>
            </a:xfrm>
            <a:custGeom>
              <a:avLst/>
              <a:gdLst>
                <a:gd name="T0" fmla="*/ 0 w 66"/>
                <a:gd name="T1" fmla="*/ 0 h 66"/>
                <a:gd name="T2" fmla="*/ 0 w 66"/>
                <a:gd name="T3" fmla="*/ 0 h 66"/>
                <a:gd name="T4" fmla="*/ 0 w 66"/>
                <a:gd name="T5" fmla="*/ 0 h 66"/>
                <a:gd name="T6" fmla="*/ 0 w 66"/>
                <a:gd name="T7" fmla="*/ 0 h 66"/>
                <a:gd name="T8" fmla="*/ 0 w 66"/>
                <a:gd name="T9" fmla="*/ 0 h 66"/>
                <a:gd name="T10" fmla="*/ 0 w 66"/>
                <a:gd name="T11" fmla="*/ 0 h 66"/>
                <a:gd name="T12" fmla="*/ 0 w 66"/>
                <a:gd name="T13" fmla="*/ 0 h 66"/>
                <a:gd name="T14" fmla="*/ 0 w 66"/>
                <a:gd name="T15" fmla="*/ 0 h 66"/>
                <a:gd name="T16" fmla="*/ 0 w 66"/>
                <a:gd name="T17" fmla="*/ 0 h 66"/>
                <a:gd name="T18" fmla="*/ 0 w 66"/>
                <a:gd name="T19" fmla="*/ 0 h 66"/>
                <a:gd name="T20" fmla="*/ 0 w 66"/>
                <a:gd name="T21" fmla="*/ 0 h 66"/>
                <a:gd name="T22" fmla="*/ 0 w 66"/>
                <a:gd name="T23" fmla="*/ 0 h 66"/>
                <a:gd name="T24" fmla="*/ 0 w 66"/>
                <a:gd name="T25" fmla="*/ 0 h 66"/>
                <a:gd name="T26" fmla="*/ 0 w 66"/>
                <a:gd name="T27" fmla="*/ 0 h 66"/>
                <a:gd name="T28" fmla="*/ 0 w 66"/>
                <a:gd name="T29" fmla="*/ 0 h 66"/>
                <a:gd name="T30" fmla="*/ 0 w 66"/>
                <a:gd name="T31" fmla="*/ 0 h 66"/>
                <a:gd name="T32" fmla="*/ 0 w 66"/>
                <a:gd name="T33" fmla="*/ 0 h 66"/>
                <a:gd name="T34" fmla="*/ 0 w 66"/>
                <a:gd name="T35" fmla="*/ 0 h 66"/>
                <a:gd name="T36" fmla="*/ 0 w 66"/>
                <a:gd name="T37" fmla="*/ 0 h 66"/>
                <a:gd name="T38" fmla="*/ 0 w 66"/>
                <a:gd name="T39" fmla="*/ 0 h 66"/>
                <a:gd name="T40" fmla="*/ 0 w 66"/>
                <a:gd name="T41" fmla="*/ 0 h 66"/>
                <a:gd name="T42" fmla="*/ 0 w 66"/>
                <a:gd name="T43" fmla="*/ 0 h 66"/>
                <a:gd name="T44" fmla="*/ 0 w 66"/>
                <a:gd name="T45" fmla="*/ 0 h 66"/>
                <a:gd name="T46" fmla="*/ 0 w 66"/>
                <a:gd name="T47" fmla="*/ 0 h 66"/>
                <a:gd name="T48" fmla="*/ 0 w 66"/>
                <a:gd name="T49" fmla="*/ 0 h 66"/>
                <a:gd name="T50" fmla="*/ 0 w 66"/>
                <a:gd name="T51" fmla="*/ 0 h 66"/>
                <a:gd name="T52" fmla="*/ 0 w 66"/>
                <a:gd name="T53" fmla="*/ 0 h 66"/>
                <a:gd name="T54" fmla="*/ 0 w 66"/>
                <a:gd name="T55" fmla="*/ 0 h 66"/>
                <a:gd name="T56" fmla="*/ 0 w 66"/>
                <a:gd name="T57" fmla="*/ 0 h 66"/>
                <a:gd name="T58" fmla="*/ 0 w 66"/>
                <a:gd name="T59" fmla="*/ 0 h 66"/>
                <a:gd name="T60" fmla="*/ 0 w 66"/>
                <a:gd name="T61" fmla="*/ 0 h 66"/>
                <a:gd name="T62" fmla="*/ 0 w 66"/>
                <a:gd name="T63" fmla="*/ 0 h 66"/>
                <a:gd name="T64" fmla="*/ 0 w 66"/>
                <a:gd name="T65" fmla="*/ 0 h 66"/>
                <a:gd name="T66" fmla="*/ 0 w 66"/>
                <a:gd name="T67" fmla="*/ 0 h 66"/>
                <a:gd name="T68" fmla="*/ 0 w 66"/>
                <a:gd name="T69" fmla="*/ 0 h 66"/>
                <a:gd name="T70" fmla="*/ 0 w 66"/>
                <a:gd name="T71" fmla="*/ 0 h 66"/>
                <a:gd name="T72" fmla="*/ 0 w 66"/>
                <a:gd name="T73" fmla="*/ 0 h 66"/>
                <a:gd name="T74" fmla="*/ 0 w 66"/>
                <a:gd name="T75" fmla="*/ 0 h 66"/>
                <a:gd name="T76" fmla="*/ 0 w 66"/>
                <a:gd name="T77" fmla="*/ 0 h 66"/>
                <a:gd name="T78" fmla="*/ 0 w 66"/>
                <a:gd name="T79" fmla="*/ 0 h 66"/>
                <a:gd name="T80" fmla="*/ 0 w 66"/>
                <a:gd name="T81" fmla="*/ 0 h 6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66"/>
                <a:gd name="T124" fmla="*/ 0 h 66"/>
                <a:gd name="T125" fmla="*/ 66 w 66"/>
                <a:gd name="T126" fmla="*/ 66 h 6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66" h="66">
                  <a:moveTo>
                    <a:pt x="57" y="22"/>
                  </a:moveTo>
                  <a:lnTo>
                    <a:pt x="57" y="23"/>
                  </a:lnTo>
                  <a:lnTo>
                    <a:pt x="57" y="27"/>
                  </a:lnTo>
                  <a:lnTo>
                    <a:pt x="56" y="28"/>
                  </a:lnTo>
                  <a:lnTo>
                    <a:pt x="56" y="31"/>
                  </a:lnTo>
                  <a:lnTo>
                    <a:pt x="53" y="33"/>
                  </a:lnTo>
                  <a:lnTo>
                    <a:pt x="52" y="37"/>
                  </a:lnTo>
                  <a:lnTo>
                    <a:pt x="48" y="38"/>
                  </a:lnTo>
                  <a:lnTo>
                    <a:pt x="45" y="40"/>
                  </a:lnTo>
                  <a:lnTo>
                    <a:pt x="42" y="40"/>
                  </a:lnTo>
                  <a:lnTo>
                    <a:pt x="40" y="38"/>
                  </a:lnTo>
                  <a:lnTo>
                    <a:pt x="35" y="35"/>
                  </a:lnTo>
                  <a:lnTo>
                    <a:pt x="34" y="30"/>
                  </a:lnTo>
                  <a:lnTo>
                    <a:pt x="32" y="25"/>
                  </a:lnTo>
                  <a:lnTo>
                    <a:pt x="32" y="21"/>
                  </a:lnTo>
                  <a:lnTo>
                    <a:pt x="32" y="18"/>
                  </a:lnTo>
                  <a:lnTo>
                    <a:pt x="35" y="17"/>
                  </a:lnTo>
                  <a:lnTo>
                    <a:pt x="36" y="16"/>
                  </a:lnTo>
                  <a:lnTo>
                    <a:pt x="40" y="16"/>
                  </a:lnTo>
                  <a:lnTo>
                    <a:pt x="43" y="15"/>
                  </a:lnTo>
                  <a:lnTo>
                    <a:pt x="48" y="15"/>
                  </a:lnTo>
                  <a:lnTo>
                    <a:pt x="52" y="16"/>
                  </a:lnTo>
                  <a:lnTo>
                    <a:pt x="55" y="20"/>
                  </a:lnTo>
                  <a:lnTo>
                    <a:pt x="60" y="16"/>
                  </a:lnTo>
                  <a:lnTo>
                    <a:pt x="65" y="15"/>
                  </a:lnTo>
                  <a:lnTo>
                    <a:pt x="62" y="11"/>
                  </a:lnTo>
                  <a:lnTo>
                    <a:pt x="61" y="10"/>
                  </a:lnTo>
                  <a:lnTo>
                    <a:pt x="57" y="7"/>
                  </a:lnTo>
                  <a:lnTo>
                    <a:pt x="55" y="6"/>
                  </a:lnTo>
                  <a:lnTo>
                    <a:pt x="51" y="5"/>
                  </a:lnTo>
                  <a:lnTo>
                    <a:pt x="47" y="2"/>
                  </a:lnTo>
                  <a:lnTo>
                    <a:pt x="42" y="1"/>
                  </a:lnTo>
                  <a:lnTo>
                    <a:pt x="38" y="1"/>
                  </a:lnTo>
                  <a:lnTo>
                    <a:pt x="34" y="0"/>
                  </a:lnTo>
                  <a:lnTo>
                    <a:pt x="30" y="1"/>
                  </a:lnTo>
                  <a:lnTo>
                    <a:pt x="26" y="1"/>
                  </a:lnTo>
                  <a:lnTo>
                    <a:pt x="24" y="3"/>
                  </a:lnTo>
                  <a:lnTo>
                    <a:pt x="20" y="5"/>
                  </a:lnTo>
                  <a:lnTo>
                    <a:pt x="16" y="7"/>
                  </a:lnTo>
                  <a:lnTo>
                    <a:pt x="11" y="11"/>
                  </a:lnTo>
                  <a:lnTo>
                    <a:pt x="7" y="15"/>
                  </a:lnTo>
                  <a:lnTo>
                    <a:pt x="6" y="17"/>
                  </a:lnTo>
                  <a:lnTo>
                    <a:pt x="2" y="20"/>
                  </a:lnTo>
                  <a:lnTo>
                    <a:pt x="1" y="22"/>
                  </a:lnTo>
                  <a:lnTo>
                    <a:pt x="1" y="25"/>
                  </a:lnTo>
                  <a:lnTo>
                    <a:pt x="0" y="28"/>
                  </a:lnTo>
                  <a:lnTo>
                    <a:pt x="0" y="31"/>
                  </a:lnTo>
                  <a:lnTo>
                    <a:pt x="0" y="35"/>
                  </a:lnTo>
                  <a:lnTo>
                    <a:pt x="1" y="38"/>
                  </a:lnTo>
                  <a:lnTo>
                    <a:pt x="1" y="42"/>
                  </a:lnTo>
                  <a:lnTo>
                    <a:pt x="2" y="45"/>
                  </a:lnTo>
                  <a:lnTo>
                    <a:pt x="5" y="47"/>
                  </a:lnTo>
                  <a:lnTo>
                    <a:pt x="6" y="50"/>
                  </a:lnTo>
                  <a:lnTo>
                    <a:pt x="9" y="55"/>
                  </a:lnTo>
                  <a:lnTo>
                    <a:pt x="12" y="57"/>
                  </a:lnTo>
                  <a:lnTo>
                    <a:pt x="16" y="59"/>
                  </a:lnTo>
                  <a:lnTo>
                    <a:pt x="20" y="62"/>
                  </a:lnTo>
                  <a:lnTo>
                    <a:pt x="24" y="63"/>
                  </a:lnTo>
                  <a:lnTo>
                    <a:pt x="27" y="64"/>
                  </a:lnTo>
                  <a:lnTo>
                    <a:pt x="30" y="64"/>
                  </a:lnTo>
                  <a:lnTo>
                    <a:pt x="35" y="66"/>
                  </a:lnTo>
                  <a:lnTo>
                    <a:pt x="40" y="64"/>
                  </a:lnTo>
                  <a:lnTo>
                    <a:pt x="43" y="63"/>
                  </a:lnTo>
                  <a:lnTo>
                    <a:pt x="48" y="61"/>
                  </a:lnTo>
                  <a:lnTo>
                    <a:pt x="53" y="58"/>
                  </a:lnTo>
                  <a:lnTo>
                    <a:pt x="57" y="55"/>
                  </a:lnTo>
                  <a:lnTo>
                    <a:pt x="61" y="51"/>
                  </a:lnTo>
                  <a:lnTo>
                    <a:pt x="62" y="45"/>
                  </a:lnTo>
                  <a:lnTo>
                    <a:pt x="65" y="40"/>
                  </a:lnTo>
                  <a:lnTo>
                    <a:pt x="66" y="35"/>
                  </a:lnTo>
                  <a:lnTo>
                    <a:pt x="66" y="30"/>
                  </a:lnTo>
                  <a:lnTo>
                    <a:pt x="66" y="25"/>
                  </a:lnTo>
                  <a:lnTo>
                    <a:pt x="66" y="23"/>
                  </a:lnTo>
                  <a:lnTo>
                    <a:pt x="66" y="21"/>
                  </a:lnTo>
                  <a:lnTo>
                    <a:pt x="66" y="20"/>
                  </a:lnTo>
                  <a:lnTo>
                    <a:pt x="66" y="17"/>
                  </a:lnTo>
                  <a:lnTo>
                    <a:pt x="61" y="20"/>
                  </a:lnTo>
                  <a:lnTo>
                    <a:pt x="56" y="22"/>
                  </a:lnTo>
                  <a:lnTo>
                    <a:pt x="57" y="22"/>
                  </a:lnTo>
                  <a:close/>
                </a:path>
              </a:pathLst>
            </a:custGeom>
            <a:solidFill>
              <a:srgbClr val="FF99CC"/>
            </a:solidFill>
            <a:ln w="9525">
              <a:solidFill>
                <a:srgbClr val="FFFF00"/>
              </a:solidFill>
              <a:round/>
              <a:headEnd/>
              <a:tailEnd/>
            </a:ln>
          </p:spPr>
          <p:txBody>
            <a:bodyPr/>
            <a:lstStyle/>
            <a:p>
              <a:endParaRPr lang="zh-CN" altLang="en-US"/>
            </a:p>
          </p:txBody>
        </p:sp>
        <p:sp>
          <p:nvSpPr>
            <p:cNvPr id="17440" name="Freeform 20"/>
            <p:cNvSpPr>
              <a:spLocks/>
            </p:cNvSpPr>
            <p:nvPr/>
          </p:nvSpPr>
          <p:spPr bwMode="auto">
            <a:xfrm>
              <a:off x="1868" y="2030"/>
              <a:ext cx="4" cy="3"/>
            </a:xfrm>
            <a:custGeom>
              <a:avLst/>
              <a:gdLst>
                <a:gd name="T0" fmla="*/ 0 w 11"/>
                <a:gd name="T1" fmla="*/ 0 h 10"/>
                <a:gd name="T2" fmla="*/ 0 w 11"/>
                <a:gd name="T3" fmla="*/ 0 h 10"/>
                <a:gd name="T4" fmla="*/ 0 w 11"/>
                <a:gd name="T5" fmla="*/ 0 h 10"/>
                <a:gd name="T6" fmla="*/ 0 w 11"/>
                <a:gd name="T7" fmla="*/ 0 h 10"/>
                <a:gd name="T8" fmla="*/ 0 w 11"/>
                <a:gd name="T9" fmla="*/ 0 h 10"/>
                <a:gd name="T10" fmla="*/ 0 w 11"/>
                <a:gd name="T11" fmla="*/ 0 h 10"/>
                <a:gd name="T12" fmla="*/ 0 w 11"/>
                <a:gd name="T13" fmla="*/ 0 h 10"/>
                <a:gd name="T14" fmla="*/ 0 w 11"/>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10"/>
                <a:gd name="T26" fmla="*/ 11 w 11"/>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10">
                  <a:moveTo>
                    <a:pt x="7" y="10"/>
                  </a:moveTo>
                  <a:lnTo>
                    <a:pt x="11" y="2"/>
                  </a:lnTo>
                  <a:lnTo>
                    <a:pt x="10" y="0"/>
                  </a:lnTo>
                  <a:lnTo>
                    <a:pt x="5" y="0"/>
                  </a:lnTo>
                  <a:lnTo>
                    <a:pt x="0" y="5"/>
                  </a:lnTo>
                  <a:lnTo>
                    <a:pt x="2" y="7"/>
                  </a:lnTo>
                  <a:lnTo>
                    <a:pt x="7" y="10"/>
                  </a:lnTo>
                  <a:close/>
                </a:path>
              </a:pathLst>
            </a:custGeom>
            <a:solidFill>
              <a:srgbClr val="FF99CC"/>
            </a:solidFill>
            <a:ln w="9525">
              <a:solidFill>
                <a:srgbClr val="FFFF00"/>
              </a:solidFill>
              <a:round/>
              <a:headEnd/>
              <a:tailEnd/>
            </a:ln>
          </p:spPr>
          <p:txBody>
            <a:bodyPr/>
            <a:lstStyle/>
            <a:p>
              <a:endParaRPr lang="zh-CN" altLang="en-US"/>
            </a:p>
          </p:txBody>
        </p:sp>
        <p:sp>
          <p:nvSpPr>
            <p:cNvPr id="17441" name="Freeform 21"/>
            <p:cNvSpPr>
              <a:spLocks/>
            </p:cNvSpPr>
            <p:nvPr/>
          </p:nvSpPr>
          <p:spPr bwMode="auto">
            <a:xfrm>
              <a:off x="1693" y="1963"/>
              <a:ext cx="21" cy="19"/>
            </a:xfrm>
            <a:custGeom>
              <a:avLst/>
              <a:gdLst>
                <a:gd name="T0" fmla="*/ 0 w 63"/>
                <a:gd name="T1" fmla="*/ 0 h 55"/>
                <a:gd name="T2" fmla="*/ 0 w 63"/>
                <a:gd name="T3" fmla="*/ 0 h 55"/>
                <a:gd name="T4" fmla="*/ 0 w 63"/>
                <a:gd name="T5" fmla="*/ 0 h 55"/>
                <a:gd name="T6" fmla="*/ 0 w 63"/>
                <a:gd name="T7" fmla="*/ 0 h 55"/>
                <a:gd name="T8" fmla="*/ 0 w 63"/>
                <a:gd name="T9" fmla="*/ 0 h 55"/>
                <a:gd name="T10" fmla="*/ 0 w 63"/>
                <a:gd name="T11" fmla="*/ 0 h 55"/>
                <a:gd name="T12" fmla="*/ 0 w 63"/>
                <a:gd name="T13" fmla="*/ 0 h 55"/>
                <a:gd name="T14" fmla="*/ 0 w 63"/>
                <a:gd name="T15" fmla="*/ 0 h 55"/>
                <a:gd name="T16" fmla="*/ 0 w 63"/>
                <a:gd name="T17" fmla="*/ 0 h 55"/>
                <a:gd name="T18" fmla="*/ 0 w 63"/>
                <a:gd name="T19" fmla="*/ 0 h 55"/>
                <a:gd name="T20" fmla="*/ 0 w 63"/>
                <a:gd name="T21" fmla="*/ 0 h 55"/>
                <a:gd name="T22" fmla="*/ 0 w 63"/>
                <a:gd name="T23" fmla="*/ 0 h 55"/>
                <a:gd name="T24" fmla="*/ 0 w 63"/>
                <a:gd name="T25" fmla="*/ 0 h 55"/>
                <a:gd name="T26" fmla="*/ 0 w 63"/>
                <a:gd name="T27" fmla="*/ 0 h 55"/>
                <a:gd name="T28" fmla="*/ 0 w 63"/>
                <a:gd name="T29" fmla="*/ 0 h 55"/>
                <a:gd name="T30" fmla="*/ 0 w 63"/>
                <a:gd name="T31" fmla="*/ 0 h 55"/>
                <a:gd name="T32" fmla="*/ 0 w 63"/>
                <a:gd name="T33" fmla="*/ 0 h 55"/>
                <a:gd name="T34" fmla="*/ 0 w 63"/>
                <a:gd name="T35" fmla="*/ 0 h 55"/>
                <a:gd name="T36" fmla="*/ 0 w 63"/>
                <a:gd name="T37" fmla="*/ 0 h 55"/>
                <a:gd name="T38" fmla="*/ 0 w 63"/>
                <a:gd name="T39" fmla="*/ 0 h 55"/>
                <a:gd name="T40" fmla="*/ 0 w 63"/>
                <a:gd name="T41" fmla="*/ 0 h 55"/>
                <a:gd name="T42" fmla="*/ 0 w 63"/>
                <a:gd name="T43" fmla="*/ 0 h 55"/>
                <a:gd name="T44" fmla="*/ 0 w 63"/>
                <a:gd name="T45" fmla="*/ 0 h 55"/>
                <a:gd name="T46" fmla="*/ 0 w 63"/>
                <a:gd name="T47" fmla="*/ 0 h 55"/>
                <a:gd name="T48" fmla="*/ 0 w 63"/>
                <a:gd name="T49" fmla="*/ 0 h 55"/>
                <a:gd name="T50" fmla="*/ 0 w 63"/>
                <a:gd name="T51" fmla="*/ 0 h 55"/>
                <a:gd name="T52" fmla="*/ 0 w 63"/>
                <a:gd name="T53" fmla="*/ 0 h 55"/>
                <a:gd name="T54" fmla="*/ 0 w 63"/>
                <a:gd name="T55" fmla="*/ 0 h 55"/>
                <a:gd name="T56" fmla="*/ 0 w 63"/>
                <a:gd name="T57" fmla="*/ 0 h 55"/>
                <a:gd name="T58" fmla="*/ 0 w 63"/>
                <a:gd name="T59" fmla="*/ 0 h 55"/>
                <a:gd name="T60" fmla="*/ 0 w 63"/>
                <a:gd name="T61" fmla="*/ 0 h 55"/>
                <a:gd name="T62" fmla="*/ 0 w 63"/>
                <a:gd name="T63" fmla="*/ 0 h 55"/>
                <a:gd name="T64" fmla="*/ 0 w 63"/>
                <a:gd name="T65" fmla="*/ 0 h 55"/>
                <a:gd name="T66" fmla="*/ 0 w 63"/>
                <a:gd name="T67" fmla="*/ 0 h 55"/>
                <a:gd name="T68" fmla="*/ 0 w 63"/>
                <a:gd name="T69" fmla="*/ 0 h 55"/>
                <a:gd name="T70" fmla="*/ 0 w 63"/>
                <a:gd name="T71" fmla="*/ 0 h 55"/>
                <a:gd name="T72" fmla="*/ 0 w 63"/>
                <a:gd name="T73" fmla="*/ 0 h 55"/>
                <a:gd name="T74" fmla="*/ 0 w 63"/>
                <a:gd name="T75" fmla="*/ 0 h 55"/>
                <a:gd name="T76" fmla="*/ 0 w 63"/>
                <a:gd name="T77" fmla="*/ 0 h 5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3"/>
                <a:gd name="T118" fmla="*/ 0 h 55"/>
                <a:gd name="T119" fmla="*/ 63 w 63"/>
                <a:gd name="T120" fmla="*/ 55 h 5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3" h="55">
                  <a:moveTo>
                    <a:pt x="12" y="5"/>
                  </a:moveTo>
                  <a:lnTo>
                    <a:pt x="11" y="5"/>
                  </a:lnTo>
                  <a:lnTo>
                    <a:pt x="8" y="6"/>
                  </a:lnTo>
                  <a:lnTo>
                    <a:pt x="5" y="9"/>
                  </a:lnTo>
                  <a:lnTo>
                    <a:pt x="2" y="14"/>
                  </a:lnTo>
                  <a:lnTo>
                    <a:pt x="6" y="14"/>
                  </a:lnTo>
                  <a:lnTo>
                    <a:pt x="11" y="16"/>
                  </a:lnTo>
                  <a:lnTo>
                    <a:pt x="12" y="15"/>
                  </a:lnTo>
                  <a:lnTo>
                    <a:pt x="15" y="11"/>
                  </a:lnTo>
                  <a:lnTo>
                    <a:pt x="16" y="11"/>
                  </a:lnTo>
                  <a:lnTo>
                    <a:pt x="17" y="10"/>
                  </a:lnTo>
                  <a:lnTo>
                    <a:pt x="20" y="10"/>
                  </a:lnTo>
                  <a:lnTo>
                    <a:pt x="23" y="11"/>
                  </a:lnTo>
                  <a:lnTo>
                    <a:pt x="26" y="11"/>
                  </a:lnTo>
                  <a:lnTo>
                    <a:pt x="30" y="14"/>
                  </a:lnTo>
                  <a:lnTo>
                    <a:pt x="31" y="16"/>
                  </a:lnTo>
                  <a:lnTo>
                    <a:pt x="33" y="19"/>
                  </a:lnTo>
                  <a:lnTo>
                    <a:pt x="35" y="24"/>
                  </a:lnTo>
                  <a:lnTo>
                    <a:pt x="33" y="29"/>
                  </a:lnTo>
                  <a:lnTo>
                    <a:pt x="28" y="31"/>
                  </a:lnTo>
                  <a:lnTo>
                    <a:pt x="23" y="33"/>
                  </a:lnTo>
                  <a:lnTo>
                    <a:pt x="20" y="33"/>
                  </a:lnTo>
                  <a:lnTo>
                    <a:pt x="15" y="30"/>
                  </a:lnTo>
                  <a:lnTo>
                    <a:pt x="12" y="28"/>
                  </a:lnTo>
                  <a:lnTo>
                    <a:pt x="11" y="25"/>
                  </a:lnTo>
                  <a:lnTo>
                    <a:pt x="11" y="23"/>
                  </a:lnTo>
                  <a:lnTo>
                    <a:pt x="11" y="19"/>
                  </a:lnTo>
                  <a:lnTo>
                    <a:pt x="6" y="18"/>
                  </a:lnTo>
                  <a:lnTo>
                    <a:pt x="1" y="15"/>
                  </a:lnTo>
                  <a:lnTo>
                    <a:pt x="0" y="18"/>
                  </a:lnTo>
                  <a:lnTo>
                    <a:pt x="0" y="20"/>
                  </a:lnTo>
                  <a:lnTo>
                    <a:pt x="0" y="24"/>
                  </a:lnTo>
                  <a:lnTo>
                    <a:pt x="1" y="29"/>
                  </a:lnTo>
                  <a:lnTo>
                    <a:pt x="2" y="33"/>
                  </a:lnTo>
                  <a:lnTo>
                    <a:pt x="6" y="38"/>
                  </a:lnTo>
                  <a:lnTo>
                    <a:pt x="7" y="41"/>
                  </a:lnTo>
                  <a:lnTo>
                    <a:pt x="11" y="45"/>
                  </a:lnTo>
                  <a:lnTo>
                    <a:pt x="15" y="49"/>
                  </a:lnTo>
                  <a:lnTo>
                    <a:pt x="17" y="51"/>
                  </a:lnTo>
                  <a:lnTo>
                    <a:pt x="20" y="53"/>
                  </a:lnTo>
                  <a:lnTo>
                    <a:pt x="25" y="54"/>
                  </a:lnTo>
                  <a:lnTo>
                    <a:pt x="26" y="54"/>
                  </a:lnTo>
                  <a:lnTo>
                    <a:pt x="30" y="55"/>
                  </a:lnTo>
                  <a:lnTo>
                    <a:pt x="32" y="55"/>
                  </a:lnTo>
                  <a:lnTo>
                    <a:pt x="35" y="55"/>
                  </a:lnTo>
                  <a:lnTo>
                    <a:pt x="38" y="54"/>
                  </a:lnTo>
                  <a:lnTo>
                    <a:pt x="41" y="53"/>
                  </a:lnTo>
                  <a:lnTo>
                    <a:pt x="43" y="53"/>
                  </a:lnTo>
                  <a:lnTo>
                    <a:pt x="47" y="51"/>
                  </a:lnTo>
                  <a:lnTo>
                    <a:pt x="49" y="50"/>
                  </a:lnTo>
                  <a:lnTo>
                    <a:pt x="52" y="48"/>
                  </a:lnTo>
                  <a:lnTo>
                    <a:pt x="56" y="45"/>
                  </a:lnTo>
                  <a:lnTo>
                    <a:pt x="58" y="43"/>
                  </a:lnTo>
                  <a:lnTo>
                    <a:pt x="59" y="39"/>
                  </a:lnTo>
                  <a:lnTo>
                    <a:pt x="61" y="36"/>
                  </a:lnTo>
                  <a:lnTo>
                    <a:pt x="62" y="33"/>
                  </a:lnTo>
                  <a:lnTo>
                    <a:pt x="63" y="29"/>
                  </a:lnTo>
                  <a:lnTo>
                    <a:pt x="63" y="26"/>
                  </a:lnTo>
                  <a:lnTo>
                    <a:pt x="63" y="24"/>
                  </a:lnTo>
                  <a:lnTo>
                    <a:pt x="62" y="20"/>
                  </a:lnTo>
                  <a:lnTo>
                    <a:pt x="62" y="19"/>
                  </a:lnTo>
                  <a:lnTo>
                    <a:pt x="58" y="14"/>
                  </a:lnTo>
                  <a:lnTo>
                    <a:pt x="54" y="9"/>
                  </a:lnTo>
                  <a:lnTo>
                    <a:pt x="51" y="5"/>
                  </a:lnTo>
                  <a:lnTo>
                    <a:pt x="46" y="3"/>
                  </a:lnTo>
                  <a:lnTo>
                    <a:pt x="43" y="2"/>
                  </a:lnTo>
                  <a:lnTo>
                    <a:pt x="40" y="2"/>
                  </a:lnTo>
                  <a:lnTo>
                    <a:pt x="36" y="0"/>
                  </a:lnTo>
                  <a:lnTo>
                    <a:pt x="35" y="0"/>
                  </a:lnTo>
                  <a:lnTo>
                    <a:pt x="31" y="0"/>
                  </a:lnTo>
                  <a:lnTo>
                    <a:pt x="28" y="0"/>
                  </a:lnTo>
                  <a:lnTo>
                    <a:pt x="25" y="0"/>
                  </a:lnTo>
                  <a:lnTo>
                    <a:pt x="22" y="2"/>
                  </a:lnTo>
                  <a:lnTo>
                    <a:pt x="17" y="2"/>
                  </a:lnTo>
                  <a:lnTo>
                    <a:pt x="15" y="3"/>
                  </a:lnTo>
                  <a:lnTo>
                    <a:pt x="12" y="4"/>
                  </a:lnTo>
                  <a:lnTo>
                    <a:pt x="12" y="5"/>
                  </a:lnTo>
                  <a:close/>
                </a:path>
              </a:pathLst>
            </a:custGeom>
            <a:solidFill>
              <a:srgbClr val="FF99CC"/>
            </a:solidFill>
            <a:ln w="9525">
              <a:solidFill>
                <a:srgbClr val="FFFF00"/>
              </a:solidFill>
              <a:round/>
              <a:headEnd/>
              <a:tailEnd/>
            </a:ln>
          </p:spPr>
          <p:txBody>
            <a:bodyPr/>
            <a:lstStyle/>
            <a:p>
              <a:endParaRPr lang="zh-CN" altLang="en-US"/>
            </a:p>
          </p:txBody>
        </p:sp>
        <p:sp>
          <p:nvSpPr>
            <p:cNvPr id="17442" name="Freeform 22"/>
            <p:cNvSpPr>
              <a:spLocks/>
            </p:cNvSpPr>
            <p:nvPr/>
          </p:nvSpPr>
          <p:spPr bwMode="auto">
            <a:xfrm>
              <a:off x="1694" y="1967"/>
              <a:ext cx="3" cy="3"/>
            </a:xfrm>
            <a:custGeom>
              <a:avLst/>
              <a:gdLst>
                <a:gd name="T0" fmla="*/ 0 w 10"/>
                <a:gd name="T1" fmla="*/ 0 h 10"/>
                <a:gd name="T2" fmla="*/ 0 w 10"/>
                <a:gd name="T3" fmla="*/ 0 h 10"/>
                <a:gd name="T4" fmla="*/ 0 w 10"/>
                <a:gd name="T5" fmla="*/ 0 h 10"/>
                <a:gd name="T6" fmla="*/ 0 w 10"/>
                <a:gd name="T7" fmla="*/ 0 h 10"/>
                <a:gd name="T8" fmla="*/ 0 w 10"/>
                <a:gd name="T9" fmla="*/ 0 h 10"/>
                <a:gd name="T10" fmla="*/ 0 w 10"/>
                <a:gd name="T11" fmla="*/ 0 h 10"/>
                <a:gd name="T12" fmla="*/ 0 w 10"/>
                <a:gd name="T13" fmla="*/ 0 h 10"/>
                <a:gd name="T14" fmla="*/ 0 w 10"/>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0"/>
                <a:gd name="T26" fmla="*/ 10 w 10"/>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0">
                  <a:moveTo>
                    <a:pt x="10" y="0"/>
                  </a:moveTo>
                  <a:lnTo>
                    <a:pt x="1" y="4"/>
                  </a:lnTo>
                  <a:lnTo>
                    <a:pt x="0" y="6"/>
                  </a:lnTo>
                  <a:lnTo>
                    <a:pt x="5" y="10"/>
                  </a:lnTo>
                  <a:lnTo>
                    <a:pt x="10" y="9"/>
                  </a:lnTo>
                  <a:lnTo>
                    <a:pt x="10" y="6"/>
                  </a:lnTo>
                  <a:lnTo>
                    <a:pt x="10" y="0"/>
                  </a:lnTo>
                  <a:close/>
                </a:path>
              </a:pathLst>
            </a:custGeom>
            <a:solidFill>
              <a:srgbClr val="FF99CC"/>
            </a:solidFill>
            <a:ln w="9525">
              <a:solidFill>
                <a:srgbClr val="FFFF00"/>
              </a:solidFill>
              <a:round/>
              <a:headEnd/>
              <a:tailEnd/>
            </a:ln>
          </p:spPr>
          <p:txBody>
            <a:bodyPr/>
            <a:lstStyle/>
            <a:p>
              <a:endParaRPr lang="zh-CN" altLang="en-US"/>
            </a:p>
          </p:txBody>
        </p:sp>
        <p:sp>
          <p:nvSpPr>
            <p:cNvPr id="17443" name="Freeform 23"/>
            <p:cNvSpPr>
              <a:spLocks/>
            </p:cNvSpPr>
            <p:nvPr/>
          </p:nvSpPr>
          <p:spPr bwMode="auto">
            <a:xfrm>
              <a:off x="1884" y="2016"/>
              <a:ext cx="21" cy="23"/>
            </a:xfrm>
            <a:custGeom>
              <a:avLst/>
              <a:gdLst>
                <a:gd name="T0" fmla="*/ 0 w 65"/>
                <a:gd name="T1" fmla="*/ 0 h 67"/>
                <a:gd name="T2" fmla="*/ 0 w 65"/>
                <a:gd name="T3" fmla="*/ 0 h 67"/>
                <a:gd name="T4" fmla="*/ 0 w 65"/>
                <a:gd name="T5" fmla="*/ 0 h 67"/>
                <a:gd name="T6" fmla="*/ 0 w 65"/>
                <a:gd name="T7" fmla="*/ 0 h 67"/>
                <a:gd name="T8" fmla="*/ 0 w 65"/>
                <a:gd name="T9" fmla="*/ 0 h 67"/>
                <a:gd name="T10" fmla="*/ 0 w 65"/>
                <a:gd name="T11" fmla="*/ 0 h 67"/>
                <a:gd name="T12" fmla="*/ 0 w 65"/>
                <a:gd name="T13" fmla="*/ 0 h 67"/>
                <a:gd name="T14" fmla="*/ 0 w 65"/>
                <a:gd name="T15" fmla="*/ 0 h 67"/>
                <a:gd name="T16" fmla="*/ 0 w 65"/>
                <a:gd name="T17" fmla="*/ 0 h 67"/>
                <a:gd name="T18" fmla="*/ 0 w 65"/>
                <a:gd name="T19" fmla="*/ 0 h 67"/>
                <a:gd name="T20" fmla="*/ 0 w 65"/>
                <a:gd name="T21" fmla="*/ 0 h 67"/>
                <a:gd name="T22" fmla="*/ 0 w 65"/>
                <a:gd name="T23" fmla="*/ 0 h 67"/>
                <a:gd name="T24" fmla="*/ 0 w 65"/>
                <a:gd name="T25" fmla="*/ 0 h 67"/>
                <a:gd name="T26" fmla="*/ 0 w 65"/>
                <a:gd name="T27" fmla="*/ 0 h 67"/>
                <a:gd name="T28" fmla="*/ 0 w 65"/>
                <a:gd name="T29" fmla="*/ 0 h 67"/>
                <a:gd name="T30" fmla="*/ 0 w 65"/>
                <a:gd name="T31" fmla="*/ 0 h 67"/>
                <a:gd name="T32" fmla="*/ 0 w 65"/>
                <a:gd name="T33" fmla="*/ 0 h 67"/>
                <a:gd name="T34" fmla="*/ 0 w 65"/>
                <a:gd name="T35" fmla="*/ 0 h 67"/>
                <a:gd name="T36" fmla="*/ 0 w 65"/>
                <a:gd name="T37" fmla="*/ 0 h 67"/>
                <a:gd name="T38" fmla="*/ 0 w 65"/>
                <a:gd name="T39" fmla="*/ 0 h 67"/>
                <a:gd name="T40" fmla="*/ 0 w 65"/>
                <a:gd name="T41" fmla="*/ 0 h 67"/>
                <a:gd name="T42" fmla="*/ 0 w 65"/>
                <a:gd name="T43" fmla="*/ 0 h 67"/>
                <a:gd name="T44" fmla="*/ 0 w 65"/>
                <a:gd name="T45" fmla="*/ 0 h 67"/>
                <a:gd name="T46" fmla="*/ 0 w 65"/>
                <a:gd name="T47" fmla="*/ 0 h 67"/>
                <a:gd name="T48" fmla="*/ 0 w 65"/>
                <a:gd name="T49" fmla="*/ 0 h 67"/>
                <a:gd name="T50" fmla="*/ 0 w 65"/>
                <a:gd name="T51" fmla="*/ 0 h 67"/>
                <a:gd name="T52" fmla="*/ 0 w 65"/>
                <a:gd name="T53" fmla="*/ 0 h 67"/>
                <a:gd name="T54" fmla="*/ 0 w 65"/>
                <a:gd name="T55" fmla="*/ 0 h 67"/>
                <a:gd name="T56" fmla="*/ 0 w 65"/>
                <a:gd name="T57" fmla="*/ 0 h 67"/>
                <a:gd name="T58" fmla="*/ 0 w 65"/>
                <a:gd name="T59" fmla="*/ 0 h 67"/>
                <a:gd name="T60" fmla="*/ 0 w 65"/>
                <a:gd name="T61" fmla="*/ 0 h 67"/>
                <a:gd name="T62" fmla="*/ 0 w 65"/>
                <a:gd name="T63" fmla="*/ 0 h 67"/>
                <a:gd name="T64" fmla="*/ 0 w 65"/>
                <a:gd name="T65" fmla="*/ 0 h 67"/>
                <a:gd name="T66" fmla="*/ 0 w 65"/>
                <a:gd name="T67" fmla="*/ 0 h 67"/>
                <a:gd name="T68" fmla="*/ 0 w 65"/>
                <a:gd name="T69" fmla="*/ 0 h 67"/>
                <a:gd name="T70" fmla="*/ 0 w 65"/>
                <a:gd name="T71" fmla="*/ 0 h 67"/>
                <a:gd name="T72" fmla="*/ 0 w 65"/>
                <a:gd name="T73" fmla="*/ 0 h 67"/>
                <a:gd name="T74" fmla="*/ 0 w 65"/>
                <a:gd name="T75" fmla="*/ 0 h 67"/>
                <a:gd name="T76" fmla="*/ 0 w 65"/>
                <a:gd name="T77" fmla="*/ 0 h 67"/>
                <a:gd name="T78" fmla="*/ 0 w 65"/>
                <a:gd name="T79" fmla="*/ 0 h 67"/>
                <a:gd name="T80" fmla="*/ 0 w 65"/>
                <a:gd name="T81" fmla="*/ 0 h 6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65"/>
                <a:gd name="T124" fmla="*/ 0 h 67"/>
                <a:gd name="T125" fmla="*/ 65 w 65"/>
                <a:gd name="T126" fmla="*/ 67 h 6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65" h="67">
                  <a:moveTo>
                    <a:pt x="21" y="54"/>
                  </a:moveTo>
                  <a:lnTo>
                    <a:pt x="20" y="53"/>
                  </a:lnTo>
                  <a:lnTo>
                    <a:pt x="17" y="51"/>
                  </a:lnTo>
                  <a:lnTo>
                    <a:pt x="16" y="49"/>
                  </a:lnTo>
                  <a:lnTo>
                    <a:pt x="15" y="46"/>
                  </a:lnTo>
                  <a:lnTo>
                    <a:pt x="15" y="43"/>
                  </a:lnTo>
                  <a:lnTo>
                    <a:pt x="17" y="41"/>
                  </a:lnTo>
                  <a:lnTo>
                    <a:pt x="17" y="36"/>
                  </a:lnTo>
                  <a:lnTo>
                    <a:pt x="20" y="33"/>
                  </a:lnTo>
                  <a:lnTo>
                    <a:pt x="22" y="32"/>
                  </a:lnTo>
                  <a:lnTo>
                    <a:pt x="24" y="31"/>
                  </a:lnTo>
                  <a:lnTo>
                    <a:pt x="30" y="31"/>
                  </a:lnTo>
                  <a:lnTo>
                    <a:pt x="35" y="33"/>
                  </a:lnTo>
                  <a:lnTo>
                    <a:pt x="39" y="37"/>
                  </a:lnTo>
                  <a:lnTo>
                    <a:pt x="41" y="41"/>
                  </a:lnTo>
                  <a:lnTo>
                    <a:pt x="41" y="44"/>
                  </a:lnTo>
                  <a:lnTo>
                    <a:pt x="40" y="49"/>
                  </a:lnTo>
                  <a:lnTo>
                    <a:pt x="35" y="52"/>
                  </a:lnTo>
                  <a:lnTo>
                    <a:pt x="32" y="54"/>
                  </a:lnTo>
                  <a:lnTo>
                    <a:pt x="27" y="56"/>
                  </a:lnTo>
                  <a:lnTo>
                    <a:pt x="24" y="56"/>
                  </a:lnTo>
                  <a:lnTo>
                    <a:pt x="22" y="61"/>
                  </a:lnTo>
                  <a:lnTo>
                    <a:pt x="21" y="64"/>
                  </a:lnTo>
                  <a:lnTo>
                    <a:pt x="24" y="66"/>
                  </a:lnTo>
                  <a:lnTo>
                    <a:pt x="26" y="67"/>
                  </a:lnTo>
                  <a:lnTo>
                    <a:pt x="30" y="67"/>
                  </a:lnTo>
                  <a:lnTo>
                    <a:pt x="34" y="67"/>
                  </a:lnTo>
                  <a:lnTo>
                    <a:pt x="36" y="64"/>
                  </a:lnTo>
                  <a:lnTo>
                    <a:pt x="41" y="63"/>
                  </a:lnTo>
                  <a:lnTo>
                    <a:pt x="45" y="61"/>
                  </a:lnTo>
                  <a:lnTo>
                    <a:pt x="49" y="59"/>
                  </a:lnTo>
                  <a:lnTo>
                    <a:pt x="52" y="57"/>
                  </a:lnTo>
                  <a:lnTo>
                    <a:pt x="55" y="54"/>
                  </a:lnTo>
                  <a:lnTo>
                    <a:pt x="57" y="52"/>
                  </a:lnTo>
                  <a:lnTo>
                    <a:pt x="60" y="49"/>
                  </a:lnTo>
                  <a:lnTo>
                    <a:pt x="61" y="46"/>
                  </a:lnTo>
                  <a:lnTo>
                    <a:pt x="62" y="41"/>
                  </a:lnTo>
                  <a:lnTo>
                    <a:pt x="63" y="37"/>
                  </a:lnTo>
                  <a:lnTo>
                    <a:pt x="63" y="36"/>
                  </a:lnTo>
                  <a:lnTo>
                    <a:pt x="63" y="32"/>
                  </a:lnTo>
                  <a:lnTo>
                    <a:pt x="65" y="29"/>
                  </a:lnTo>
                  <a:lnTo>
                    <a:pt x="63" y="27"/>
                  </a:lnTo>
                  <a:lnTo>
                    <a:pt x="63" y="23"/>
                  </a:lnTo>
                  <a:lnTo>
                    <a:pt x="63" y="19"/>
                  </a:lnTo>
                  <a:lnTo>
                    <a:pt x="62" y="17"/>
                  </a:lnTo>
                  <a:lnTo>
                    <a:pt x="61" y="14"/>
                  </a:lnTo>
                  <a:lnTo>
                    <a:pt x="60" y="11"/>
                  </a:lnTo>
                  <a:lnTo>
                    <a:pt x="57" y="8"/>
                  </a:lnTo>
                  <a:lnTo>
                    <a:pt x="55" y="7"/>
                  </a:lnTo>
                  <a:lnTo>
                    <a:pt x="52" y="4"/>
                  </a:lnTo>
                  <a:lnTo>
                    <a:pt x="49" y="3"/>
                  </a:lnTo>
                  <a:lnTo>
                    <a:pt x="46" y="2"/>
                  </a:lnTo>
                  <a:lnTo>
                    <a:pt x="44" y="1"/>
                  </a:lnTo>
                  <a:lnTo>
                    <a:pt x="40" y="0"/>
                  </a:lnTo>
                  <a:lnTo>
                    <a:pt x="35" y="0"/>
                  </a:lnTo>
                  <a:lnTo>
                    <a:pt x="30" y="0"/>
                  </a:lnTo>
                  <a:lnTo>
                    <a:pt x="26" y="1"/>
                  </a:lnTo>
                  <a:lnTo>
                    <a:pt x="22" y="1"/>
                  </a:lnTo>
                  <a:lnTo>
                    <a:pt x="19" y="2"/>
                  </a:lnTo>
                  <a:lnTo>
                    <a:pt x="15" y="4"/>
                  </a:lnTo>
                  <a:lnTo>
                    <a:pt x="12" y="6"/>
                  </a:lnTo>
                  <a:lnTo>
                    <a:pt x="9" y="9"/>
                  </a:lnTo>
                  <a:lnTo>
                    <a:pt x="6" y="13"/>
                  </a:lnTo>
                  <a:lnTo>
                    <a:pt x="2" y="17"/>
                  </a:lnTo>
                  <a:lnTo>
                    <a:pt x="1" y="23"/>
                  </a:lnTo>
                  <a:lnTo>
                    <a:pt x="0" y="26"/>
                  </a:lnTo>
                  <a:lnTo>
                    <a:pt x="0" y="29"/>
                  </a:lnTo>
                  <a:lnTo>
                    <a:pt x="0" y="32"/>
                  </a:lnTo>
                  <a:lnTo>
                    <a:pt x="1" y="36"/>
                  </a:lnTo>
                  <a:lnTo>
                    <a:pt x="1" y="41"/>
                  </a:lnTo>
                  <a:lnTo>
                    <a:pt x="4" y="46"/>
                  </a:lnTo>
                  <a:lnTo>
                    <a:pt x="6" y="49"/>
                  </a:lnTo>
                  <a:lnTo>
                    <a:pt x="9" y="54"/>
                  </a:lnTo>
                  <a:lnTo>
                    <a:pt x="10" y="56"/>
                  </a:lnTo>
                  <a:lnTo>
                    <a:pt x="14" y="59"/>
                  </a:lnTo>
                  <a:lnTo>
                    <a:pt x="14" y="61"/>
                  </a:lnTo>
                  <a:lnTo>
                    <a:pt x="15" y="62"/>
                  </a:lnTo>
                  <a:lnTo>
                    <a:pt x="15" y="63"/>
                  </a:lnTo>
                  <a:lnTo>
                    <a:pt x="17" y="64"/>
                  </a:lnTo>
                  <a:lnTo>
                    <a:pt x="20" y="59"/>
                  </a:lnTo>
                  <a:lnTo>
                    <a:pt x="21" y="54"/>
                  </a:lnTo>
                  <a:close/>
                </a:path>
              </a:pathLst>
            </a:custGeom>
            <a:solidFill>
              <a:srgbClr val="FF99CC"/>
            </a:solidFill>
            <a:ln w="9525">
              <a:solidFill>
                <a:srgbClr val="FFFF00"/>
              </a:solidFill>
              <a:round/>
              <a:headEnd/>
              <a:tailEnd/>
            </a:ln>
          </p:spPr>
          <p:txBody>
            <a:bodyPr/>
            <a:lstStyle/>
            <a:p>
              <a:endParaRPr lang="zh-CN" altLang="en-US"/>
            </a:p>
          </p:txBody>
        </p:sp>
        <p:sp>
          <p:nvSpPr>
            <p:cNvPr id="17444" name="Freeform 24"/>
            <p:cNvSpPr>
              <a:spLocks/>
            </p:cNvSpPr>
            <p:nvPr/>
          </p:nvSpPr>
          <p:spPr bwMode="auto">
            <a:xfrm>
              <a:off x="1889" y="2034"/>
              <a:ext cx="3" cy="4"/>
            </a:xfrm>
            <a:custGeom>
              <a:avLst/>
              <a:gdLst>
                <a:gd name="T0" fmla="*/ 0 w 10"/>
                <a:gd name="T1" fmla="*/ 0 h 10"/>
                <a:gd name="T2" fmla="*/ 0 w 10"/>
                <a:gd name="T3" fmla="*/ 0 h 10"/>
                <a:gd name="T4" fmla="*/ 0 w 10"/>
                <a:gd name="T5" fmla="*/ 0 h 10"/>
                <a:gd name="T6" fmla="*/ 0 w 10"/>
                <a:gd name="T7" fmla="*/ 0 h 10"/>
                <a:gd name="T8" fmla="*/ 0 w 10"/>
                <a:gd name="T9" fmla="*/ 0 h 10"/>
                <a:gd name="T10" fmla="*/ 0 w 10"/>
                <a:gd name="T11" fmla="*/ 0 h 10"/>
                <a:gd name="T12" fmla="*/ 0 w 10"/>
                <a:gd name="T13" fmla="*/ 0 h 10"/>
                <a:gd name="T14" fmla="*/ 0 w 10"/>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0"/>
                <a:gd name="T26" fmla="*/ 10 w 10"/>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0">
                  <a:moveTo>
                    <a:pt x="0" y="2"/>
                  </a:moveTo>
                  <a:lnTo>
                    <a:pt x="2" y="10"/>
                  </a:lnTo>
                  <a:lnTo>
                    <a:pt x="6" y="10"/>
                  </a:lnTo>
                  <a:lnTo>
                    <a:pt x="10" y="8"/>
                  </a:lnTo>
                  <a:lnTo>
                    <a:pt x="9" y="2"/>
                  </a:lnTo>
                  <a:lnTo>
                    <a:pt x="6" y="0"/>
                  </a:lnTo>
                  <a:lnTo>
                    <a:pt x="0" y="2"/>
                  </a:lnTo>
                  <a:close/>
                </a:path>
              </a:pathLst>
            </a:custGeom>
            <a:solidFill>
              <a:srgbClr val="FF99CC"/>
            </a:solidFill>
            <a:ln w="9525">
              <a:solidFill>
                <a:srgbClr val="FFFF00"/>
              </a:solidFill>
              <a:round/>
              <a:headEnd/>
              <a:tailEnd/>
            </a:ln>
          </p:spPr>
          <p:txBody>
            <a:bodyPr/>
            <a:lstStyle/>
            <a:p>
              <a:endParaRPr lang="zh-CN" altLang="en-US"/>
            </a:p>
          </p:txBody>
        </p:sp>
        <p:sp>
          <p:nvSpPr>
            <p:cNvPr id="17445" name="Freeform 25"/>
            <p:cNvSpPr>
              <a:spLocks/>
            </p:cNvSpPr>
            <p:nvPr/>
          </p:nvSpPr>
          <p:spPr bwMode="auto">
            <a:xfrm>
              <a:off x="1714" y="2169"/>
              <a:ext cx="21" cy="22"/>
            </a:xfrm>
            <a:custGeom>
              <a:avLst/>
              <a:gdLst>
                <a:gd name="T0" fmla="*/ 0 w 63"/>
                <a:gd name="T1" fmla="*/ 0 h 67"/>
                <a:gd name="T2" fmla="*/ 0 w 63"/>
                <a:gd name="T3" fmla="*/ 0 h 67"/>
                <a:gd name="T4" fmla="*/ 0 w 63"/>
                <a:gd name="T5" fmla="*/ 0 h 67"/>
                <a:gd name="T6" fmla="*/ 0 w 63"/>
                <a:gd name="T7" fmla="*/ 0 h 67"/>
                <a:gd name="T8" fmla="*/ 0 w 63"/>
                <a:gd name="T9" fmla="*/ 0 h 67"/>
                <a:gd name="T10" fmla="*/ 0 w 63"/>
                <a:gd name="T11" fmla="*/ 0 h 67"/>
                <a:gd name="T12" fmla="*/ 0 w 63"/>
                <a:gd name="T13" fmla="*/ 0 h 67"/>
                <a:gd name="T14" fmla="*/ 0 w 63"/>
                <a:gd name="T15" fmla="*/ 0 h 67"/>
                <a:gd name="T16" fmla="*/ 0 w 63"/>
                <a:gd name="T17" fmla="*/ 0 h 67"/>
                <a:gd name="T18" fmla="*/ 0 w 63"/>
                <a:gd name="T19" fmla="*/ 0 h 67"/>
                <a:gd name="T20" fmla="*/ 0 w 63"/>
                <a:gd name="T21" fmla="*/ 0 h 67"/>
                <a:gd name="T22" fmla="*/ 0 w 63"/>
                <a:gd name="T23" fmla="*/ 0 h 67"/>
                <a:gd name="T24" fmla="*/ 0 w 63"/>
                <a:gd name="T25" fmla="*/ 0 h 67"/>
                <a:gd name="T26" fmla="*/ 0 w 63"/>
                <a:gd name="T27" fmla="*/ 0 h 67"/>
                <a:gd name="T28" fmla="*/ 0 w 63"/>
                <a:gd name="T29" fmla="*/ 0 h 67"/>
                <a:gd name="T30" fmla="*/ 0 w 63"/>
                <a:gd name="T31" fmla="*/ 0 h 67"/>
                <a:gd name="T32" fmla="*/ 0 w 63"/>
                <a:gd name="T33" fmla="*/ 0 h 67"/>
                <a:gd name="T34" fmla="*/ 0 w 63"/>
                <a:gd name="T35" fmla="*/ 0 h 67"/>
                <a:gd name="T36" fmla="*/ 0 w 63"/>
                <a:gd name="T37" fmla="*/ 0 h 67"/>
                <a:gd name="T38" fmla="*/ 0 w 63"/>
                <a:gd name="T39" fmla="*/ 0 h 67"/>
                <a:gd name="T40" fmla="*/ 0 w 63"/>
                <a:gd name="T41" fmla="*/ 0 h 67"/>
                <a:gd name="T42" fmla="*/ 0 w 63"/>
                <a:gd name="T43" fmla="*/ 0 h 67"/>
                <a:gd name="T44" fmla="*/ 0 w 63"/>
                <a:gd name="T45" fmla="*/ 0 h 67"/>
                <a:gd name="T46" fmla="*/ 0 w 63"/>
                <a:gd name="T47" fmla="*/ 0 h 67"/>
                <a:gd name="T48" fmla="*/ 0 w 63"/>
                <a:gd name="T49" fmla="*/ 0 h 67"/>
                <a:gd name="T50" fmla="*/ 0 w 63"/>
                <a:gd name="T51" fmla="*/ 0 h 67"/>
                <a:gd name="T52" fmla="*/ 0 w 63"/>
                <a:gd name="T53" fmla="*/ 0 h 67"/>
                <a:gd name="T54" fmla="*/ 0 w 63"/>
                <a:gd name="T55" fmla="*/ 0 h 67"/>
                <a:gd name="T56" fmla="*/ 0 w 63"/>
                <a:gd name="T57" fmla="*/ 0 h 67"/>
                <a:gd name="T58" fmla="*/ 0 w 63"/>
                <a:gd name="T59" fmla="*/ 0 h 67"/>
                <a:gd name="T60" fmla="*/ 0 w 63"/>
                <a:gd name="T61" fmla="*/ 0 h 67"/>
                <a:gd name="T62" fmla="*/ 0 w 63"/>
                <a:gd name="T63" fmla="*/ 0 h 67"/>
                <a:gd name="T64" fmla="*/ 0 w 63"/>
                <a:gd name="T65" fmla="*/ 0 h 67"/>
                <a:gd name="T66" fmla="*/ 0 w 63"/>
                <a:gd name="T67" fmla="*/ 0 h 67"/>
                <a:gd name="T68" fmla="*/ 0 w 63"/>
                <a:gd name="T69" fmla="*/ 0 h 67"/>
                <a:gd name="T70" fmla="*/ 0 w 63"/>
                <a:gd name="T71" fmla="*/ 0 h 67"/>
                <a:gd name="T72" fmla="*/ 0 w 63"/>
                <a:gd name="T73" fmla="*/ 0 h 67"/>
                <a:gd name="T74" fmla="*/ 0 w 63"/>
                <a:gd name="T75" fmla="*/ 0 h 67"/>
                <a:gd name="T76" fmla="*/ 0 w 63"/>
                <a:gd name="T77" fmla="*/ 0 h 67"/>
                <a:gd name="T78" fmla="*/ 0 w 63"/>
                <a:gd name="T79" fmla="*/ 0 h 67"/>
                <a:gd name="T80" fmla="*/ 0 w 63"/>
                <a:gd name="T81" fmla="*/ 0 h 6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63"/>
                <a:gd name="T124" fmla="*/ 0 h 67"/>
                <a:gd name="T125" fmla="*/ 63 w 63"/>
                <a:gd name="T126" fmla="*/ 67 h 6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63" h="67">
                  <a:moveTo>
                    <a:pt x="36" y="10"/>
                  </a:moveTo>
                  <a:lnTo>
                    <a:pt x="37" y="10"/>
                  </a:lnTo>
                  <a:lnTo>
                    <a:pt x="39" y="11"/>
                  </a:lnTo>
                  <a:lnTo>
                    <a:pt x="41" y="14"/>
                  </a:lnTo>
                  <a:lnTo>
                    <a:pt x="42" y="16"/>
                  </a:lnTo>
                  <a:lnTo>
                    <a:pt x="42" y="19"/>
                  </a:lnTo>
                  <a:lnTo>
                    <a:pt x="44" y="22"/>
                  </a:lnTo>
                  <a:lnTo>
                    <a:pt x="43" y="26"/>
                  </a:lnTo>
                  <a:lnTo>
                    <a:pt x="42" y="30"/>
                  </a:lnTo>
                  <a:lnTo>
                    <a:pt x="41" y="31"/>
                  </a:lnTo>
                  <a:lnTo>
                    <a:pt x="39" y="33"/>
                  </a:lnTo>
                  <a:lnTo>
                    <a:pt x="37" y="35"/>
                  </a:lnTo>
                  <a:lnTo>
                    <a:pt x="35" y="35"/>
                  </a:lnTo>
                  <a:lnTo>
                    <a:pt x="31" y="35"/>
                  </a:lnTo>
                  <a:lnTo>
                    <a:pt x="28" y="35"/>
                  </a:lnTo>
                  <a:lnTo>
                    <a:pt x="23" y="32"/>
                  </a:lnTo>
                  <a:lnTo>
                    <a:pt x="20" y="30"/>
                  </a:lnTo>
                  <a:lnTo>
                    <a:pt x="18" y="26"/>
                  </a:lnTo>
                  <a:lnTo>
                    <a:pt x="20" y="22"/>
                  </a:lnTo>
                  <a:lnTo>
                    <a:pt x="21" y="17"/>
                  </a:lnTo>
                  <a:lnTo>
                    <a:pt x="23" y="14"/>
                  </a:lnTo>
                  <a:lnTo>
                    <a:pt x="27" y="11"/>
                  </a:lnTo>
                  <a:lnTo>
                    <a:pt x="32" y="10"/>
                  </a:lnTo>
                  <a:lnTo>
                    <a:pt x="32" y="5"/>
                  </a:lnTo>
                  <a:lnTo>
                    <a:pt x="32" y="0"/>
                  </a:lnTo>
                  <a:lnTo>
                    <a:pt x="28" y="0"/>
                  </a:lnTo>
                  <a:lnTo>
                    <a:pt x="26" y="0"/>
                  </a:lnTo>
                  <a:lnTo>
                    <a:pt x="22" y="1"/>
                  </a:lnTo>
                  <a:lnTo>
                    <a:pt x="18" y="4"/>
                  </a:lnTo>
                  <a:lnTo>
                    <a:pt x="16" y="5"/>
                  </a:lnTo>
                  <a:lnTo>
                    <a:pt x="12" y="7"/>
                  </a:lnTo>
                  <a:lnTo>
                    <a:pt x="10" y="11"/>
                  </a:lnTo>
                  <a:lnTo>
                    <a:pt x="7" y="15"/>
                  </a:lnTo>
                  <a:lnTo>
                    <a:pt x="5" y="17"/>
                  </a:lnTo>
                  <a:lnTo>
                    <a:pt x="1" y="21"/>
                  </a:lnTo>
                  <a:lnTo>
                    <a:pt x="0" y="24"/>
                  </a:lnTo>
                  <a:lnTo>
                    <a:pt x="0" y="28"/>
                  </a:lnTo>
                  <a:lnTo>
                    <a:pt x="0" y="31"/>
                  </a:lnTo>
                  <a:lnTo>
                    <a:pt x="0" y="36"/>
                  </a:lnTo>
                  <a:lnTo>
                    <a:pt x="0" y="40"/>
                  </a:lnTo>
                  <a:lnTo>
                    <a:pt x="0" y="42"/>
                  </a:lnTo>
                  <a:lnTo>
                    <a:pt x="0" y="45"/>
                  </a:lnTo>
                  <a:lnTo>
                    <a:pt x="1" y="48"/>
                  </a:lnTo>
                  <a:lnTo>
                    <a:pt x="5" y="53"/>
                  </a:lnTo>
                  <a:lnTo>
                    <a:pt x="7" y="58"/>
                  </a:lnTo>
                  <a:lnTo>
                    <a:pt x="10" y="61"/>
                  </a:lnTo>
                  <a:lnTo>
                    <a:pt x="12" y="62"/>
                  </a:lnTo>
                  <a:lnTo>
                    <a:pt x="15" y="63"/>
                  </a:lnTo>
                  <a:lnTo>
                    <a:pt x="18" y="66"/>
                  </a:lnTo>
                  <a:lnTo>
                    <a:pt x="21" y="66"/>
                  </a:lnTo>
                  <a:lnTo>
                    <a:pt x="23" y="67"/>
                  </a:lnTo>
                  <a:lnTo>
                    <a:pt x="27" y="67"/>
                  </a:lnTo>
                  <a:lnTo>
                    <a:pt x="31" y="67"/>
                  </a:lnTo>
                  <a:lnTo>
                    <a:pt x="36" y="67"/>
                  </a:lnTo>
                  <a:lnTo>
                    <a:pt x="41" y="67"/>
                  </a:lnTo>
                  <a:lnTo>
                    <a:pt x="44" y="65"/>
                  </a:lnTo>
                  <a:lnTo>
                    <a:pt x="48" y="62"/>
                  </a:lnTo>
                  <a:lnTo>
                    <a:pt x="51" y="61"/>
                  </a:lnTo>
                  <a:lnTo>
                    <a:pt x="54" y="58"/>
                  </a:lnTo>
                  <a:lnTo>
                    <a:pt x="57" y="55"/>
                  </a:lnTo>
                  <a:lnTo>
                    <a:pt x="59" y="52"/>
                  </a:lnTo>
                  <a:lnTo>
                    <a:pt x="61" y="48"/>
                  </a:lnTo>
                  <a:lnTo>
                    <a:pt x="63" y="43"/>
                  </a:lnTo>
                  <a:lnTo>
                    <a:pt x="63" y="38"/>
                  </a:lnTo>
                  <a:lnTo>
                    <a:pt x="63" y="33"/>
                  </a:lnTo>
                  <a:lnTo>
                    <a:pt x="62" y="27"/>
                  </a:lnTo>
                  <a:lnTo>
                    <a:pt x="59" y="22"/>
                  </a:lnTo>
                  <a:lnTo>
                    <a:pt x="58" y="20"/>
                  </a:lnTo>
                  <a:lnTo>
                    <a:pt x="56" y="17"/>
                  </a:lnTo>
                  <a:lnTo>
                    <a:pt x="54" y="15"/>
                  </a:lnTo>
                  <a:lnTo>
                    <a:pt x="53" y="12"/>
                  </a:lnTo>
                  <a:lnTo>
                    <a:pt x="49" y="9"/>
                  </a:lnTo>
                  <a:lnTo>
                    <a:pt x="47" y="6"/>
                  </a:lnTo>
                  <a:lnTo>
                    <a:pt x="43" y="4"/>
                  </a:lnTo>
                  <a:lnTo>
                    <a:pt x="41" y="2"/>
                  </a:lnTo>
                  <a:lnTo>
                    <a:pt x="38" y="1"/>
                  </a:lnTo>
                  <a:lnTo>
                    <a:pt x="37" y="1"/>
                  </a:lnTo>
                  <a:lnTo>
                    <a:pt x="35" y="0"/>
                  </a:lnTo>
                  <a:lnTo>
                    <a:pt x="35" y="5"/>
                  </a:lnTo>
                  <a:lnTo>
                    <a:pt x="35" y="10"/>
                  </a:lnTo>
                  <a:lnTo>
                    <a:pt x="36" y="10"/>
                  </a:lnTo>
                  <a:close/>
                </a:path>
              </a:pathLst>
            </a:custGeom>
            <a:solidFill>
              <a:srgbClr val="FF99CC"/>
            </a:solidFill>
            <a:ln w="9525">
              <a:solidFill>
                <a:srgbClr val="FFFF00"/>
              </a:solidFill>
              <a:round/>
              <a:headEnd/>
              <a:tailEnd/>
            </a:ln>
          </p:spPr>
          <p:txBody>
            <a:bodyPr/>
            <a:lstStyle/>
            <a:p>
              <a:endParaRPr lang="zh-CN" altLang="en-US"/>
            </a:p>
          </p:txBody>
        </p:sp>
        <p:sp>
          <p:nvSpPr>
            <p:cNvPr id="17446" name="Freeform 26"/>
            <p:cNvSpPr>
              <a:spLocks/>
            </p:cNvSpPr>
            <p:nvPr/>
          </p:nvSpPr>
          <p:spPr bwMode="auto">
            <a:xfrm>
              <a:off x="1723" y="2169"/>
              <a:ext cx="4" cy="3"/>
            </a:xfrm>
            <a:custGeom>
              <a:avLst/>
              <a:gdLst>
                <a:gd name="T0" fmla="*/ 0 w 13"/>
                <a:gd name="T1" fmla="*/ 0 h 10"/>
                <a:gd name="T2" fmla="*/ 0 w 13"/>
                <a:gd name="T3" fmla="*/ 0 h 10"/>
                <a:gd name="T4" fmla="*/ 0 w 13"/>
                <a:gd name="T5" fmla="*/ 0 h 10"/>
                <a:gd name="T6" fmla="*/ 0 w 13"/>
                <a:gd name="T7" fmla="*/ 0 h 10"/>
                <a:gd name="T8" fmla="*/ 0 w 13"/>
                <a:gd name="T9" fmla="*/ 0 h 10"/>
                <a:gd name="T10" fmla="*/ 0 w 13"/>
                <a:gd name="T11" fmla="*/ 0 h 10"/>
                <a:gd name="T12" fmla="*/ 0 w 13"/>
                <a:gd name="T13" fmla="*/ 0 h 10"/>
                <a:gd name="T14" fmla="*/ 0 w 13"/>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10"/>
                <a:gd name="T26" fmla="*/ 13 w 13"/>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10">
                  <a:moveTo>
                    <a:pt x="13" y="6"/>
                  </a:moveTo>
                  <a:lnTo>
                    <a:pt x="7" y="0"/>
                  </a:lnTo>
                  <a:lnTo>
                    <a:pt x="4" y="0"/>
                  </a:lnTo>
                  <a:lnTo>
                    <a:pt x="0" y="5"/>
                  </a:lnTo>
                  <a:lnTo>
                    <a:pt x="4" y="10"/>
                  </a:lnTo>
                  <a:lnTo>
                    <a:pt x="8" y="10"/>
                  </a:lnTo>
                  <a:lnTo>
                    <a:pt x="13" y="6"/>
                  </a:lnTo>
                  <a:close/>
                </a:path>
              </a:pathLst>
            </a:custGeom>
            <a:solidFill>
              <a:srgbClr val="FF99CC"/>
            </a:solidFill>
            <a:ln w="9525">
              <a:solidFill>
                <a:srgbClr val="FFFF00"/>
              </a:solidFill>
              <a:round/>
              <a:headEnd/>
              <a:tailEnd/>
            </a:ln>
          </p:spPr>
          <p:txBody>
            <a:bodyPr/>
            <a:lstStyle/>
            <a:p>
              <a:endParaRPr lang="zh-CN" altLang="en-US"/>
            </a:p>
          </p:txBody>
        </p:sp>
        <p:sp>
          <p:nvSpPr>
            <p:cNvPr id="17447" name="Freeform 27"/>
            <p:cNvSpPr>
              <a:spLocks/>
            </p:cNvSpPr>
            <p:nvPr/>
          </p:nvSpPr>
          <p:spPr bwMode="auto">
            <a:xfrm>
              <a:off x="1721" y="2137"/>
              <a:ext cx="16" cy="17"/>
            </a:xfrm>
            <a:custGeom>
              <a:avLst/>
              <a:gdLst>
                <a:gd name="T0" fmla="*/ 0 w 47"/>
                <a:gd name="T1" fmla="*/ 0 h 50"/>
                <a:gd name="T2" fmla="*/ 0 w 47"/>
                <a:gd name="T3" fmla="*/ 0 h 50"/>
                <a:gd name="T4" fmla="*/ 0 w 47"/>
                <a:gd name="T5" fmla="*/ 0 h 50"/>
                <a:gd name="T6" fmla="*/ 0 w 47"/>
                <a:gd name="T7" fmla="*/ 0 h 50"/>
                <a:gd name="T8" fmla="*/ 0 w 47"/>
                <a:gd name="T9" fmla="*/ 0 h 50"/>
                <a:gd name="T10" fmla="*/ 0 w 47"/>
                <a:gd name="T11" fmla="*/ 0 h 50"/>
                <a:gd name="T12" fmla="*/ 0 w 47"/>
                <a:gd name="T13" fmla="*/ 0 h 50"/>
                <a:gd name="T14" fmla="*/ 0 w 47"/>
                <a:gd name="T15" fmla="*/ 0 h 50"/>
                <a:gd name="T16" fmla="*/ 0 w 47"/>
                <a:gd name="T17" fmla="*/ 0 h 50"/>
                <a:gd name="T18" fmla="*/ 0 w 47"/>
                <a:gd name="T19" fmla="*/ 0 h 50"/>
                <a:gd name="T20" fmla="*/ 0 w 47"/>
                <a:gd name="T21" fmla="*/ 0 h 50"/>
                <a:gd name="T22" fmla="*/ 0 w 47"/>
                <a:gd name="T23" fmla="*/ 0 h 50"/>
                <a:gd name="T24" fmla="*/ 0 w 47"/>
                <a:gd name="T25" fmla="*/ 0 h 50"/>
                <a:gd name="T26" fmla="*/ 0 w 47"/>
                <a:gd name="T27" fmla="*/ 0 h 50"/>
                <a:gd name="T28" fmla="*/ 0 w 47"/>
                <a:gd name="T29" fmla="*/ 0 h 50"/>
                <a:gd name="T30" fmla="*/ 0 w 47"/>
                <a:gd name="T31" fmla="*/ 0 h 50"/>
                <a:gd name="T32" fmla="*/ 0 w 47"/>
                <a:gd name="T33" fmla="*/ 0 h 50"/>
                <a:gd name="T34" fmla="*/ 0 w 47"/>
                <a:gd name="T35" fmla="*/ 0 h 50"/>
                <a:gd name="T36" fmla="*/ 0 w 47"/>
                <a:gd name="T37" fmla="*/ 0 h 50"/>
                <a:gd name="T38" fmla="*/ 0 w 47"/>
                <a:gd name="T39" fmla="*/ 0 h 50"/>
                <a:gd name="T40" fmla="*/ 0 w 47"/>
                <a:gd name="T41" fmla="*/ 0 h 50"/>
                <a:gd name="T42" fmla="*/ 0 w 47"/>
                <a:gd name="T43" fmla="*/ 0 h 50"/>
                <a:gd name="T44" fmla="*/ 0 w 47"/>
                <a:gd name="T45" fmla="*/ 0 h 50"/>
                <a:gd name="T46" fmla="*/ 0 w 47"/>
                <a:gd name="T47" fmla="*/ 0 h 50"/>
                <a:gd name="T48" fmla="*/ 0 w 47"/>
                <a:gd name="T49" fmla="*/ 0 h 50"/>
                <a:gd name="T50" fmla="*/ 0 w 47"/>
                <a:gd name="T51" fmla="*/ 0 h 50"/>
                <a:gd name="T52" fmla="*/ 0 w 47"/>
                <a:gd name="T53" fmla="*/ 0 h 50"/>
                <a:gd name="T54" fmla="*/ 0 w 47"/>
                <a:gd name="T55" fmla="*/ 0 h 50"/>
                <a:gd name="T56" fmla="*/ 0 w 47"/>
                <a:gd name="T57" fmla="*/ 0 h 50"/>
                <a:gd name="T58" fmla="*/ 0 w 47"/>
                <a:gd name="T59" fmla="*/ 0 h 50"/>
                <a:gd name="T60" fmla="*/ 0 w 47"/>
                <a:gd name="T61" fmla="*/ 0 h 50"/>
                <a:gd name="T62" fmla="*/ 0 w 47"/>
                <a:gd name="T63" fmla="*/ 0 h 5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7"/>
                <a:gd name="T97" fmla="*/ 0 h 50"/>
                <a:gd name="T98" fmla="*/ 47 w 47"/>
                <a:gd name="T99" fmla="*/ 50 h 5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7" h="50">
                  <a:moveTo>
                    <a:pt x="34" y="42"/>
                  </a:moveTo>
                  <a:lnTo>
                    <a:pt x="32" y="42"/>
                  </a:lnTo>
                  <a:lnTo>
                    <a:pt x="30" y="44"/>
                  </a:lnTo>
                  <a:lnTo>
                    <a:pt x="27" y="42"/>
                  </a:lnTo>
                  <a:lnTo>
                    <a:pt x="24" y="40"/>
                  </a:lnTo>
                  <a:lnTo>
                    <a:pt x="20" y="35"/>
                  </a:lnTo>
                  <a:lnTo>
                    <a:pt x="20" y="30"/>
                  </a:lnTo>
                  <a:lnTo>
                    <a:pt x="22" y="26"/>
                  </a:lnTo>
                  <a:lnTo>
                    <a:pt x="25" y="25"/>
                  </a:lnTo>
                  <a:lnTo>
                    <a:pt x="29" y="25"/>
                  </a:lnTo>
                  <a:lnTo>
                    <a:pt x="32" y="25"/>
                  </a:lnTo>
                  <a:lnTo>
                    <a:pt x="36" y="25"/>
                  </a:lnTo>
                  <a:lnTo>
                    <a:pt x="37" y="29"/>
                  </a:lnTo>
                  <a:lnTo>
                    <a:pt x="37" y="31"/>
                  </a:lnTo>
                  <a:lnTo>
                    <a:pt x="37" y="35"/>
                  </a:lnTo>
                  <a:lnTo>
                    <a:pt x="37" y="38"/>
                  </a:lnTo>
                  <a:lnTo>
                    <a:pt x="36" y="41"/>
                  </a:lnTo>
                  <a:lnTo>
                    <a:pt x="37" y="44"/>
                  </a:lnTo>
                  <a:lnTo>
                    <a:pt x="41" y="46"/>
                  </a:lnTo>
                  <a:lnTo>
                    <a:pt x="42" y="44"/>
                  </a:lnTo>
                  <a:lnTo>
                    <a:pt x="45" y="40"/>
                  </a:lnTo>
                  <a:lnTo>
                    <a:pt x="46" y="36"/>
                  </a:lnTo>
                  <a:lnTo>
                    <a:pt x="46" y="34"/>
                  </a:lnTo>
                  <a:lnTo>
                    <a:pt x="47" y="30"/>
                  </a:lnTo>
                  <a:lnTo>
                    <a:pt x="47" y="26"/>
                  </a:lnTo>
                  <a:lnTo>
                    <a:pt x="47" y="21"/>
                  </a:lnTo>
                  <a:lnTo>
                    <a:pt x="45" y="18"/>
                  </a:lnTo>
                  <a:lnTo>
                    <a:pt x="44" y="14"/>
                  </a:lnTo>
                  <a:lnTo>
                    <a:pt x="41" y="11"/>
                  </a:lnTo>
                  <a:lnTo>
                    <a:pt x="37" y="9"/>
                  </a:lnTo>
                  <a:lnTo>
                    <a:pt x="36" y="5"/>
                  </a:lnTo>
                  <a:lnTo>
                    <a:pt x="31" y="3"/>
                  </a:lnTo>
                  <a:lnTo>
                    <a:pt x="27" y="1"/>
                  </a:lnTo>
                  <a:lnTo>
                    <a:pt x="22" y="0"/>
                  </a:lnTo>
                  <a:lnTo>
                    <a:pt x="19" y="3"/>
                  </a:lnTo>
                  <a:lnTo>
                    <a:pt x="13" y="4"/>
                  </a:lnTo>
                  <a:lnTo>
                    <a:pt x="10" y="8"/>
                  </a:lnTo>
                  <a:lnTo>
                    <a:pt x="6" y="9"/>
                  </a:lnTo>
                  <a:lnTo>
                    <a:pt x="5" y="13"/>
                  </a:lnTo>
                  <a:lnTo>
                    <a:pt x="3" y="15"/>
                  </a:lnTo>
                  <a:lnTo>
                    <a:pt x="1" y="18"/>
                  </a:lnTo>
                  <a:lnTo>
                    <a:pt x="0" y="20"/>
                  </a:lnTo>
                  <a:lnTo>
                    <a:pt x="0" y="24"/>
                  </a:lnTo>
                  <a:lnTo>
                    <a:pt x="0" y="25"/>
                  </a:lnTo>
                  <a:lnTo>
                    <a:pt x="0" y="29"/>
                  </a:lnTo>
                  <a:lnTo>
                    <a:pt x="0" y="31"/>
                  </a:lnTo>
                  <a:lnTo>
                    <a:pt x="1" y="35"/>
                  </a:lnTo>
                  <a:lnTo>
                    <a:pt x="4" y="39"/>
                  </a:lnTo>
                  <a:lnTo>
                    <a:pt x="6" y="41"/>
                  </a:lnTo>
                  <a:lnTo>
                    <a:pt x="9" y="44"/>
                  </a:lnTo>
                  <a:lnTo>
                    <a:pt x="14" y="46"/>
                  </a:lnTo>
                  <a:lnTo>
                    <a:pt x="17" y="49"/>
                  </a:lnTo>
                  <a:lnTo>
                    <a:pt x="21" y="49"/>
                  </a:lnTo>
                  <a:lnTo>
                    <a:pt x="25" y="50"/>
                  </a:lnTo>
                  <a:lnTo>
                    <a:pt x="29" y="50"/>
                  </a:lnTo>
                  <a:lnTo>
                    <a:pt x="31" y="50"/>
                  </a:lnTo>
                  <a:lnTo>
                    <a:pt x="34" y="49"/>
                  </a:lnTo>
                  <a:lnTo>
                    <a:pt x="35" y="49"/>
                  </a:lnTo>
                  <a:lnTo>
                    <a:pt x="36" y="49"/>
                  </a:lnTo>
                  <a:lnTo>
                    <a:pt x="37" y="49"/>
                  </a:lnTo>
                  <a:lnTo>
                    <a:pt x="36" y="45"/>
                  </a:lnTo>
                  <a:lnTo>
                    <a:pt x="34" y="42"/>
                  </a:lnTo>
                  <a:close/>
                </a:path>
              </a:pathLst>
            </a:custGeom>
            <a:solidFill>
              <a:srgbClr val="FF99CC"/>
            </a:solidFill>
            <a:ln w="9525">
              <a:solidFill>
                <a:srgbClr val="FFFF00"/>
              </a:solidFill>
              <a:round/>
              <a:headEnd/>
              <a:tailEnd/>
            </a:ln>
          </p:spPr>
          <p:txBody>
            <a:bodyPr/>
            <a:lstStyle/>
            <a:p>
              <a:endParaRPr lang="zh-CN" altLang="en-US"/>
            </a:p>
          </p:txBody>
        </p:sp>
        <p:sp>
          <p:nvSpPr>
            <p:cNvPr id="17448" name="Freeform 28"/>
            <p:cNvSpPr>
              <a:spLocks/>
            </p:cNvSpPr>
            <p:nvPr/>
          </p:nvSpPr>
          <p:spPr bwMode="auto">
            <a:xfrm>
              <a:off x="1732" y="2151"/>
              <a:ext cx="3" cy="2"/>
            </a:xfrm>
            <a:custGeom>
              <a:avLst/>
              <a:gdLst>
                <a:gd name="T0" fmla="*/ 0 w 9"/>
                <a:gd name="T1" fmla="*/ 0 h 8"/>
                <a:gd name="T2" fmla="*/ 0 w 9"/>
                <a:gd name="T3" fmla="*/ 0 h 8"/>
                <a:gd name="T4" fmla="*/ 0 w 9"/>
                <a:gd name="T5" fmla="*/ 0 h 8"/>
                <a:gd name="T6" fmla="*/ 0 w 9"/>
                <a:gd name="T7" fmla="*/ 0 h 8"/>
                <a:gd name="T8" fmla="*/ 0 w 9"/>
                <a:gd name="T9" fmla="*/ 0 h 8"/>
                <a:gd name="T10" fmla="*/ 0 w 9"/>
                <a:gd name="T11" fmla="*/ 0 h 8"/>
                <a:gd name="T12" fmla="*/ 0 w 9"/>
                <a:gd name="T13" fmla="*/ 0 h 8"/>
                <a:gd name="T14" fmla="*/ 0 w 9"/>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8"/>
                <a:gd name="T26" fmla="*/ 9 w 9"/>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8">
                  <a:moveTo>
                    <a:pt x="0" y="5"/>
                  </a:moveTo>
                  <a:lnTo>
                    <a:pt x="5" y="8"/>
                  </a:lnTo>
                  <a:lnTo>
                    <a:pt x="9" y="5"/>
                  </a:lnTo>
                  <a:lnTo>
                    <a:pt x="8" y="3"/>
                  </a:lnTo>
                  <a:lnTo>
                    <a:pt x="4" y="0"/>
                  </a:lnTo>
                  <a:lnTo>
                    <a:pt x="2" y="1"/>
                  </a:lnTo>
                  <a:lnTo>
                    <a:pt x="0" y="5"/>
                  </a:lnTo>
                  <a:close/>
                </a:path>
              </a:pathLst>
            </a:custGeom>
            <a:solidFill>
              <a:srgbClr val="FF99CC"/>
            </a:solidFill>
            <a:ln w="9525">
              <a:solidFill>
                <a:srgbClr val="FFFF00"/>
              </a:solidFill>
              <a:round/>
              <a:headEnd/>
              <a:tailEnd/>
            </a:ln>
          </p:spPr>
          <p:txBody>
            <a:bodyPr/>
            <a:lstStyle/>
            <a:p>
              <a:endParaRPr lang="zh-CN" altLang="en-US"/>
            </a:p>
          </p:txBody>
        </p:sp>
        <p:sp>
          <p:nvSpPr>
            <p:cNvPr id="17449" name="Freeform 29"/>
            <p:cNvSpPr>
              <a:spLocks/>
            </p:cNvSpPr>
            <p:nvPr/>
          </p:nvSpPr>
          <p:spPr bwMode="auto">
            <a:xfrm>
              <a:off x="1649" y="1871"/>
              <a:ext cx="141" cy="138"/>
            </a:xfrm>
            <a:custGeom>
              <a:avLst/>
              <a:gdLst>
                <a:gd name="T0" fmla="*/ 0 w 424"/>
                <a:gd name="T1" fmla="*/ 0 h 412"/>
                <a:gd name="T2" fmla="*/ 0 w 424"/>
                <a:gd name="T3" fmla="*/ 0 h 412"/>
                <a:gd name="T4" fmla="*/ 0 w 424"/>
                <a:gd name="T5" fmla="*/ 0 h 412"/>
                <a:gd name="T6" fmla="*/ 0 w 424"/>
                <a:gd name="T7" fmla="*/ 0 h 412"/>
                <a:gd name="T8" fmla="*/ 0 w 424"/>
                <a:gd name="T9" fmla="*/ 0 h 412"/>
                <a:gd name="T10" fmla="*/ 0 w 424"/>
                <a:gd name="T11" fmla="*/ 0 h 412"/>
                <a:gd name="T12" fmla="*/ 0 w 424"/>
                <a:gd name="T13" fmla="*/ 0 h 412"/>
                <a:gd name="T14" fmla="*/ 0 w 424"/>
                <a:gd name="T15" fmla="*/ 0 h 412"/>
                <a:gd name="T16" fmla="*/ 0 w 424"/>
                <a:gd name="T17" fmla="*/ 0 h 412"/>
                <a:gd name="T18" fmla="*/ 0 w 424"/>
                <a:gd name="T19" fmla="*/ 0 h 412"/>
                <a:gd name="T20" fmla="*/ 0 w 424"/>
                <a:gd name="T21" fmla="*/ 0 h 412"/>
                <a:gd name="T22" fmla="*/ 0 w 424"/>
                <a:gd name="T23" fmla="*/ 0 h 412"/>
                <a:gd name="T24" fmla="*/ 0 w 424"/>
                <a:gd name="T25" fmla="*/ 0 h 412"/>
                <a:gd name="T26" fmla="*/ 0 w 424"/>
                <a:gd name="T27" fmla="*/ 0 h 412"/>
                <a:gd name="T28" fmla="*/ 0 w 424"/>
                <a:gd name="T29" fmla="*/ 0 h 412"/>
                <a:gd name="T30" fmla="*/ 0 w 424"/>
                <a:gd name="T31" fmla="*/ 0 h 412"/>
                <a:gd name="T32" fmla="*/ 0 w 424"/>
                <a:gd name="T33" fmla="*/ 0 h 412"/>
                <a:gd name="T34" fmla="*/ 0 w 424"/>
                <a:gd name="T35" fmla="*/ 0 h 412"/>
                <a:gd name="T36" fmla="*/ 0 w 424"/>
                <a:gd name="T37" fmla="*/ 0 h 412"/>
                <a:gd name="T38" fmla="*/ 0 w 424"/>
                <a:gd name="T39" fmla="*/ 0 h 412"/>
                <a:gd name="T40" fmla="*/ 0 w 424"/>
                <a:gd name="T41" fmla="*/ 0 h 412"/>
                <a:gd name="T42" fmla="*/ 0 w 424"/>
                <a:gd name="T43" fmla="*/ 0 h 412"/>
                <a:gd name="T44" fmla="*/ 0 w 424"/>
                <a:gd name="T45" fmla="*/ 0 h 412"/>
                <a:gd name="T46" fmla="*/ 0 w 424"/>
                <a:gd name="T47" fmla="*/ 0 h 412"/>
                <a:gd name="T48" fmla="*/ 0 w 424"/>
                <a:gd name="T49" fmla="*/ 0 h 412"/>
                <a:gd name="T50" fmla="*/ 0 w 424"/>
                <a:gd name="T51" fmla="*/ 0 h 412"/>
                <a:gd name="T52" fmla="*/ 0 w 424"/>
                <a:gd name="T53" fmla="*/ 0 h 412"/>
                <a:gd name="T54" fmla="*/ 0 w 424"/>
                <a:gd name="T55" fmla="*/ 0 h 412"/>
                <a:gd name="T56" fmla="*/ 0 w 424"/>
                <a:gd name="T57" fmla="*/ 0 h 412"/>
                <a:gd name="T58" fmla="*/ 0 w 424"/>
                <a:gd name="T59" fmla="*/ 0 h 412"/>
                <a:gd name="T60" fmla="*/ 0 w 424"/>
                <a:gd name="T61" fmla="*/ 0 h 412"/>
                <a:gd name="T62" fmla="*/ 0 w 424"/>
                <a:gd name="T63" fmla="*/ 0 h 412"/>
                <a:gd name="T64" fmla="*/ 0 w 424"/>
                <a:gd name="T65" fmla="*/ 0 h 412"/>
                <a:gd name="T66" fmla="*/ 0 w 424"/>
                <a:gd name="T67" fmla="*/ 0 h 412"/>
                <a:gd name="T68" fmla="*/ 0 w 424"/>
                <a:gd name="T69" fmla="*/ 0 h 412"/>
                <a:gd name="T70" fmla="*/ 0 w 424"/>
                <a:gd name="T71" fmla="*/ 0 h 412"/>
                <a:gd name="T72" fmla="*/ 0 w 424"/>
                <a:gd name="T73" fmla="*/ 0 h 412"/>
                <a:gd name="T74" fmla="*/ 0 w 424"/>
                <a:gd name="T75" fmla="*/ 0 h 412"/>
                <a:gd name="T76" fmla="*/ 0 w 424"/>
                <a:gd name="T77" fmla="*/ 0 h 412"/>
                <a:gd name="T78" fmla="*/ 0 w 424"/>
                <a:gd name="T79" fmla="*/ 0 h 412"/>
                <a:gd name="T80" fmla="*/ 0 w 424"/>
                <a:gd name="T81" fmla="*/ 0 h 412"/>
                <a:gd name="T82" fmla="*/ 0 w 424"/>
                <a:gd name="T83" fmla="*/ 0 h 412"/>
                <a:gd name="T84" fmla="*/ 0 w 424"/>
                <a:gd name="T85" fmla="*/ 0 h 412"/>
                <a:gd name="T86" fmla="*/ 0 w 424"/>
                <a:gd name="T87" fmla="*/ 0 h 412"/>
                <a:gd name="T88" fmla="*/ 0 w 424"/>
                <a:gd name="T89" fmla="*/ 0 h 412"/>
                <a:gd name="T90" fmla="*/ 0 w 424"/>
                <a:gd name="T91" fmla="*/ 0 h 412"/>
                <a:gd name="T92" fmla="*/ 0 w 424"/>
                <a:gd name="T93" fmla="*/ 0 h 412"/>
                <a:gd name="T94" fmla="*/ 0 w 424"/>
                <a:gd name="T95" fmla="*/ 0 h 412"/>
                <a:gd name="T96" fmla="*/ 0 w 424"/>
                <a:gd name="T97" fmla="*/ 0 h 412"/>
                <a:gd name="T98" fmla="*/ 0 w 424"/>
                <a:gd name="T99" fmla="*/ 0 h 412"/>
                <a:gd name="T100" fmla="*/ 0 w 424"/>
                <a:gd name="T101" fmla="*/ 0 h 412"/>
                <a:gd name="T102" fmla="*/ 0 w 424"/>
                <a:gd name="T103" fmla="*/ 0 h 412"/>
                <a:gd name="T104" fmla="*/ 0 w 424"/>
                <a:gd name="T105" fmla="*/ 0 h 412"/>
                <a:gd name="T106" fmla="*/ 0 w 424"/>
                <a:gd name="T107" fmla="*/ 0 h 412"/>
                <a:gd name="T108" fmla="*/ 0 w 424"/>
                <a:gd name="T109" fmla="*/ 0 h 412"/>
                <a:gd name="T110" fmla="*/ 0 w 424"/>
                <a:gd name="T111" fmla="*/ 0 h 412"/>
                <a:gd name="T112" fmla="*/ 0 w 424"/>
                <a:gd name="T113" fmla="*/ 0 h 412"/>
                <a:gd name="T114" fmla="*/ 0 w 424"/>
                <a:gd name="T115" fmla="*/ 0 h 412"/>
                <a:gd name="T116" fmla="*/ 0 w 424"/>
                <a:gd name="T117" fmla="*/ 0 h 412"/>
                <a:gd name="T118" fmla="*/ 0 w 424"/>
                <a:gd name="T119" fmla="*/ 0 h 412"/>
                <a:gd name="T120" fmla="*/ 0 w 424"/>
                <a:gd name="T121" fmla="*/ 0 h 41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24"/>
                <a:gd name="T184" fmla="*/ 0 h 412"/>
                <a:gd name="T185" fmla="*/ 424 w 424"/>
                <a:gd name="T186" fmla="*/ 412 h 41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24" h="412">
                  <a:moveTo>
                    <a:pt x="0" y="43"/>
                  </a:moveTo>
                  <a:lnTo>
                    <a:pt x="73" y="0"/>
                  </a:lnTo>
                  <a:lnTo>
                    <a:pt x="74" y="1"/>
                  </a:lnTo>
                  <a:lnTo>
                    <a:pt x="77" y="3"/>
                  </a:lnTo>
                  <a:lnTo>
                    <a:pt x="77" y="6"/>
                  </a:lnTo>
                  <a:lnTo>
                    <a:pt x="78" y="8"/>
                  </a:lnTo>
                  <a:lnTo>
                    <a:pt x="80" y="11"/>
                  </a:lnTo>
                  <a:lnTo>
                    <a:pt x="83" y="16"/>
                  </a:lnTo>
                  <a:lnTo>
                    <a:pt x="85" y="20"/>
                  </a:lnTo>
                  <a:lnTo>
                    <a:pt x="87" y="25"/>
                  </a:lnTo>
                  <a:lnTo>
                    <a:pt x="90" y="28"/>
                  </a:lnTo>
                  <a:lnTo>
                    <a:pt x="94" y="33"/>
                  </a:lnTo>
                  <a:lnTo>
                    <a:pt x="97" y="38"/>
                  </a:lnTo>
                  <a:lnTo>
                    <a:pt x="99" y="43"/>
                  </a:lnTo>
                  <a:lnTo>
                    <a:pt x="100" y="47"/>
                  </a:lnTo>
                  <a:lnTo>
                    <a:pt x="103" y="51"/>
                  </a:lnTo>
                  <a:lnTo>
                    <a:pt x="104" y="53"/>
                  </a:lnTo>
                  <a:lnTo>
                    <a:pt x="105" y="57"/>
                  </a:lnTo>
                  <a:lnTo>
                    <a:pt x="108" y="59"/>
                  </a:lnTo>
                  <a:lnTo>
                    <a:pt x="109" y="62"/>
                  </a:lnTo>
                  <a:lnTo>
                    <a:pt x="110" y="66"/>
                  </a:lnTo>
                  <a:lnTo>
                    <a:pt x="113" y="68"/>
                  </a:lnTo>
                  <a:lnTo>
                    <a:pt x="114" y="71"/>
                  </a:lnTo>
                  <a:lnTo>
                    <a:pt x="115" y="74"/>
                  </a:lnTo>
                  <a:lnTo>
                    <a:pt x="116" y="77"/>
                  </a:lnTo>
                  <a:lnTo>
                    <a:pt x="118" y="81"/>
                  </a:lnTo>
                  <a:lnTo>
                    <a:pt x="119" y="83"/>
                  </a:lnTo>
                  <a:lnTo>
                    <a:pt x="120" y="87"/>
                  </a:lnTo>
                  <a:lnTo>
                    <a:pt x="121" y="89"/>
                  </a:lnTo>
                  <a:lnTo>
                    <a:pt x="123" y="93"/>
                  </a:lnTo>
                  <a:lnTo>
                    <a:pt x="125" y="96"/>
                  </a:lnTo>
                  <a:lnTo>
                    <a:pt x="126" y="99"/>
                  </a:lnTo>
                  <a:lnTo>
                    <a:pt x="129" y="102"/>
                  </a:lnTo>
                  <a:lnTo>
                    <a:pt x="130" y="106"/>
                  </a:lnTo>
                  <a:lnTo>
                    <a:pt x="131" y="108"/>
                  </a:lnTo>
                  <a:lnTo>
                    <a:pt x="133" y="111"/>
                  </a:lnTo>
                  <a:lnTo>
                    <a:pt x="133" y="114"/>
                  </a:lnTo>
                  <a:lnTo>
                    <a:pt x="135" y="118"/>
                  </a:lnTo>
                  <a:lnTo>
                    <a:pt x="136" y="121"/>
                  </a:lnTo>
                  <a:lnTo>
                    <a:pt x="136" y="123"/>
                  </a:lnTo>
                  <a:lnTo>
                    <a:pt x="138" y="125"/>
                  </a:lnTo>
                  <a:lnTo>
                    <a:pt x="139" y="129"/>
                  </a:lnTo>
                  <a:lnTo>
                    <a:pt x="140" y="134"/>
                  </a:lnTo>
                  <a:lnTo>
                    <a:pt x="141" y="140"/>
                  </a:lnTo>
                  <a:lnTo>
                    <a:pt x="144" y="144"/>
                  </a:lnTo>
                  <a:lnTo>
                    <a:pt x="145" y="149"/>
                  </a:lnTo>
                  <a:lnTo>
                    <a:pt x="145" y="153"/>
                  </a:lnTo>
                  <a:lnTo>
                    <a:pt x="148" y="159"/>
                  </a:lnTo>
                  <a:lnTo>
                    <a:pt x="149" y="163"/>
                  </a:lnTo>
                  <a:lnTo>
                    <a:pt x="151" y="169"/>
                  </a:lnTo>
                  <a:lnTo>
                    <a:pt x="154" y="173"/>
                  </a:lnTo>
                  <a:lnTo>
                    <a:pt x="158" y="178"/>
                  </a:lnTo>
                  <a:lnTo>
                    <a:pt x="159" y="182"/>
                  </a:lnTo>
                  <a:lnTo>
                    <a:pt x="163" y="184"/>
                  </a:lnTo>
                  <a:lnTo>
                    <a:pt x="164" y="188"/>
                  </a:lnTo>
                  <a:lnTo>
                    <a:pt x="166" y="190"/>
                  </a:lnTo>
                  <a:lnTo>
                    <a:pt x="171" y="195"/>
                  </a:lnTo>
                  <a:lnTo>
                    <a:pt x="176" y="201"/>
                  </a:lnTo>
                  <a:lnTo>
                    <a:pt x="177" y="204"/>
                  </a:lnTo>
                  <a:lnTo>
                    <a:pt x="181" y="206"/>
                  </a:lnTo>
                  <a:lnTo>
                    <a:pt x="184" y="210"/>
                  </a:lnTo>
                  <a:lnTo>
                    <a:pt x="186" y="214"/>
                  </a:lnTo>
                  <a:lnTo>
                    <a:pt x="189" y="215"/>
                  </a:lnTo>
                  <a:lnTo>
                    <a:pt x="192" y="219"/>
                  </a:lnTo>
                  <a:lnTo>
                    <a:pt x="195" y="223"/>
                  </a:lnTo>
                  <a:lnTo>
                    <a:pt x="199" y="225"/>
                  </a:lnTo>
                  <a:lnTo>
                    <a:pt x="202" y="228"/>
                  </a:lnTo>
                  <a:lnTo>
                    <a:pt x="205" y="231"/>
                  </a:lnTo>
                  <a:lnTo>
                    <a:pt x="209" y="234"/>
                  </a:lnTo>
                  <a:lnTo>
                    <a:pt x="211" y="236"/>
                  </a:lnTo>
                  <a:lnTo>
                    <a:pt x="214" y="240"/>
                  </a:lnTo>
                  <a:lnTo>
                    <a:pt x="217" y="241"/>
                  </a:lnTo>
                  <a:lnTo>
                    <a:pt x="221" y="245"/>
                  </a:lnTo>
                  <a:lnTo>
                    <a:pt x="225" y="246"/>
                  </a:lnTo>
                  <a:lnTo>
                    <a:pt x="227" y="249"/>
                  </a:lnTo>
                  <a:lnTo>
                    <a:pt x="231" y="251"/>
                  </a:lnTo>
                  <a:lnTo>
                    <a:pt x="235" y="254"/>
                  </a:lnTo>
                  <a:lnTo>
                    <a:pt x="238" y="259"/>
                  </a:lnTo>
                  <a:lnTo>
                    <a:pt x="241" y="260"/>
                  </a:lnTo>
                  <a:lnTo>
                    <a:pt x="245" y="263"/>
                  </a:lnTo>
                  <a:lnTo>
                    <a:pt x="248" y="264"/>
                  </a:lnTo>
                  <a:lnTo>
                    <a:pt x="252" y="266"/>
                  </a:lnTo>
                  <a:lnTo>
                    <a:pt x="255" y="269"/>
                  </a:lnTo>
                  <a:lnTo>
                    <a:pt x="258" y="271"/>
                  </a:lnTo>
                  <a:lnTo>
                    <a:pt x="261" y="273"/>
                  </a:lnTo>
                  <a:lnTo>
                    <a:pt x="266" y="276"/>
                  </a:lnTo>
                  <a:lnTo>
                    <a:pt x="268" y="278"/>
                  </a:lnTo>
                  <a:lnTo>
                    <a:pt x="272" y="279"/>
                  </a:lnTo>
                  <a:lnTo>
                    <a:pt x="275" y="281"/>
                  </a:lnTo>
                  <a:lnTo>
                    <a:pt x="278" y="282"/>
                  </a:lnTo>
                  <a:lnTo>
                    <a:pt x="281" y="285"/>
                  </a:lnTo>
                  <a:lnTo>
                    <a:pt x="285" y="286"/>
                  </a:lnTo>
                  <a:lnTo>
                    <a:pt x="288" y="287"/>
                  </a:lnTo>
                  <a:lnTo>
                    <a:pt x="292" y="290"/>
                  </a:lnTo>
                  <a:lnTo>
                    <a:pt x="293" y="291"/>
                  </a:lnTo>
                  <a:lnTo>
                    <a:pt x="297" y="292"/>
                  </a:lnTo>
                  <a:lnTo>
                    <a:pt x="301" y="292"/>
                  </a:lnTo>
                  <a:lnTo>
                    <a:pt x="303" y="295"/>
                  </a:lnTo>
                  <a:lnTo>
                    <a:pt x="307" y="295"/>
                  </a:lnTo>
                  <a:lnTo>
                    <a:pt x="309" y="296"/>
                  </a:lnTo>
                  <a:lnTo>
                    <a:pt x="312" y="296"/>
                  </a:lnTo>
                  <a:lnTo>
                    <a:pt x="316" y="299"/>
                  </a:lnTo>
                  <a:lnTo>
                    <a:pt x="321" y="299"/>
                  </a:lnTo>
                  <a:lnTo>
                    <a:pt x="326" y="300"/>
                  </a:lnTo>
                  <a:lnTo>
                    <a:pt x="331" y="300"/>
                  </a:lnTo>
                  <a:lnTo>
                    <a:pt x="337" y="301"/>
                  </a:lnTo>
                  <a:lnTo>
                    <a:pt x="342" y="304"/>
                  </a:lnTo>
                  <a:lnTo>
                    <a:pt x="347" y="304"/>
                  </a:lnTo>
                  <a:lnTo>
                    <a:pt x="352" y="305"/>
                  </a:lnTo>
                  <a:lnTo>
                    <a:pt x="357" y="306"/>
                  </a:lnTo>
                  <a:lnTo>
                    <a:pt x="360" y="309"/>
                  </a:lnTo>
                  <a:lnTo>
                    <a:pt x="365" y="309"/>
                  </a:lnTo>
                  <a:lnTo>
                    <a:pt x="370" y="310"/>
                  </a:lnTo>
                  <a:lnTo>
                    <a:pt x="374" y="312"/>
                  </a:lnTo>
                  <a:lnTo>
                    <a:pt x="379" y="312"/>
                  </a:lnTo>
                  <a:lnTo>
                    <a:pt x="383" y="314"/>
                  </a:lnTo>
                  <a:lnTo>
                    <a:pt x="388" y="315"/>
                  </a:lnTo>
                  <a:lnTo>
                    <a:pt x="392" y="317"/>
                  </a:lnTo>
                  <a:lnTo>
                    <a:pt x="394" y="317"/>
                  </a:lnTo>
                  <a:lnTo>
                    <a:pt x="398" y="319"/>
                  </a:lnTo>
                  <a:lnTo>
                    <a:pt x="402" y="319"/>
                  </a:lnTo>
                  <a:lnTo>
                    <a:pt x="405" y="321"/>
                  </a:lnTo>
                  <a:lnTo>
                    <a:pt x="410" y="322"/>
                  </a:lnTo>
                  <a:lnTo>
                    <a:pt x="415" y="325"/>
                  </a:lnTo>
                  <a:lnTo>
                    <a:pt x="419" y="326"/>
                  </a:lnTo>
                  <a:lnTo>
                    <a:pt x="421" y="327"/>
                  </a:lnTo>
                  <a:lnTo>
                    <a:pt x="423" y="327"/>
                  </a:lnTo>
                  <a:lnTo>
                    <a:pt x="424" y="329"/>
                  </a:lnTo>
                  <a:lnTo>
                    <a:pt x="385" y="412"/>
                  </a:lnTo>
                  <a:lnTo>
                    <a:pt x="384" y="410"/>
                  </a:lnTo>
                  <a:lnTo>
                    <a:pt x="380" y="410"/>
                  </a:lnTo>
                  <a:lnTo>
                    <a:pt x="379" y="408"/>
                  </a:lnTo>
                  <a:lnTo>
                    <a:pt x="377" y="407"/>
                  </a:lnTo>
                  <a:lnTo>
                    <a:pt x="374" y="405"/>
                  </a:lnTo>
                  <a:lnTo>
                    <a:pt x="372" y="405"/>
                  </a:lnTo>
                  <a:lnTo>
                    <a:pt x="367" y="402"/>
                  </a:lnTo>
                  <a:lnTo>
                    <a:pt x="363" y="401"/>
                  </a:lnTo>
                  <a:lnTo>
                    <a:pt x="358" y="398"/>
                  </a:lnTo>
                  <a:lnTo>
                    <a:pt x="355" y="397"/>
                  </a:lnTo>
                  <a:lnTo>
                    <a:pt x="350" y="395"/>
                  </a:lnTo>
                  <a:lnTo>
                    <a:pt x="347" y="391"/>
                  </a:lnTo>
                  <a:lnTo>
                    <a:pt x="342" y="390"/>
                  </a:lnTo>
                  <a:lnTo>
                    <a:pt x="338" y="387"/>
                  </a:lnTo>
                  <a:lnTo>
                    <a:pt x="333" y="385"/>
                  </a:lnTo>
                  <a:lnTo>
                    <a:pt x="327" y="381"/>
                  </a:lnTo>
                  <a:lnTo>
                    <a:pt x="322" y="377"/>
                  </a:lnTo>
                  <a:lnTo>
                    <a:pt x="318" y="376"/>
                  </a:lnTo>
                  <a:lnTo>
                    <a:pt x="313" y="372"/>
                  </a:lnTo>
                  <a:lnTo>
                    <a:pt x="308" y="370"/>
                  </a:lnTo>
                  <a:lnTo>
                    <a:pt x="303" y="366"/>
                  </a:lnTo>
                  <a:lnTo>
                    <a:pt x="299" y="363"/>
                  </a:lnTo>
                  <a:lnTo>
                    <a:pt x="294" y="361"/>
                  </a:lnTo>
                  <a:lnTo>
                    <a:pt x="290" y="359"/>
                  </a:lnTo>
                  <a:lnTo>
                    <a:pt x="286" y="354"/>
                  </a:lnTo>
                  <a:lnTo>
                    <a:pt x="282" y="351"/>
                  </a:lnTo>
                  <a:lnTo>
                    <a:pt x="278" y="349"/>
                  </a:lnTo>
                  <a:lnTo>
                    <a:pt x="276" y="346"/>
                  </a:lnTo>
                  <a:lnTo>
                    <a:pt x="272" y="342"/>
                  </a:lnTo>
                  <a:lnTo>
                    <a:pt x="271" y="340"/>
                  </a:lnTo>
                  <a:lnTo>
                    <a:pt x="267" y="336"/>
                  </a:lnTo>
                  <a:lnTo>
                    <a:pt x="263" y="332"/>
                  </a:lnTo>
                  <a:lnTo>
                    <a:pt x="258" y="329"/>
                  </a:lnTo>
                  <a:lnTo>
                    <a:pt x="255" y="324"/>
                  </a:lnTo>
                  <a:lnTo>
                    <a:pt x="250" y="319"/>
                  </a:lnTo>
                  <a:lnTo>
                    <a:pt x="245" y="314"/>
                  </a:lnTo>
                  <a:lnTo>
                    <a:pt x="242" y="310"/>
                  </a:lnTo>
                  <a:lnTo>
                    <a:pt x="240" y="307"/>
                  </a:lnTo>
                  <a:lnTo>
                    <a:pt x="237" y="305"/>
                  </a:lnTo>
                  <a:lnTo>
                    <a:pt x="235" y="301"/>
                  </a:lnTo>
                  <a:lnTo>
                    <a:pt x="231" y="299"/>
                  </a:lnTo>
                  <a:lnTo>
                    <a:pt x="229" y="295"/>
                  </a:lnTo>
                  <a:lnTo>
                    <a:pt x="225" y="292"/>
                  </a:lnTo>
                  <a:lnTo>
                    <a:pt x="222" y="290"/>
                  </a:lnTo>
                  <a:lnTo>
                    <a:pt x="219" y="285"/>
                  </a:lnTo>
                  <a:lnTo>
                    <a:pt x="216" y="282"/>
                  </a:lnTo>
                  <a:lnTo>
                    <a:pt x="212" y="279"/>
                  </a:lnTo>
                  <a:lnTo>
                    <a:pt x="210" y="276"/>
                  </a:lnTo>
                  <a:lnTo>
                    <a:pt x="206" y="273"/>
                  </a:lnTo>
                  <a:lnTo>
                    <a:pt x="202" y="269"/>
                  </a:lnTo>
                  <a:lnTo>
                    <a:pt x="200" y="265"/>
                  </a:lnTo>
                  <a:lnTo>
                    <a:pt x="195" y="263"/>
                  </a:lnTo>
                  <a:lnTo>
                    <a:pt x="192" y="259"/>
                  </a:lnTo>
                  <a:lnTo>
                    <a:pt x="189" y="255"/>
                  </a:lnTo>
                  <a:lnTo>
                    <a:pt x="186" y="251"/>
                  </a:lnTo>
                  <a:lnTo>
                    <a:pt x="182" y="249"/>
                  </a:lnTo>
                  <a:lnTo>
                    <a:pt x="180" y="245"/>
                  </a:lnTo>
                  <a:lnTo>
                    <a:pt x="176" y="241"/>
                  </a:lnTo>
                  <a:lnTo>
                    <a:pt x="173" y="238"/>
                  </a:lnTo>
                  <a:lnTo>
                    <a:pt x="169" y="234"/>
                  </a:lnTo>
                  <a:lnTo>
                    <a:pt x="166" y="231"/>
                  </a:lnTo>
                  <a:lnTo>
                    <a:pt x="163" y="228"/>
                  </a:lnTo>
                  <a:lnTo>
                    <a:pt x="159" y="225"/>
                  </a:lnTo>
                  <a:lnTo>
                    <a:pt x="155" y="223"/>
                  </a:lnTo>
                  <a:lnTo>
                    <a:pt x="153" y="218"/>
                  </a:lnTo>
                  <a:lnTo>
                    <a:pt x="149" y="215"/>
                  </a:lnTo>
                  <a:lnTo>
                    <a:pt x="146" y="213"/>
                  </a:lnTo>
                  <a:lnTo>
                    <a:pt x="144" y="209"/>
                  </a:lnTo>
                  <a:lnTo>
                    <a:pt x="140" y="206"/>
                  </a:lnTo>
                  <a:lnTo>
                    <a:pt x="138" y="204"/>
                  </a:lnTo>
                  <a:lnTo>
                    <a:pt x="135" y="200"/>
                  </a:lnTo>
                  <a:lnTo>
                    <a:pt x="133" y="199"/>
                  </a:lnTo>
                  <a:lnTo>
                    <a:pt x="126" y="193"/>
                  </a:lnTo>
                  <a:lnTo>
                    <a:pt x="121" y="189"/>
                  </a:lnTo>
                  <a:lnTo>
                    <a:pt x="116" y="184"/>
                  </a:lnTo>
                  <a:lnTo>
                    <a:pt x="113" y="182"/>
                  </a:lnTo>
                  <a:lnTo>
                    <a:pt x="109" y="178"/>
                  </a:lnTo>
                  <a:lnTo>
                    <a:pt x="105" y="175"/>
                  </a:lnTo>
                  <a:lnTo>
                    <a:pt x="103" y="173"/>
                  </a:lnTo>
                  <a:lnTo>
                    <a:pt x="102" y="173"/>
                  </a:lnTo>
                  <a:lnTo>
                    <a:pt x="99" y="170"/>
                  </a:lnTo>
                  <a:lnTo>
                    <a:pt x="97" y="169"/>
                  </a:lnTo>
                  <a:lnTo>
                    <a:pt x="94" y="165"/>
                  </a:lnTo>
                  <a:lnTo>
                    <a:pt x="90" y="164"/>
                  </a:lnTo>
                  <a:lnTo>
                    <a:pt x="87" y="159"/>
                  </a:lnTo>
                  <a:lnTo>
                    <a:pt x="83" y="155"/>
                  </a:lnTo>
                  <a:lnTo>
                    <a:pt x="80" y="152"/>
                  </a:lnTo>
                  <a:lnTo>
                    <a:pt x="77" y="147"/>
                  </a:lnTo>
                  <a:lnTo>
                    <a:pt x="73" y="142"/>
                  </a:lnTo>
                  <a:lnTo>
                    <a:pt x="68" y="137"/>
                  </a:lnTo>
                  <a:lnTo>
                    <a:pt x="64" y="132"/>
                  </a:lnTo>
                  <a:lnTo>
                    <a:pt x="60" y="125"/>
                  </a:lnTo>
                  <a:lnTo>
                    <a:pt x="57" y="123"/>
                  </a:lnTo>
                  <a:lnTo>
                    <a:pt x="54" y="121"/>
                  </a:lnTo>
                  <a:lnTo>
                    <a:pt x="53" y="118"/>
                  </a:lnTo>
                  <a:lnTo>
                    <a:pt x="51" y="114"/>
                  </a:lnTo>
                  <a:lnTo>
                    <a:pt x="48" y="112"/>
                  </a:lnTo>
                  <a:lnTo>
                    <a:pt x="47" y="109"/>
                  </a:lnTo>
                  <a:lnTo>
                    <a:pt x="44" y="106"/>
                  </a:lnTo>
                  <a:lnTo>
                    <a:pt x="43" y="103"/>
                  </a:lnTo>
                  <a:lnTo>
                    <a:pt x="41" y="101"/>
                  </a:lnTo>
                  <a:lnTo>
                    <a:pt x="38" y="97"/>
                  </a:lnTo>
                  <a:lnTo>
                    <a:pt x="36" y="94"/>
                  </a:lnTo>
                  <a:lnTo>
                    <a:pt x="33" y="92"/>
                  </a:lnTo>
                  <a:lnTo>
                    <a:pt x="29" y="87"/>
                  </a:lnTo>
                  <a:lnTo>
                    <a:pt x="27" y="81"/>
                  </a:lnTo>
                  <a:lnTo>
                    <a:pt x="22" y="76"/>
                  </a:lnTo>
                  <a:lnTo>
                    <a:pt x="18" y="71"/>
                  </a:lnTo>
                  <a:lnTo>
                    <a:pt x="14" y="66"/>
                  </a:lnTo>
                  <a:lnTo>
                    <a:pt x="13" y="62"/>
                  </a:lnTo>
                  <a:lnTo>
                    <a:pt x="9" y="57"/>
                  </a:lnTo>
                  <a:lnTo>
                    <a:pt x="7" y="54"/>
                  </a:lnTo>
                  <a:lnTo>
                    <a:pt x="4" y="51"/>
                  </a:lnTo>
                  <a:lnTo>
                    <a:pt x="2" y="48"/>
                  </a:lnTo>
                  <a:lnTo>
                    <a:pt x="1" y="44"/>
                  </a:lnTo>
                  <a:lnTo>
                    <a:pt x="0" y="43"/>
                  </a:lnTo>
                  <a:close/>
                </a:path>
              </a:pathLst>
            </a:custGeom>
            <a:solidFill>
              <a:srgbClr val="FF99CC"/>
            </a:solidFill>
            <a:ln w="9525">
              <a:solidFill>
                <a:srgbClr val="FFFF00"/>
              </a:solidFill>
              <a:round/>
              <a:headEnd/>
              <a:tailEnd/>
            </a:ln>
          </p:spPr>
          <p:txBody>
            <a:bodyPr/>
            <a:lstStyle/>
            <a:p>
              <a:endParaRPr lang="zh-CN" altLang="en-US"/>
            </a:p>
          </p:txBody>
        </p:sp>
        <p:sp>
          <p:nvSpPr>
            <p:cNvPr id="17450" name="Freeform 30"/>
            <p:cNvSpPr>
              <a:spLocks/>
            </p:cNvSpPr>
            <p:nvPr/>
          </p:nvSpPr>
          <p:spPr bwMode="auto">
            <a:xfrm>
              <a:off x="1599" y="1914"/>
              <a:ext cx="121" cy="129"/>
            </a:xfrm>
            <a:custGeom>
              <a:avLst/>
              <a:gdLst>
                <a:gd name="T0" fmla="*/ 0 w 363"/>
                <a:gd name="T1" fmla="*/ 0 h 387"/>
                <a:gd name="T2" fmla="*/ 0 w 363"/>
                <a:gd name="T3" fmla="*/ 0 h 387"/>
                <a:gd name="T4" fmla="*/ 0 w 363"/>
                <a:gd name="T5" fmla="*/ 0 h 387"/>
                <a:gd name="T6" fmla="*/ 0 w 363"/>
                <a:gd name="T7" fmla="*/ 0 h 387"/>
                <a:gd name="T8" fmla="*/ 0 w 363"/>
                <a:gd name="T9" fmla="*/ 0 h 387"/>
                <a:gd name="T10" fmla="*/ 0 w 363"/>
                <a:gd name="T11" fmla="*/ 0 h 387"/>
                <a:gd name="T12" fmla="*/ 0 w 363"/>
                <a:gd name="T13" fmla="*/ 0 h 387"/>
                <a:gd name="T14" fmla="*/ 0 w 363"/>
                <a:gd name="T15" fmla="*/ 0 h 387"/>
                <a:gd name="T16" fmla="*/ 0 w 363"/>
                <a:gd name="T17" fmla="*/ 0 h 387"/>
                <a:gd name="T18" fmla="*/ 0 w 363"/>
                <a:gd name="T19" fmla="*/ 0 h 387"/>
                <a:gd name="T20" fmla="*/ 0 w 363"/>
                <a:gd name="T21" fmla="*/ 0 h 387"/>
                <a:gd name="T22" fmla="*/ 0 w 363"/>
                <a:gd name="T23" fmla="*/ 0 h 387"/>
                <a:gd name="T24" fmla="*/ 0 w 363"/>
                <a:gd name="T25" fmla="*/ 0 h 387"/>
                <a:gd name="T26" fmla="*/ 0 w 363"/>
                <a:gd name="T27" fmla="*/ 0 h 387"/>
                <a:gd name="T28" fmla="*/ 0 w 363"/>
                <a:gd name="T29" fmla="*/ 0 h 387"/>
                <a:gd name="T30" fmla="*/ 0 w 363"/>
                <a:gd name="T31" fmla="*/ 0 h 387"/>
                <a:gd name="T32" fmla="*/ 0 w 363"/>
                <a:gd name="T33" fmla="*/ 0 h 387"/>
                <a:gd name="T34" fmla="*/ 0 w 363"/>
                <a:gd name="T35" fmla="*/ 0 h 387"/>
                <a:gd name="T36" fmla="*/ 0 w 363"/>
                <a:gd name="T37" fmla="*/ 0 h 387"/>
                <a:gd name="T38" fmla="*/ 0 w 363"/>
                <a:gd name="T39" fmla="*/ 0 h 387"/>
                <a:gd name="T40" fmla="*/ 0 w 363"/>
                <a:gd name="T41" fmla="*/ 0 h 387"/>
                <a:gd name="T42" fmla="*/ 0 w 363"/>
                <a:gd name="T43" fmla="*/ 0 h 387"/>
                <a:gd name="T44" fmla="*/ 0 w 363"/>
                <a:gd name="T45" fmla="*/ 0 h 387"/>
                <a:gd name="T46" fmla="*/ 0 w 363"/>
                <a:gd name="T47" fmla="*/ 0 h 387"/>
                <a:gd name="T48" fmla="*/ 0 w 363"/>
                <a:gd name="T49" fmla="*/ 0 h 387"/>
                <a:gd name="T50" fmla="*/ 0 w 363"/>
                <a:gd name="T51" fmla="*/ 0 h 387"/>
                <a:gd name="T52" fmla="*/ 0 w 363"/>
                <a:gd name="T53" fmla="*/ 0 h 387"/>
                <a:gd name="T54" fmla="*/ 0 w 363"/>
                <a:gd name="T55" fmla="*/ 0 h 387"/>
                <a:gd name="T56" fmla="*/ 0 w 363"/>
                <a:gd name="T57" fmla="*/ 0 h 387"/>
                <a:gd name="T58" fmla="*/ 0 w 363"/>
                <a:gd name="T59" fmla="*/ 0 h 387"/>
                <a:gd name="T60" fmla="*/ 0 w 363"/>
                <a:gd name="T61" fmla="*/ 0 h 387"/>
                <a:gd name="T62" fmla="*/ 0 w 363"/>
                <a:gd name="T63" fmla="*/ 0 h 387"/>
                <a:gd name="T64" fmla="*/ 0 w 363"/>
                <a:gd name="T65" fmla="*/ 0 h 387"/>
                <a:gd name="T66" fmla="*/ 0 w 363"/>
                <a:gd name="T67" fmla="*/ 0 h 387"/>
                <a:gd name="T68" fmla="*/ 0 w 363"/>
                <a:gd name="T69" fmla="*/ 0 h 387"/>
                <a:gd name="T70" fmla="*/ 0 w 363"/>
                <a:gd name="T71" fmla="*/ 0 h 387"/>
                <a:gd name="T72" fmla="*/ 0 w 363"/>
                <a:gd name="T73" fmla="*/ 0 h 387"/>
                <a:gd name="T74" fmla="*/ 0 w 363"/>
                <a:gd name="T75" fmla="*/ 0 h 387"/>
                <a:gd name="T76" fmla="*/ 0 w 363"/>
                <a:gd name="T77" fmla="*/ 0 h 387"/>
                <a:gd name="T78" fmla="*/ 0 w 363"/>
                <a:gd name="T79" fmla="*/ 0 h 387"/>
                <a:gd name="T80" fmla="*/ 0 w 363"/>
                <a:gd name="T81" fmla="*/ 0 h 387"/>
                <a:gd name="T82" fmla="*/ 0 w 363"/>
                <a:gd name="T83" fmla="*/ 0 h 387"/>
                <a:gd name="T84" fmla="*/ 0 w 363"/>
                <a:gd name="T85" fmla="*/ 0 h 387"/>
                <a:gd name="T86" fmla="*/ 0 w 363"/>
                <a:gd name="T87" fmla="*/ 0 h 387"/>
                <a:gd name="T88" fmla="*/ 0 w 363"/>
                <a:gd name="T89" fmla="*/ 0 h 387"/>
                <a:gd name="T90" fmla="*/ 0 w 363"/>
                <a:gd name="T91" fmla="*/ 0 h 387"/>
                <a:gd name="T92" fmla="*/ 0 w 363"/>
                <a:gd name="T93" fmla="*/ 0 h 387"/>
                <a:gd name="T94" fmla="*/ 0 w 363"/>
                <a:gd name="T95" fmla="*/ 0 h 387"/>
                <a:gd name="T96" fmla="*/ 0 w 363"/>
                <a:gd name="T97" fmla="*/ 0 h 387"/>
                <a:gd name="T98" fmla="*/ 0 w 363"/>
                <a:gd name="T99" fmla="*/ 0 h 387"/>
                <a:gd name="T100" fmla="*/ 0 w 363"/>
                <a:gd name="T101" fmla="*/ 0 h 387"/>
                <a:gd name="T102" fmla="*/ 0 w 363"/>
                <a:gd name="T103" fmla="*/ 0 h 387"/>
                <a:gd name="T104" fmla="*/ 0 w 363"/>
                <a:gd name="T105" fmla="*/ 0 h 38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63"/>
                <a:gd name="T160" fmla="*/ 0 h 387"/>
                <a:gd name="T161" fmla="*/ 363 w 363"/>
                <a:gd name="T162" fmla="*/ 387 h 38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63" h="387">
                  <a:moveTo>
                    <a:pt x="54" y="0"/>
                  </a:moveTo>
                  <a:lnTo>
                    <a:pt x="56" y="3"/>
                  </a:lnTo>
                  <a:lnTo>
                    <a:pt x="59" y="5"/>
                  </a:lnTo>
                  <a:lnTo>
                    <a:pt x="63" y="9"/>
                  </a:lnTo>
                  <a:lnTo>
                    <a:pt x="65" y="10"/>
                  </a:lnTo>
                  <a:lnTo>
                    <a:pt x="68" y="13"/>
                  </a:lnTo>
                  <a:lnTo>
                    <a:pt x="71" y="14"/>
                  </a:lnTo>
                  <a:lnTo>
                    <a:pt x="74" y="18"/>
                  </a:lnTo>
                  <a:lnTo>
                    <a:pt x="78" y="20"/>
                  </a:lnTo>
                  <a:lnTo>
                    <a:pt x="81" y="23"/>
                  </a:lnTo>
                  <a:lnTo>
                    <a:pt x="85" y="28"/>
                  </a:lnTo>
                  <a:lnTo>
                    <a:pt x="88" y="31"/>
                  </a:lnTo>
                  <a:lnTo>
                    <a:pt x="91" y="34"/>
                  </a:lnTo>
                  <a:lnTo>
                    <a:pt x="95" y="38"/>
                  </a:lnTo>
                  <a:lnTo>
                    <a:pt x="99" y="41"/>
                  </a:lnTo>
                  <a:lnTo>
                    <a:pt x="104" y="45"/>
                  </a:lnTo>
                  <a:lnTo>
                    <a:pt x="109" y="49"/>
                  </a:lnTo>
                  <a:lnTo>
                    <a:pt x="112" y="53"/>
                  </a:lnTo>
                  <a:lnTo>
                    <a:pt x="116" y="56"/>
                  </a:lnTo>
                  <a:lnTo>
                    <a:pt x="121" y="61"/>
                  </a:lnTo>
                  <a:lnTo>
                    <a:pt x="125" y="66"/>
                  </a:lnTo>
                  <a:lnTo>
                    <a:pt x="130" y="70"/>
                  </a:lnTo>
                  <a:lnTo>
                    <a:pt x="134" y="75"/>
                  </a:lnTo>
                  <a:lnTo>
                    <a:pt x="137" y="79"/>
                  </a:lnTo>
                  <a:lnTo>
                    <a:pt x="142" y="84"/>
                  </a:lnTo>
                  <a:lnTo>
                    <a:pt x="147" y="89"/>
                  </a:lnTo>
                  <a:lnTo>
                    <a:pt x="151" y="94"/>
                  </a:lnTo>
                  <a:lnTo>
                    <a:pt x="156" y="97"/>
                  </a:lnTo>
                  <a:lnTo>
                    <a:pt x="160" y="102"/>
                  </a:lnTo>
                  <a:lnTo>
                    <a:pt x="163" y="106"/>
                  </a:lnTo>
                  <a:lnTo>
                    <a:pt x="168" y="111"/>
                  </a:lnTo>
                  <a:lnTo>
                    <a:pt x="173" y="116"/>
                  </a:lnTo>
                  <a:lnTo>
                    <a:pt x="178" y="121"/>
                  </a:lnTo>
                  <a:lnTo>
                    <a:pt x="183" y="127"/>
                  </a:lnTo>
                  <a:lnTo>
                    <a:pt x="188" y="132"/>
                  </a:lnTo>
                  <a:lnTo>
                    <a:pt x="195" y="137"/>
                  </a:lnTo>
                  <a:lnTo>
                    <a:pt x="198" y="142"/>
                  </a:lnTo>
                  <a:lnTo>
                    <a:pt x="205" y="149"/>
                  </a:lnTo>
                  <a:lnTo>
                    <a:pt x="207" y="150"/>
                  </a:lnTo>
                  <a:lnTo>
                    <a:pt x="209" y="153"/>
                  </a:lnTo>
                  <a:lnTo>
                    <a:pt x="213" y="156"/>
                  </a:lnTo>
                  <a:lnTo>
                    <a:pt x="216" y="158"/>
                  </a:lnTo>
                  <a:lnTo>
                    <a:pt x="221" y="165"/>
                  </a:lnTo>
                  <a:lnTo>
                    <a:pt x="227" y="170"/>
                  </a:lnTo>
                  <a:lnTo>
                    <a:pt x="229" y="172"/>
                  </a:lnTo>
                  <a:lnTo>
                    <a:pt x="232" y="176"/>
                  </a:lnTo>
                  <a:lnTo>
                    <a:pt x="236" y="177"/>
                  </a:lnTo>
                  <a:lnTo>
                    <a:pt x="238" y="181"/>
                  </a:lnTo>
                  <a:lnTo>
                    <a:pt x="244" y="186"/>
                  </a:lnTo>
                  <a:lnTo>
                    <a:pt x="249" y="191"/>
                  </a:lnTo>
                  <a:lnTo>
                    <a:pt x="254" y="197"/>
                  </a:lnTo>
                  <a:lnTo>
                    <a:pt x="259" y="202"/>
                  </a:lnTo>
                  <a:lnTo>
                    <a:pt x="264" y="207"/>
                  </a:lnTo>
                  <a:lnTo>
                    <a:pt x="269" y="211"/>
                  </a:lnTo>
                  <a:lnTo>
                    <a:pt x="274" y="216"/>
                  </a:lnTo>
                  <a:lnTo>
                    <a:pt x="280" y="221"/>
                  </a:lnTo>
                  <a:lnTo>
                    <a:pt x="284" y="225"/>
                  </a:lnTo>
                  <a:lnTo>
                    <a:pt x="288" y="230"/>
                  </a:lnTo>
                  <a:lnTo>
                    <a:pt x="293" y="233"/>
                  </a:lnTo>
                  <a:lnTo>
                    <a:pt x="297" y="237"/>
                  </a:lnTo>
                  <a:lnTo>
                    <a:pt x="299" y="239"/>
                  </a:lnTo>
                  <a:lnTo>
                    <a:pt x="303" y="243"/>
                  </a:lnTo>
                  <a:lnTo>
                    <a:pt x="307" y="247"/>
                  </a:lnTo>
                  <a:lnTo>
                    <a:pt x="310" y="249"/>
                  </a:lnTo>
                  <a:lnTo>
                    <a:pt x="315" y="253"/>
                  </a:lnTo>
                  <a:lnTo>
                    <a:pt x="320" y="259"/>
                  </a:lnTo>
                  <a:lnTo>
                    <a:pt x="323" y="262"/>
                  </a:lnTo>
                  <a:lnTo>
                    <a:pt x="325" y="266"/>
                  </a:lnTo>
                  <a:lnTo>
                    <a:pt x="328" y="269"/>
                  </a:lnTo>
                  <a:lnTo>
                    <a:pt x="330" y="273"/>
                  </a:lnTo>
                  <a:lnTo>
                    <a:pt x="333" y="276"/>
                  </a:lnTo>
                  <a:lnTo>
                    <a:pt x="335" y="279"/>
                  </a:lnTo>
                  <a:lnTo>
                    <a:pt x="336" y="283"/>
                  </a:lnTo>
                  <a:lnTo>
                    <a:pt x="339" y="288"/>
                  </a:lnTo>
                  <a:lnTo>
                    <a:pt x="340" y="291"/>
                  </a:lnTo>
                  <a:lnTo>
                    <a:pt x="343" y="294"/>
                  </a:lnTo>
                  <a:lnTo>
                    <a:pt x="344" y="298"/>
                  </a:lnTo>
                  <a:lnTo>
                    <a:pt x="348" y="303"/>
                  </a:lnTo>
                  <a:lnTo>
                    <a:pt x="349" y="306"/>
                  </a:lnTo>
                  <a:lnTo>
                    <a:pt x="350" y="310"/>
                  </a:lnTo>
                  <a:lnTo>
                    <a:pt x="353" y="313"/>
                  </a:lnTo>
                  <a:lnTo>
                    <a:pt x="354" y="317"/>
                  </a:lnTo>
                  <a:lnTo>
                    <a:pt x="354" y="319"/>
                  </a:lnTo>
                  <a:lnTo>
                    <a:pt x="355" y="323"/>
                  </a:lnTo>
                  <a:lnTo>
                    <a:pt x="356" y="327"/>
                  </a:lnTo>
                  <a:lnTo>
                    <a:pt x="358" y="329"/>
                  </a:lnTo>
                  <a:lnTo>
                    <a:pt x="359" y="333"/>
                  </a:lnTo>
                  <a:lnTo>
                    <a:pt x="360" y="337"/>
                  </a:lnTo>
                  <a:lnTo>
                    <a:pt x="360" y="338"/>
                  </a:lnTo>
                  <a:lnTo>
                    <a:pt x="361" y="342"/>
                  </a:lnTo>
                  <a:lnTo>
                    <a:pt x="361" y="345"/>
                  </a:lnTo>
                  <a:lnTo>
                    <a:pt x="363" y="349"/>
                  </a:lnTo>
                  <a:lnTo>
                    <a:pt x="363" y="352"/>
                  </a:lnTo>
                  <a:lnTo>
                    <a:pt x="363" y="355"/>
                  </a:lnTo>
                  <a:lnTo>
                    <a:pt x="363" y="357"/>
                  </a:lnTo>
                  <a:lnTo>
                    <a:pt x="363" y="360"/>
                  </a:lnTo>
                  <a:lnTo>
                    <a:pt x="363" y="363"/>
                  </a:lnTo>
                  <a:lnTo>
                    <a:pt x="363" y="365"/>
                  </a:lnTo>
                  <a:lnTo>
                    <a:pt x="363" y="369"/>
                  </a:lnTo>
                  <a:lnTo>
                    <a:pt x="363" y="370"/>
                  </a:lnTo>
                  <a:lnTo>
                    <a:pt x="363" y="374"/>
                  </a:lnTo>
                  <a:lnTo>
                    <a:pt x="363" y="378"/>
                  </a:lnTo>
                  <a:lnTo>
                    <a:pt x="363" y="379"/>
                  </a:lnTo>
                  <a:lnTo>
                    <a:pt x="363" y="380"/>
                  </a:lnTo>
                  <a:lnTo>
                    <a:pt x="273" y="387"/>
                  </a:lnTo>
                  <a:lnTo>
                    <a:pt x="272" y="384"/>
                  </a:lnTo>
                  <a:lnTo>
                    <a:pt x="272" y="380"/>
                  </a:lnTo>
                  <a:lnTo>
                    <a:pt x="272" y="378"/>
                  </a:lnTo>
                  <a:lnTo>
                    <a:pt x="272" y="374"/>
                  </a:lnTo>
                  <a:lnTo>
                    <a:pt x="272" y="370"/>
                  </a:lnTo>
                  <a:lnTo>
                    <a:pt x="272" y="367"/>
                  </a:lnTo>
                  <a:lnTo>
                    <a:pt x="272" y="362"/>
                  </a:lnTo>
                  <a:lnTo>
                    <a:pt x="270" y="357"/>
                  </a:lnTo>
                  <a:lnTo>
                    <a:pt x="270" y="352"/>
                  </a:lnTo>
                  <a:lnTo>
                    <a:pt x="270" y="347"/>
                  </a:lnTo>
                  <a:lnTo>
                    <a:pt x="270" y="343"/>
                  </a:lnTo>
                  <a:lnTo>
                    <a:pt x="270" y="340"/>
                  </a:lnTo>
                  <a:lnTo>
                    <a:pt x="269" y="338"/>
                  </a:lnTo>
                  <a:lnTo>
                    <a:pt x="269" y="334"/>
                  </a:lnTo>
                  <a:lnTo>
                    <a:pt x="269" y="332"/>
                  </a:lnTo>
                  <a:lnTo>
                    <a:pt x="269" y="328"/>
                  </a:lnTo>
                  <a:lnTo>
                    <a:pt x="268" y="324"/>
                  </a:lnTo>
                  <a:lnTo>
                    <a:pt x="268" y="322"/>
                  </a:lnTo>
                  <a:lnTo>
                    <a:pt x="268" y="318"/>
                  </a:lnTo>
                  <a:lnTo>
                    <a:pt x="267" y="314"/>
                  </a:lnTo>
                  <a:lnTo>
                    <a:pt x="267" y="312"/>
                  </a:lnTo>
                  <a:lnTo>
                    <a:pt x="267" y="308"/>
                  </a:lnTo>
                  <a:lnTo>
                    <a:pt x="265" y="306"/>
                  </a:lnTo>
                  <a:lnTo>
                    <a:pt x="264" y="302"/>
                  </a:lnTo>
                  <a:lnTo>
                    <a:pt x="264" y="298"/>
                  </a:lnTo>
                  <a:lnTo>
                    <a:pt x="263" y="294"/>
                  </a:lnTo>
                  <a:lnTo>
                    <a:pt x="263" y="291"/>
                  </a:lnTo>
                  <a:lnTo>
                    <a:pt x="262" y="287"/>
                  </a:lnTo>
                  <a:lnTo>
                    <a:pt x="262" y="283"/>
                  </a:lnTo>
                  <a:lnTo>
                    <a:pt x="261" y="281"/>
                  </a:lnTo>
                  <a:lnTo>
                    <a:pt x="259" y="277"/>
                  </a:lnTo>
                  <a:lnTo>
                    <a:pt x="258" y="273"/>
                  </a:lnTo>
                  <a:lnTo>
                    <a:pt x="258" y="271"/>
                  </a:lnTo>
                  <a:lnTo>
                    <a:pt x="257" y="267"/>
                  </a:lnTo>
                  <a:lnTo>
                    <a:pt x="256" y="263"/>
                  </a:lnTo>
                  <a:lnTo>
                    <a:pt x="254" y="259"/>
                  </a:lnTo>
                  <a:lnTo>
                    <a:pt x="253" y="256"/>
                  </a:lnTo>
                  <a:lnTo>
                    <a:pt x="252" y="253"/>
                  </a:lnTo>
                  <a:lnTo>
                    <a:pt x="251" y="251"/>
                  </a:lnTo>
                  <a:lnTo>
                    <a:pt x="249" y="247"/>
                  </a:lnTo>
                  <a:lnTo>
                    <a:pt x="248" y="244"/>
                  </a:lnTo>
                  <a:lnTo>
                    <a:pt x="247" y="241"/>
                  </a:lnTo>
                  <a:lnTo>
                    <a:pt x="244" y="238"/>
                  </a:lnTo>
                  <a:lnTo>
                    <a:pt x="243" y="234"/>
                  </a:lnTo>
                  <a:lnTo>
                    <a:pt x="241" y="232"/>
                  </a:lnTo>
                  <a:lnTo>
                    <a:pt x="239" y="230"/>
                  </a:lnTo>
                  <a:lnTo>
                    <a:pt x="236" y="223"/>
                  </a:lnTo>
                  <a:lnTo>
                    <a:pt x="233" y="218"/>
                  </a:lnTo>
                  <a:lnTo>
                    <a:pt x="229" y="213"/>
                  </a:lnTo>
                  <a:lnTo>
                    <a:pt x="226" y="208"/>
                  </a:lnTo>
                  <a:lnTo>
                    <a:pt x="221" y="203"/>
                  </a:lnTo>
                  <a:lnTo>
                    <a:pt x="217" y="200"/>
                  </a:lnTo>
                  <a:lnTo>
                    <a:pt x="213" y="195"/>
                  </a:lnTo>
                  <a:lnTo>
                    <a:pt x="209" y="190"/>
                  </a:lnTo>
                  <a:lnTo>
                    <a:pt x="203" y="186"/>
                  </a:lnTo>
                  <a:lnTo>
                    <a:pt x="200" y="183"/>
                  </a:lnTo>
                  <a:lnTo>
                    <a:pt x="196" y="180"/>
                  </a:lnTo>
                  <a:lnTo>
                    <a:pt x="192" y="176"/>
                  </a:lnTo>
                  <a:lnTo>
                    <a:pt x="187" y="172"/>
                  </a:lnTo>
                  <a:lnTo>
                    <a:pt x="183" y="170"/>
                  </a:lnTo>
                  <a:lnTo>
                    <a:pt x="178" y="166"/>
                  </a:lnTo>
                  <a:lnTo>
                    <a:pt x="175" y="162"/>
                  </a:lnTo>
                  <a:lnTo>
                    <a:pt x="170" y="158"/>
                  </a:lnTo>
                  <a:lnTo>
                    <a:pt x="166" y="157"/>
                  </a:lnTo>
                  <a:lnTo>
                    <a:pt x="162" y="153"/>
                  </a:lnTo>
                  <a:lnTo>
                    <a:pt x="157" y="150"/>
                  </a:lnTo>
                  <a:lnTo>
                    <a:pt x="152" y="149"/>
                  </a:lnTo>
                  <a:lnTo>
                    <a:pt x="149" y="146"/>
                  </a:lnTo>
                  <a:lnTo>
                    <a:pt x="144" y="144"/>
                  </a:lnTo>
                  <a:lnTo>
                    <a:pt x="140" y="141"/>
                  </a:lnTo>
                  <a:lnTo>
                    <a:pt x="135" y="140"/>
                  </a:lnTo>
                  <a:lnTo>
                    <a:pt x="131" y="137"/>
                  </a:lnTo>
                  <a:lnTo>
                    <a:pt x="126" y="135"/>
                  </a:lnTo>
                  <a:lnTo>
                    <a:pt x="122" y="134"/>
                  </a:lnTo>
                  <a:lnTo>
                    <a:pt x="117" y="131"/>
                  </a:lnTo>
                  <a:lnTo>
                    <a:pt x="114" y="130"/>
                  </a:lnTo>
                  <a:lnTo>
                    <a:pt x="109" y="127"/>
                  </a:lnTo>
                  <a:lnTo>
                    <a:pt x="105" y="125"/>
                  </a:lnTo>
                  <a:lnTo>
                    <a:pt x="100" y="124"/>
                  </a:lnTo>
                  <a:lnTo>
                    <a:pt x="96" y="122"/>
                  </a:lnTo>
                  <a:lnTo>
                    <a:pt x="91" y="120"/>
                  </a:lnTo>
                  <a:lnTo>
                    <a:pt x="86" y="119"/>
                  </a:lnTo>
                  <a:lnTo>
                    <a:pt x="83" y="116"/>
                  </a:lnTo>
                  <a:lnTo>
                    <a:pt x="78" y="114"/>
                  </a:lnTo>
                  <a:lnTo>
                    <a:pt x="74" y="112"/>
                  </a:lnTo>
                  <a:lnTo>
                    <a:pt x="69" y="111"/>
                  </a:lnTo>
                  <a:lnTo>
                    <a:pt x="65" y="107"/>
                  </a:lnTo>
                  <a:lnTo>
                    <a:pt x="60" y="106"/>
                  </a:lnTo>
                  <a:lnTo>
                    <a:pt x="56" y="104"/>
                  </a:lnTo>
                  <a:lnTo>
                    <a:pt x="53" y="102"/>
                  </a:lnTo>
                  <a:lnTo>
                    <a:pt x="49" y="99"/>
                  </a:lnTo>
                  <a:lnTo>
                    <a:pt x="45" y="97"/>
                  </a:lnTo>
                  <a:lnTo>
                    <a:pt x="41" y="95"/>
                  </a:lnTo>
                  <a:lnTo>
                    <a:pt x="36" y="94"/>
                  </a:lnTo>
                  <a:lnTo>
                    <a:pt x="33" y="90"/>
                  </a:lnTo>
                  <a:lnTo>
                    <a:pt x="30" y="89"/>
                  </a:lnTo>
                  <a:lnTo>
                    <a:pt x="27" y="86"/>
                  </a:lnTo>
                  <a:lnTo>
                    <a:pt x="23" y="85"/>
                  </a:lnTo>
                  <a:lnTo>
                    <a:pt x="20" y="84"/>
                  </a:lnTo>
                  <a:lnTo>
                    <a:pt x="18" y="81"/>
                  </a:lnTo>
                  <a:lnTo>
                    <a:pt x="13" y="77"/>
                  </a:lnTo>
                  <a:lnTo>
                    <a:pt x="9" y="76"/>
                  </a:lnTo>
                  <a:lnTo>
                    <a:pt x="5" y="74"/>
                  </a:lnTo>
                  <a:lnTo>
                    <a:pt x="2" y="72"/>
                  </a:lnTo>
                  <a:lnTo>
                    <a:pt x="0" y="71"/>
                  </a:lnTo>
                  <a:lnTo>
                    <a:pt x="54" y="0"/>
                  </a:lnTo>
                  <a:close/>
                </a:path>
              </a:pathLst>
            </a:custGeom>
            <a:solidFill>
              <a:srgbClr val="FF99CC"/>
            </a:solidFill>
            <a:ln w="9525">
              <a:solidFill>
                <a:srgbClr val="FFFF00"/>
              </a:solidFill>
              <a:round/>
              <a:headEnd/>
              <a:tailEnd/>
            </a:ln>
          </p:spPr>
          <p:txBody>
            <a:bodyPr/>
            <a:lstStyle/>
            <a:p>
              <a:endParaRPr lang="zh-CN" altLang="en-US"/>
            </a:p>
          </p:txBody>
        </p:sp>
        <p:sp>
          <p:nvSpPr>
            <p:cNvPr id="17451" name="Freeform 31"/>
            <p:cNvSpPr>
              <a:spLocks/>
            </p:cNvSpPr>
            <p:nvPr/>
          </p:nvSpPr>
          <p:spPr bwMode="auto">
            <a:xfrm>
              <a:off x="1793" y="1950"/>
              <a:ext cx="138" cy="80"/>
            </a:xfrm>
            <a:custGeom>
              <a:avLst/>
              <a:gdLst>
                <a:gd name="T0" fmla="*/ 0 w 414"/>
                <a:gd name="T1" fmla="*/ 0 h 241"/>
                <a:gd name="T2" fmla="*/ 0 w 414"/>
                <a:gd name="T3" fmla="*/ 0 h 241"/>
                <a:gd name="T4" fmla="*/ 0 w 414"/>
                <a:gd name="T5" fmla="*/ 0 h 241"/>
                <a:gd name="T6" fmla="*/ 0 w 414"/>
                <a:gd name="T7" fmla="*/ 0 h 241"/>
                <a:gd name="T8" fmla="*/ 0 w 414"/>
                <a:gd name="T9" fmla="*/ 0 h 241"/>
                <a:gd name="T10" fmla="*/ 0 w 414"/>
                <a:gd name="T11" fmla="*/ 0 h 241"/>
                <a:gd name="T12" fmla="*/ 0 w 414"/>
                <a:gd name="T13" fmla="*/ 0 h 241"/>
                <a:gd name="T14" fmla="*/ 0 w 414"/>
                <a:gd name="T15" fmla="*/ 0 h 241"/>
                <a:gd name="T16" fmla="*/ 0 w 414"/>
                <a:gd name="T17" fmla="*/ 0 h 241"/>
                <a:gd name="T18" fmla="*/ 0 w 414"/>
                <a:gd name="T19" fmla="*/ 0 h 241"/>
                <a:gd name="T20" fmla="*/ 0 w 414"/>
                <a:gd name="T21" fmla="*/ 0 h 241"/>
                <a:gd name="T22" fmla="*/ 0 w 414"/>
                <a:gd name="T23" fmla="*/ 0 h 241"/>
                <a:gd name="T24" fmla="*/ 0 w 414"/>
                <a:gd name="T25" fmla="*/ 0 h 241"/>
                <a:gd name="T26" fmla="*/ 0 w 414"/>
                <a:gd name="T27" fmla="*/ 0 h 241"/>
                <a:gd name="T28" fmla="*/ 0 w 414"/>
                <a:gd name="T29" fmla="*/ 0 h 241"/>
                <a:gd name="T30" fmla="*/ 0 w 414"/>
                <a:gd name="T31" fmla="*/ 0 h 241"/>
                <a:gd name="T32" fmla="*/ 0 w 414"/>
                <a:gd name="T33" fmla="*/ 0 h 241"/>
                <a:gd name="T34" fmla="*/ 0 w 414"/>
                <a:gd name="T35" fmla="*/ 0 h 241"/>
                <a:gd name="T36" fmla="*/ 0 w 414"/>
                <a:gd name="T37" fmla="*/ 0 h 241"/>
                <a:gd name="T38" fmla="*/ 0 w 414"/>
                <a:gd name="T39" fmla="*/ 0 h 241"/>
                <a:gd name="T40" fmla="*/ 0 w 414"/>
                <a:gd name="T41" fmla="*/ 0 h 241"/>
                <a:gd name="T42" fmla="*/ 0 w 414"/>
                <a:gd name="T43" fmla="*/ 0 h 241"/>
                <a:gd name="T44" fmla="*/ 0 w 414"/>
                <a:gd name="T45" fmla="*/ 0 h 241"/>
                <a:gd name="T46" fmla="*/ 0 w 414"/>
                <a:gd name="T47" fmla="*/ 0 h 241"/>
                <a:gd name="T48" fmla="*/ 0 w 414"/>
                <a:gd name="T49" fmla="*/ 0 h 241"/>
                <a:gd name="T50" fmla="*/ 0 w 414"/>
                <a:gd name="T51" fmla="*/ 0 h 241"/>
                <a:gd name="T52" fmla="*/ 0 w 414"/>
                <a:gd name="T53" fmla="*/ 0 h 241"/>
                <a:gd name="T54" fmla="*/ 0 w 414"/>
                <a:gd name="T55" fmla="*/ 0 h 241"/>
                <a:gd name="T56" fmla="*/ 0 w 414"/>
                <a:gd name="T57" fmla="*/ 0 h 241"/>
                <a:gd name="T58" fmla="*/ 0 w 414"/>
                <a:gd name="T59" fmla="*/ 0 h 241"/>
                <a:gd name="T60" fmla="*/ 0 w 414"/>
                <a:gd name="T61" fmla="*/ 0 h 241"/>
                <a:gd name="T62" fmla="*/ 0 w 414"/>
                <a:gd name="T63" fmla="*/ 0 h 241"/>
                <a:gd name="T64" fmla="*/ 0 w 414"/>
                <a:gd name="T65" fmla="*/ 0 h 241"/>
                <a:gd name="T66" fmla="*/ 0 w 414"/>
                <a:gd name="T67" fmla="*/ 0 h 241"/>
                <a:gd name="T68" fmla="*/ 0 w 414"/>
                <a:gd name="T69" fmla="*/ 0 h 241"/>
                <a:gd name="T70" fmla="*/ 0 w 414"/>
                <a:gd name="T71" fmla="*/ 0 h 241"/>
                <a:gd name="T72" fmla="*/ 0 w 414"/>
                <a:gd name="T73" fmla="*/ 0 h 241"/>
                <a:gd name="T74" fmla="*/ 0 w 414"/>
                <a:gd name="T75" fmla="*/ 0 h 241"/>
                <a:gd name="T76" fmla="*/ 0 w 414"/>
                <a:gd name="T77" fmla="*/ 0 h 241"/>
                <a:gd name="T78" fmla="*/ 0 w 414"/>
                <a:gd name="T79" fmla="*/ 0 h 241"/>
                <a:gd name="T80" fmla="*/ 0 w 414"/>
                <a:gd name="T81" fmla="*/ 0 h 241"/>
                <a:gd name="T82" fmla="*/ 0 w 414"/>
                <a:gd name="T83" fmla="*/ 0 h 241"/>
                <a:gd name="T84" fmla="*/ 0 w 414"/>
                <a:gd name="T85" fmla="*/ 0 h 241"/>
                <a:gd name="T86" fmla="*/ 0 w 414"/>
                <a:gd name="T87" fmla="*/ 0 h 241"/>
                <a:gd name="T88" fmla="*/ 0 w 414"/>
                <a:gd name="T89" fmla="*/ 0 h 241"/>
                <a:gd name="T90" fmla="*/ 0 w 414"/>
                <a:gd name="T91" fmla="*/ 0 h 241"/>
                <a:gd name="T92" fmla="*/ 0 w 414"/>
                <a:gd name="T93" fmla="*/ 0 h 241"/>
                <a:gd name="T94" fmla="*/ 0 w 414"/>
                <a:gd name="T95" fmla="*/ 0 h 241"/>
                <a:gd name="T96" fmla="*/ 0 w 414"/>
                <a:gd name="T97" fmla="*/ 0 h 241"/>
                <a:gd name="T98" fmla="*/ 0 w 414"/>
                <a:gd name="T99" fmla="*/ 0 h 241"/>
                <a:gd name="T100" fmla="*/ 0 w 414"/>
                <a:gd name="T101" fmla="*/ 0 h 241"/>
                <a:gd name="T102" fmla="*/ 0 w 414"/>
                <a:gd name="T103" fmla="*/ 0 h 241"/>
                <a:gd name="T104" fmla="*/ 0 w 414"/>
                <a:gd name="T105" fmla="*/ 0 h 241"/>
                <a:gd name="T106" fmla="*/ 0 w 414"/>
                <a:gd name="T107" fmla="*/ 0 h 241"/>
                <a:gd name="T108" fmla="*/ 0 w 414"/>
                <a:gd name="T109" fmla="*/ 0 h 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414"/>
                <a:gd name="T166" fmla="*/ 0 h 241"/>
                <a:gd name="T167" fmla="*/ 414 w 414"/>
                <a:gd name="T168" fmla="*/ 241 h 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414" h="241">
                  <a:moveTo>
                    <a:pt x="11" y="152"/>
                  </a:moveTo>
                  <a:lnTo>
                    <a:pt x="0" y="241"/>
                  </a:lnTo>
                  <a:lnTo>
                    <a:pt x="2" y="241"/>
                  </a:lnTo>
                  <a:lnTo>
                    <a:pt x="5" y="241"/>
                  </a:lnTo>
                  <a:lnTo>
                    <a:pt x="6" y="241"/>
                  </a:lnTo>
                  <a:lnTo>
                    <a:pt x="8" y="241"/>
                  </a:lnTo>
                  <a:lnTo>
                    <a:pt x="12" y="241"/>
                  </a:lnTo>
                  <a:lnTo>
                    <a:pt x="15" y="241"/>
                  </a:lnTo>
                  <a:lnTo>
                    <a:pt x="17" y="239"/>
                  </a:lnTo>
                  <a:lnTo>
                    <a:pt x="20" y="239"/>
                  </a:lnTo>
                  <a:lnTo>
                    <a:pt x="25" y="239"/>
                  </a:lnTo>
                  <a:lnTo>
                    <a:pt x="28" y="238"/>
                  </a:lnTo>
                  <a:lnTo>
                    <a:pt x="32" y="238"/>
                  </a:lnTo>
                  <a:lnTo>
                    <a:pt x="37" y="237"/>
                  </a:lnTo>
                  <a:lnTo>
                    <a:pt x="42" y="237"/>
                  </a:lnTo>
                  <a:lnTo>
                    <a:pt x="47" y="236"/>
                  </a:lnTo>
                  <a:lnTo>
                    <a:pt x="52" y="236"/>
                  </a:lnTo>
                  <a:lnTo>
                    <a:pt x="56" y="234"/>
                  </a:lnTo>
                  <a:lnTo>
                    <a:pt x="62" y="233"/>
                  </a:lnTo>
                  <a:lnTo>
                    <a:pt x="67" y="232"/>
                  </a:lnTo>
                  <a:lnTo>
                    <a:pt x="73" y="231"/>
                  </a:lnTo>
                  <a:lnTo>
                    <a:pt x="78" y="228"/>
                  </a:lnTo>
                  <a:lnTo>
                    <a:pt x="83" y="228"/>
                  </a:lnTo>
                  <a:lnTo>
                    <a:pt x="88" y="226"/>
                  </a:lnTo>
                  <a:lnTo>
                    <a:pt x="94" y="223"/>
                  </a:lnTo>
                  <a:lnTo>
                    <a:pt x="95" y="222"/>
                  </a:lnTo>
                  <a:lnTo>
                    <a:pt x="99" y="221"/>
                  </a:lnTo>
                  <a:lnTo>
                    <a:pt x="102" y="219"/>
                  </a:lnTo>
                  <a:lnTo>
                    <a:pt x="105" y="218"/>
                  </a:lnTo>
                  <a:lnTo>
                    <a:pt x="110" y="217"/>
                  </a:lnTo>
                  <a:lnTo>
                    <a:pt x="117" y="213"/>
                  </a:lnTo>
                  <a:lnTo>
                    <a:pt x="122" y="211"/>
                  </a:lnTo>
                  <a:lnTo>
                    <a:pt x="127" y="208"/>
                  </a:lnTo>
                  <a:lnTo>
                    <a:pt x="132" y="206"/>
                  </a:lnTo>
                  <a:lnTo>
                    <a:pt x="137" y="202"/>
                  </a:lnTo>
                  <a:lnTo>
                    <a:pt x="140" y="201"/>
                  </a:lnTo>
                  <a:lnTo>
                    <a:pt x="143" y="200"/>
                  </a:lnTo>
                  <a:lnTo>
                    <a:pt x="145" y="198"/>
                  </a:lnTo>
                  <a:lnTo>
                    <a:pt x="149" y="197"/>
                  </a:lnTo>
                  <a:lnTo>
                    <a:pt x="151" y="196"/>
                  </a:lnTo>
                  <a:lnTo>
                    <a:pt x="154" y="193"/>
                  </a:lnTo>
                  <a:lnTo>
                    <a:pt x="158" y="192"/>
                  </a:lnTo>
                  <a:lnTo>
                    <a:pt x="160" y="190"/>
                  </a:lnTo>
                  <a:lnTo>
                    <a:pt x="163" y="188"/>
                  </a:lnTo>
                  <a:lnTo>
                    <a:pt x="166" y="187"/>
                  </a:lnTo>
                  <a:lnTo>
                    <a:pt x="170" y="186"/>
                  </a:lnTo>
                  <a:lnTo>
                    <a:pt x="174" y="185"/>
                  </a:lnTo>
                  <a:lnTo>
                    <a:pt x="176" y="183"/>
                  </a:lnTo>
                  <a:lnTo>
                    <a:pt x="180" y="182"/>
                  </a:lnTo>
                  <a:lnTo>
                    <a:pt x="183" y="181"/>
                  </a:lnTo>
                  <a:lnTo>
                    <a:pt x="185" y="178"/>
                  </a:lnTo>
                  <a:lnTo>
                    <a:pt x="189" y="177"/>
                  </a:lnTo>
                  <a:lnTo>
                    <a:pt x="193" y="176"/>
                  </a:lnTo>
                  <a:lnTo>
                    <a:pt x="195" y="175"/>
                  </a:lnTo>
                  <a:lnTo>
                    <a:pt x="199" y="173"/>
                  </a:lnTo>
                  <a:lnTo>
                    <a:pt x="201" y="172"/>
                  </a:lnTo>
                  <a:lnTo>
                    <a:pt x="205" y="170"/>
                  </a:lnTo>
                  <a:lnTo>
                    <a:pt x="209" y="168"/>
                  </a:lnTo>
                  <a:lnTo>
                    <a:pt x="212" y="168"/>
                  </a:lnTo>
                  <a:lnTo>
                    <a:pt x="216" y="166"/>
                  </a:lnTo>
                  <a:lnTo>
                    <a:pt x="219" y="165"/>
                  </a:lnTo>
                  <a:lnTo>
                    <a:pt x="222" y="165"/>
                  </a:lnTo>
                  <a:lnTo>
                    <a:pt x="225" y="163"/>
                  </a:lnTo>
                  <a:lnTo>
                    <a:pt x="229" y="162"/>
                  </a:lnTo>
                  <a:lnTo>
                    <a:pt x="231" y="160"/>
                  </a:lnTo>
                  <a:lnTo>
                    <a:pt x="235" y="160"/>
                  </a:lnTo>
                  <a:lnTo>
                    <a:pt x="237" y="158"/>
                  </a:lnTo>
                  <a:lnTo>
                    <a:pt x="240" y="156"/>
                  </a:lnTo>
                  <a:lnTo>
                    <a:pt x="244" y="155"/>
                  </a:lnTo>
                  <a:lnTo>
                    <a:pt x="247" y="155"/>
                  </a:lnTo>
                  <a:lnTo>
                    <a:pt x="250" y="152"/>
                  </a:lnTo>
                  <a:lnTo>
                    <a:pt x="252" y="151"/>
                  </a:lnTo>
                  <a:lnTo>
                    <a:pt x="256" y="151"/>
                  </a:lnTo>
                  <a:lnTo>
                    <a:pt x="259" y="150"/>
                  </a:lnTo>
                  <a:lnTo>
                    <a:pt x="262" y="148"/>
                  </a:lnTo>
                  <a:lnTo>
                    <a:pt x="265" y="147"/>
                  </a:lnTo>
                  <a:lnTo>
                    <a:pt x="267" y="146"/>
                  </a:lnTo>
                  <a:lnTo>
                    <a:pt x="270" y="146"/>
                  </a:lnTo>
                  <a:lnTo>
                    <a:pt x="273" y="145"/>
                  </a:lnTo>
                  <a:lnTo>
                    <a:pt x="278" y="142"/>
                  </a:lnTo>
                  <a:lnTo>
                    <a:pt x="283" y="141"/>
                  </a:lnTo>
                  <a:lnTo>
                    <a:pt x="288" y="140"/>
                  </a:lnTo>
                  <a:lnTo>
                    <a:pt x="293" y="138"/>
                  </a:lnTo>
                  <a:lnTo>
                    <a:pt x="297" y="136"/>
                  </a:lnTo>
                  <a:lnTo>
                    <a:pt x="301" y="135"/>
                  </a:lnTo>
                  <a:lnTo>
                    <a:pt x="303" y="133"/>
                  </a:lnTo>
                  <a:lnTo>
                    <a:pt x="307" y="132"/>
                  </a:lnTo>
                  <a:lnTo>
                    <a:pt x="312" y="131"/>
                  </a:lnTo>
                  <a:lnTo>
                    <a:pt x="315" y="130"/>
                  </a:lnTo>
                  <a:lnTo>
                    <a:pt x="317" y="128"/>
                  </a:lnTo>
                  <a:lnTo>
                    <a:pt x="321" y="127"/>
                  </a:lnTo>
                  <a:lnTo>
                    <a:pt x="324" y="125"/>
                  </a:lnTo>
                  <a:lnTo>
                    <a:pt x="328" y="124"/>
                  </a:lnTo>
                  <a:lnTo>
                    <a:pt x="331" y="121"/>
                  </a:lnTo>
                  <a:lnTo>
                    <a:pt x="334" y="120"/>
                  </a:lnTo>
                  <a:lnTo>
                    <a:pt x="338" y="117"/>
                  </a:lnTo>
                  <a:lnTo>
                    <a:pt x="342" y="116"/>
                  </a:lnTo>
                  <a:lnTo>
                    <a:pt x="347" y="114"/>
                  </a:lnTo>
                  <a:lnTo>
                    <a:pt x="351" y="111"/>
                  </a:lnTo>
                  <a:lnTo>
                    <a:pt x="353" y="109"/>
                  </a:lnTo>
                  <a:lnTo>
                    <a:pt x="357" y="107"/>
                  </a:lnTo>
                  <a:lnTo>
                    <a:pt x="361" y="105"/>
                  </a:lnTo>
                  <a:lnTo>
                    <a:pt x="364" y="102"/>
                  </a:lnTo>
                  <a:lnTo>
                    <a:pt x="368" y="101"/>
                  </a:lnTo>
                  <a:lnTo>
                    <a:pt x="371" y="97"/>
                  </a:lnTo>
                  <a:lnTo>
                    <a:pt x="374" y="96"/>
                  </a:lnTo>
                  <a:lnTo>
                    <a:pt x="379" y="94"/>
                  </a:lnTo>
                  <a:lnTo>
                    <a:pt x="382" y="91"/>
                  </a:lnTo>
                  <a:lnTo>
                    <a:pt x="385" y="89"/>
                  </a:lnTo>
                  <a:lnTo>
                    <a:pt x="388" y="86"/>
                  </a:lnTo>
                  <a:lnTo>
                    <a:pt x="392" y="84"/>
                  </a:lnTo>
                  <a:lnTo>
                    <a:pt x="395" y="80"/>
                  </a:lnTo>
                  <a:lnTo>
                    <a:pt x="398" y="79"/>
                  </a:lnTo>
                  <a:lnTo>
                    <a:pt x="400" y="75"/>
                  </a:lnTo>
                  <a:lnTo>
                    <a:pt x="404" y="74"/>
                  </a:lnTo>
                  <a:lnTo>
                    <a:pt x="409" y="69"/>
                  </a:lnTo>
                  <a:lnTo>
                    <a:pt x="414" y="65"/>
                  </a:lnTo>
                  <a:lnTo>
                    <a:pt x="364" y="0"/>
                  </a:lnTo>
                  <a:lnTo>
                    <a:pt x="362" y="3"/>
                  </a:lnTo>
                  <a:lnTo>
                    <a:pt x="361" y="5"/>
                  </a:lnTo>
                  <a:lnTo>
                    <a:pt x="357" y="8"/>
                  </a:lnTo>
                  <a:lnTo>
                    <a:pt x="352" y="13"/>
                  </a:lnTo>
                  <a:lnTo>
                    <a:pt x="348" y="18"/>
                  </a:lnTo>
                  <a:lnTo>
                    <a:pt x="344" y="21"/>
                  </a:lnTo>
                  <a:lnTo>
                    <a:pt x="342" y="24"/>
                  </a:lnTo>
                  <a:lnTo>
                    <a:pt x="339" y="28"/>
                  </a:lnTo>
                  <a:lnTo>
                    <a:pt x="337" y="31"/>
                  </a:lnTo>
                  <a:lnTo>
                    <a:pt x="333" y="34"/>
                  </a:lnTo>
                  <a:lnTo>
                    <a:pt x="329" y="38"/>
                  </a:lnTo>
                  <a:lnTo>
                    <a:pt x="326" y="41"/>
                  </a:lnTo>
                  <a:lnTo>
                    <a:pt x="323" y="46"/>
                  </a:lnTo>
                  <a:lnTo>
                    <a:pt x="320" y="50"/>
                  </a:lnTo>
                  <a:lnTo>
                    <a:pt x="316" y="52"/>
                  </a:lnTo>
                  <a:lnTo>
                    <a:pt x="312" y="57"/>
                  </a:lnTo>
                  <a:lnTo>
                    <a:pt x="308" y="62"/>
                  </a:lnTo>
                  <a:lnTo>
                    <a:pt x="303" y="66"/>
                  </a:lnTo>
                  <a:lnTo>
                    <a:pt x="301" y="71"/>
                  </a:lnTo>
                  <a:lnTo>
                    <a:pt x="297" y="75"/>
                  </a:lnTo>
                  <a:lnTo>
                    <a:pt x="293" y="80"/>
                  </a:lnTo>
                  <a:lnTo>
                    <a:pt x="290" y="85"/>
                  </a:lnTo>
                  <a:lnTo>
                    <a:pt x="286" y="90"/>
                  </a:lnTo>
                  <a:lnTo>
                    <a:pt x="283" y="94"/>
                  </a:lnTo>
                  <a:lnTo>
                    <a:pt x="280" y="100"/>
                  </a:lnTo>
                  <a:lnTo>
                    <a:pt x="275" y="102"/>
                  </a:lnTo>
                  <a:lnTo>
                    <a:pt x="271" y="107"/>
                  </a:lnTo>
                  <a:lnTo>
                    <a:pt x="266" y="111"/>
                  </a:lnTo>
                  <a:lnTo>
                    <a:pt x="261" y="116"/>
                  </a:lnTo>
                  <a:lnTo>
                    <a:pt x="256" y="119"/>
                  </a:lnTo>
                  <a:lnTo>
                    <a:pt x="251" y="124"/>
                  </a:lnTo>
                  <a:lnTo>
                    <a:pt x="245" y="127"/>
                  </a:lnTo>
                  <a:lnTo>
                    <a:pt x="240" y="130"/>
                  </a:lnTo>
                  <a:lnTo>
                    <a:pt x="237" y="131"/>
                  </a:lnTo>
                  <a:lnTo>
                    <a:pt x="234" y="132"/>
                  </a:lnTo>
                  <a:lnTo>
                    <a:pt x="231" y="135"/>
                  </a:lnTo>
                  <a:lnTo>
                    <a:pt x="229" y="136"/>
                  </a:lnTo>
                  <a:lnTo>
                    <a:pt x="225" y="137"/>
                  </a:lnTo>
                  <a:lnTo>
                    <a:pt x="222" y="138"/>
                  </a:lnTo>
                  <a:lnTo>
                    <a:pt x="219" y="140"/>
                  </a:lnTo>
                  <a:lnTo>
                    <a:pt x="216" y="141"/>
                  </a:lnTo>
                  <a:lnTo>
                    <a:pt x="214" y="142"/>
                  </a:lnTo>
                  <a:lnTo>
                    <a:pt x="211" y="143"/>
                  </a:lnTo>
                  <a:lnTo>
                    <a:pt x="207" y="145"/>
                  </a:lnTo>
                  <a:lnTo>
                    <a:pt x="204" y="146"/>
                  </a:lnTo>
                  <a:lnTo>
                    <a:pt x="201" y="147"/>
                  </a:lnTo>
                  <a:lnTo>
                    <a:pt x="198" y="147"/>
                  </a:lnTo>
                  <a:lnTo>
                    <a:pt x="195" y="150"/>
                  </a:lnTo>
                  <a:lnTo>
                    <a:pt x="193" y="151"/>
                  </a:lnTo>
                  <a:lnTo>
                    <a:pt x="189" y="151"/>
                  </a:lnTo>
                  <a:lnTo>
                    <a:pt x="186" y="152"/>
                  </a:lnTo>
                  <a:lnTo>
                    <a:pt x="184" y="152"/>
                  </a:lnTo>
                  <a:lnTo>
                    <a:pt x="180" y="153"/>
                  </a:lnTo>
                  <a:lnTo>
                    <a:pt x="176" y="155"/>
                  </a:lnTo>
                  <a:lnTo>
                    <a:pt x="174" y="155"/>
                  </a:lnTo>
                  <a:lnTo>
                    <a:pt x="170" y="156"/>
                  </a:lnTo>
                  <a:lnTo>
                    <a:pt x="168" y="156"/>
                  </a:lnTo>
                  <a:lnTo>
                    <a:pt x="164" y="157"/>
                  </a:lnTo>
                  <a:lnTo>
                    <a:pt x="161" y="158"/>
                  </a:lnTo>
                  <a:lnTo>
                    <a:pt x="159" y="158"/>
                  </a:lnTo>
                  <a:lnTo>
                    <a:pt x="156" y="160"/>
                  </a:lnTo>
                  <a:lnTo>
                    <a:pt x="151" y="161"/>
                  </a:lnTo>
                  <a:lnTo>
                    <a:pt x="147" y="162"/>
                  </a:lnTo>
                  <a:lnTo>
                    <a:pt x="142" y="162"/>
                  </a:lnTo>
                  <a:lnTo>
                    <a:pt x="137" y="163"/>
                  </a:lnTo>
                  <a:lnTo>
                    <a:pt x="132" y="163"/>
                  </a:lnTo>
                  <a:lnTo>
                    <a:pt x="128" y="163"/>
                  </a:lnTo>
                  <a:lnTo>
                    <a:pt x="124" y="163"/>
                  </a:lnTo>
                  <a:lnTo>
                    <a:pt x="122" y="163"/>
                  </a:lnTo>
                  <a:lnTo>
                    <a:pt x="118" y="163"/>
                  </a:lnTo>
                  <a:lnTo>
                    <a:pt x="117" y="163"/>
                  </a:lnTo>
                  <a:lnTo>
                    <a:pt x="113" y="163"/>
                  </a:lnTo>
                  <a:lnTo>
                    <a:pt x="112" y="163"/>
                  </a:lnTo>
                  <a:lnTo>
                    <a:pt x="108" y="162"/>
                  </a:lnTo>
                  <a:lnTo>
                    <a:pt x="104" y="162"/>
                  </a:lnTo>
                  <a:lnTo>
                    <a:pt x="100" y="162"/>
                  </a:lnTo>
                  <a:lnTo>
                    <a:pt x="97" y="161"/>
                  </a:lnTo>
                  <a:lnTo>
                    <a:pt x="92" y="161"/>
                  </a:lnTo>
                  <a:lnTo>
                    <a:pt x="89" y="161"/>
                  </a:lnTo>
                  <a:lnTo>
                    <a:pt x="84" y="160"/>
                  </a:lnTo>
                  <a:lnTo>
                    <a:pt x="81" y="160"/>
                  </a:lnTo>
                  <a:lnTo>
                    <a:pt x="77" y="158"/>
                  </a:lnTo>
                  <a:lnTo>
                    <a:pt x="72" y="158"/>
                  </a:lnTo>
                  <a:lnTo>
                    <a:pt x="67" y="158"/>
                  </a:lnTo>
                  <a:lnTo>
                    <a:pt x="62" y="157"/>
                  </a:lnTo>
                  <a:lnTo>
                    <a:pt x="58" y="156"/>
                  </a:lnTo>
                  <a:lnTo>
                    <a:pt x="54" y="156"/>
                  </a:lnTo>
                  <a:lnTo>
                    <a:pt x="49" y="156"/>
                  </a:lnTo>
                  <a:lnTo>
                    <a:pt x="46" y="156"/>
                  </a:lnTo>
                  <a:lnTo>
                    <a:pt x="41" y="155"/>
                  </a:lnTo>
                  <a:lnTo>
                    <a:pt x="37" y="155"/>
                  </a:lnTo>
                  <a:lnTo>
                    <a:pt x="33" y="155"/>
                  </a:lnTo>
                  <a:lnTo>
                    <a:pt x="30" y="155"/>
                  </a:lnTo>
                  <a:lnTo>
                    <a:pt x="27" y="155"/>
                  </a:lnTo>
                  <a:lnTo>
                    <a:pt x="23" y="155"/>
                  </a:lnTo>
                  <a:lnTo>
                    <a:pt x="21" y="153"/>
                  </a:lnTo>
                  <a:lnTo>
                    <a:pt x="18" y="152"/>
                  </a:lnTo>
                  <a:lnTo>
                    <a:pt x="16" y="152"/>
                  </a:lnTo>
                  <a:lnTo>
                    <a:pt x="15" y="152"/>
                  </a:lnTo>
                  <a:lnTo>
                    <a:pt x="12" y="152"/>
                  </a:lnTo>
                  <a:lnTo>
                    <a:pt x="11" y="152"/>
                  </a:lnTo>
                  <a:close/>
                </a:path>
              </a:pathLst>
            </a:custGeom>
            <a:solidFill>
              <a:srgbClr val="FF99CC"/>
            </a:solidFill>
            <a:ln w="9525">
              <a:solidFill>
                <a:srgbClr val="FFFF00"/>
              </a:solidFill>
              <a:round/>
              <a:headEnd/>
              <a:tailEnd/>
            </a:ln>
          </p:spPr>
          <p:txBody>
            <a:bodyPr/>
            <a:lstStyle/>
            <a:p>
              <a:endParaRPr lang="zh-CN" altLang="en-US"/>
            </a:p>
          </p:txBody>
        </p:sp>
        <p:sp>
          <p:nvSpPr>
            <p:cNvPr id="17452" name="Freeform 32"/>
            <p:cNvSpPr>
              <a:spLocks/>
            </p:cNvSpPr>
            <p:nvPr/>
          </p:nvSpPr>
          <p:spPr bwMode="auto">
            <a:xfrm>
              <a:off x="1818" y="2051"/>
              <a:ext cx="142" cy="38"/>
            </a:xfrm>
            <a:custGeom>
              <a:avLst/>
              <a:gdLst>
                <a:gd name="T0" fmla="*/ 0 w 427"/>
                <a:gd name="T1" fmla="*/ 0 h 114"/>
                <a:gd name="T2" fmla="*/ 0 w 427"/>
                <a:gd name="T3" fmla="*/ 0 h 114"/>
                <a:gd name="T4" fmla="*/ 0 w 427"/>
                <a:gd name="T5" fmla="*/ 0 h 114"/>
                <a:gd name="T6" fmla="*/ 0 w 427"/>
                <a:gd name="T7" fmla="*/ 0 h 114"/>
                <a:gd name="T8" fmla="*/ 0 w 427"/>
                <a:gd name="T9" fmla="*/ 0 h 114"/>
                <a:gd name="T10" fmla="*/ 0 w 427"/>
                <a:gd name="T11" fmla="*/ 0 h 114"/>
                <a:gd name="T12" fmla="*/ 0 w 427"/>
                <a:gd name="T13" fmla="*/ 0 h 114"/>
                <a:gd name="T14" fmla="*/ 0 w 427"/>
                <a:gd name="T15" fmla="*/ 0 h 114"/>
                <a:gd name="T16" fmla="*/ 0 w 427"/>
                <a:gd name="T17" fmla="*/ 0 h 114"/>
                <a:gd name="T18" fmla="*/ 0 w 427"/>
                <a:gd name="T19" fmla="*/ 0 h 114"/>
                <a:gd name="T20" fmla="*/ 0 w 427"/>
                <a:gd name="T21" fmla="*/ 0 h 114"/>
                <a:gd name="T22" fmla="*/ 0 w 427"/>
                <a:gd name="T23" fmla="*/ 0 h 114"/>
                <a:gd name="T24" fmla="*/ 0 w 427"/>
                <a:gd name="T25" fmla="*/ 0 h 114"/>
                <a:gd name="T26" fmla="*/ 0 w 427"/>
                <a:gd name="T27" fmla="*/ 0 h 114"/>
                <a:gd name="T28" fmla="*/ 0 w 427"/>
                <a:gd name="T29" fmla="*/ 0 h 114"/>
                <a:gd name="T30" fmla="*/ 0 w 427"/>
                <a:gd name="T31" fmla="*/ 0 h 114"/>
                <a:gd name="T32" fmla="*/ 0 w 427"/>
                <a:gd name="T33" fmla="*/ 0 h 114"/>
                <a:gd name="T34" fmla="*/ 0 w 427"/>
                <a:gd name="T35" fmla="*/ 0 h 114"/>
                <a:gd name="T36" fmla="*/ 0 w 427"/>
                <a:gd name="T37" fmla="*/ 0 h 114"/>
                <a:gd name="T38" fmla="*/ 0 w 427"/>
                <a:gd name="T39" fmla="*/ 0 h 114"/>
                <a:gd name="T40" fmla="*/ 0 w 427"/>
                <a:gd name="T41" fmla="*/ 0 h 114"/>
                <a:gd name="T42" fmla="*/ 0 w 427"/>
                <a:gd name="T43" fmla="*/ 0 h 114"/>
                <a:gd name="T44" fmla="*/ 0 w 427"/>
                <a:gd name="T45" fmla="*/ 0 h 114"/>
                <a:gd name="T46" fmla="*/ 0 w 427"/>
                <a:gd name="T47" fmla="*/ 0 h 114"/>
                <a:gd name="T48" fmla="*/ 0 w 427"/>
                <a:gd name="T49" fmla="*/ 0 h 114"/>
                <a:gd name="T50" fmla="*/ 0 w 427"/>
                <a:gd name="T51" fmla="*/ 0 h 114"/>
                <a:gd name="T52" fmla="*/ 0 w 427"/>
                <a:gd name="T53" fmla="*/ 0 h 114"/>
                <a:gd name="T54" fmla="*/ 0 w 427"/>
                <a:gd name="T55" fmla="*/ 0 h 114"/>
                <a:gd name="T56" fmla="*/ 0 w 427"/>
                <a:gd name="T57" fmla="*/ 0 h 114"/>
                <a:gd name="T58" fmla="*/ 0 w 427"/>
                <a:gd name="T59" fmla="*/ 0 h 114"/>
                <a:gd name="T60" fmla="*/ 0 w 427"/>
                <a:gd name="T61" fmla="*/ 0 h 114"/>
                <a:gd name="T62" fmla="*/ 0 w 427"/>
                <a:gd name="T63" fmla="*/ 0 h 114"/>
                <a:gd name="T64" fmla="*/ 0 w 427"/>
                <a:gd name="T65" fmla="*/ 0 h 114"/>
                <a:gd name="T66" fmla="*/ 0 w 427"/>
                <a:gd name="T67" fmla="*/ 0 h 114"/>
                <a:gd name="T68" fmla="*/ 0 w 427"/>
                <a:gd name="T69" fmla="*/ 0 h 114"/>
                <a:gd name="T70" fmla="*/ 0 w 427"/>
                <a:gd name="T71" fmla="*/ 0 h 114"/>
                <a:gd name="T72" fmla="*/ 0 w 427"/>
                <a:gd name="T73" fmla="*/ 0 h 114"/>
                <a:gd name="T74" fmla="*/ 0 w 427"/>
                <a:gd name="T75" fmla="*/ 0 h 114"/>
                <a:gd name="T76" fmla="*/ 0 w 427"/>
                <a:gd name="T77" fmla="*/ 0 h 114"/>
                <a:gd name="T78" fmla="*/ 0 w 427"/>
                <a:gd name="T79" fmla="*/ 0 h 114"/>
                <a:gd name="T80" fmla="*/ 0 w 427"/>
                <a:gd name="T81" fmla="*/ 0 h 114"/>
                <a:gd name="T82" fmla="*/ 0 w 427"/>
                <a:gd name="T83" fmla="*/ 0 h 114"/>
                <a:gd name="T84" fmla="*/ 0 w 427"/>
                <a:gd name="T85" fmla="*/ 0 h 114"/>
                <a:gd name="T86" fmla="*/ 0 w 427"/>
                <a:gd name="T87" fmla="*/ 0 h 114"/>
                <a:gd name="T88" fmla="*/ 0 w 427"/>
                <a:gd name="T89" fmla="*/ 0 h 114"/>
                <a:gd name="T90" fmla="*/ 0 w 427"/>
                <a:gd name="T91" fmla="*/ 0 h 114"/>
                <a:gd name="T92" fmla="*/ 0 w 427"/>
                <a:gd name="T93" fmla="*/ 0 h 114"/>
                <a:gd name="T94" fmla="*/ 0 w 427"/>
                <a:gd name="T95" fmla="*/ 0 h 114"/>
                <a:gd name="T96" fmla="*/ 0 w 427"/>
                <a:gd name="T97" fmla="*/ 0 h 114"/>
                <a:gd name="T98" fmla="*/ 0 w 427"/>
                <a:gd name="T99" fmla="*/ 0 h 114"/>
                <a:gd name="T100" fmla="*/ 0 w 427"/>
                <a:gd name="T101" fmla="*/ 0 h 114"/>
                <a:gd name="T102" fmla="*/ 0 w 427"/>
                <a:gd name="T103" fmla="*/ 0 h 114"/>
                <a:gd name="T104" fmla="*/ 0 w 427"/>
                <a:gd name="T105" fmla="*/ 0 h 11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7"/>
                <a:gd name="T160" fmla="*/ 0 h 114"/>
                <a:gd name="T161" fmla="*/ 427 w 427"/>
                <a:gd name="T162" fmla="*/ 114 h 11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7" h="114">
                  <a:moveTo>
                    <a:pt x="0" y="31"/>
                  </a:moveTo>
                  <a:lnTo>
                    <a:pt x="0" y="31"/>
                  </a:lnTo>
                  <a:lnTo>
                    <a:pt x="4" y="30"/>
                  </a:lnTo>
                  <a:lnTo>
                    <a:pt x="5" y="29"/>
                  </a:lnTo>
                  <a:lnTo>
                    <a:pt x="8" y="28"/>
                  </a:lnTo>
                  <a:lnTo>
                    <a:pt x="9" y="26"/>
                  </a:lnTo>
                  <a:lnTo>
                    <a:pt x="13" y="25"/>
                  </a:lnTo>
                  <a:lnTo>
                    <a:pt x="16" y="23"/>
                  </a:lnTo>
                  <a:lnTo>
                    <a:pt x="19" y="21"/>
                  </a:lnTo>
                  <a:lnTo>
                    <a:pt x="22" y="19"/>
                  </a:lnTo>
                  <a:lnTo>
                    <a:pt x="27" y="18"/>
                  </a:lnTo>
                  <a:lnTo>
                    <a:pt x="32" y="15"/>
                  </a:lnTo>
                  <a:lnTo>
                    <a:pt x="36" y="14"/>
                  </a:lnTo>
                  <a:lnTo>
                    <a:pt x="41" y="13"/>
                  </a:lnTo>
                  <a:lnTo>
                    <a:pt x="47" y="11"/>
                  </a:lnTo>
                  <a:lnTo>
                    <a:pt x="52" y="9"/>
                  </a:lnTo>
                  <a:lnTo>
                    <a:pt x="59" y="8"/>
                  </a:lnTo>
                  <a:lnTo>
                    <a:pt x="61" y="8"/>
                  </a:lnTo>
                  <a:lnTo>
                    <a:pt x="64" y="6"/>
                  </a:lnTo>
                  <a:lnTo>
                    <a:pt x="67" y="5"/>
                  </a:lnTo>
                  <a:lnTo>
                    <a:pt x="71" y="5"/>
                  </a:lnTo>
                  <a:lnTo>
                    <a:pt x="74" y="4"/>
                  </a:lnTo>
                  <a:lnTo>
                    <a:pt x="77" y="4"/>
                  </a:lnTo>
                  <a:lnTo>
                    <a:pt x="80" y="3"/>
                  </a:lnTo>
                  <a:lnTo>
                    <a:pt x="83" y="3"/>
                  </a:lnTo>
                  <a:lnTo>
                    <a:pt x="86" y="1"/>
                  </a:lnTo>
                  <a:lnTo>
                    <a:pt x="90" y="1"/>
                  </a:lnTo>
                  <a:lnTo>
                    <a:pt x="93" y="1"/>
                  </a:lnTo>
                  <a:lnTo>
                    <a:pt x="97" y="1"/>
                  </a:lnTo>
                  <a:lnTo>
                    <a:pt x="101" y="0"/>
                  </a:lnTo>
                  <a:lnTo>
                    <a:pt x="103" y="0"/>
                  </a:lnTo>
                  <a:lnTo>
                    <a:pt x="107" y="0"/>
                  </a:lnTo>
                  <a:lnTo>
                    <a:pt x="111" y="0"/>
                  </a:lnTo>
                  <a:lnTo>
                    <a:pt x="113" y="0"/>
                  </a:lnTo>
                  <a:lnTo>
                    <a:pt x="117" y="0"/>
                  </a:lnTo>
                  <a:lnTo>
                    <a:pt x="121" y="0"/>
                  </a:lnTo>
                  <a:lnTo>
                    <a:pt x="126" y="0"/>
                  </a:lnTo>
                  <a:lnTo>
                    <a:pt x="128" y="0"/>
                  </a:lnTo>
                  <a:lnTo>
                    <a:pt x="132" y="0"/>
                  </a:lnTo>
                  <a:lnTo>
                    <a:pt x="136" y="0"/>
                  </a:lnTo>
                  <a:lnTo>
                    <a:pt x="141" y="0"/>
                  </a:lnTo>
                  <a:lnTo>
                    <a:pt x="144" y="0"/>
                  </a:lnTo>
                  <a:lnTo>
                    <a:pt x="148" y="1"/>
                  </a:lnTo>
                  <a:lnTo>
                    <a:pt x="152" y="1"/>
                  </a:lnTo>
                  <a:lnTo>
                    <a:pt x="156" y="3"/>
                  </a:lnTo>
                  <a:lnTo>
                    <a:pt x="158" y="3"/>
                  </a:lnTo>
                  <a:lnTo>
                    <a:pt x="162" y="3"/>
                  </a:lnTo>
                  <a:lnTo>
                    <a:pt x="166" y="4"/>
                  </a:lnTo>
                  <a:lnTo>
                    <a:pt x="171" y="4"/>
                  </a:lnTo>
                  <a:lnTo>
                    <a:pt x="173" y="4"/>
                  </a:lnTo>
                  <a:lnTo>
                    <a:pt x="177" y="5"/>
                  </a:lnTo>
                  <a:lnTo>
                    <a:pt x="181" y="5"/>
                  </a:lnTo>
                  <a:lnTo>
                    <a:pt x="184" y="5"/>
                  </a:lnTo>
                  <a:lnTo>
                    <a:pt x="188" y="5"/>
                  </a:lnTo>
                  <a:lnTo>
                    <a:pt x="192" y="6"/>
                  </a:lnTo>
                  <a:lnTo>
                    <a:pt x="194" y="6"/>
                  </a:lnTo>
                  <a:lnTo>
                    <a:pt x="198" y="6"/>
                  </a:lnTo>
                  <a:lnTo>
                    <a:pt x="200" y="6"/>
                  </a:lnTo>
                  <a:lnTo>
                    <a:pt x="205" y="8"/>
                  </a:lnTo>
                  <a:lnTo>
                    <a:pt x="208" y="8"/>
                  </a:lnTo>
                  <a:lnTo>
                    <a:pt x="212" y="8"/>
                  </a:lnTo>
                  <a:lnTo>
                    <a:pt x="215" y="8"/>
                  </a:lnTo>
                  <a:lnTo>
                    <a:pt x="218" y="8"/>
                  </a:lnTo>
                  <a:lnTo>
                    <a:pt x="222" y="8"/>
                  </a:lnTo>
                  <a:lnTo>
                    <a:pt x="224" y="8"/>
                  </a:lnTo>
                  <a:lnTo>
                    <a:pt x="228" y="8"/>
                  </a:lnTo>
                  <a:lnTo>
                    <a:pt x="230" y="8"/>
                  </a:lnTo>
                  <a:lnTo>
                    <a:pt x="234" y="8"/>
                  </a:lnTo>
                  <a:lnTo>
                    <a:pt x="239" y="8"/>
                  </a:lnTo>
                  <a:lnTo>
                    <a:pt x="242" y="8"/>
                  </a:lnTo>
                  <a:lnTo>
                    <a:pt x="244" y="8"/>
                  </a:lnTo>
                  <a:lnTo>
                    <a:pt x="248" y="8"/>
                  </a:lnTo>
                  <a:lnTo>
                    <a:pt x="250" y="8"/>
                  </a:lnTo>
                  <a:lnTo>
                    <a:pt x="253" y="8"/>
                  </a:lnTo>
                  <a:lnTo>
                    <a:pt x="256" y="8"/>
                  </a:lnTo>
                  <a:lnTo>
                    <a:pt x="260" y="8"/>
                  </a:lnTo>
                  <a:lnTo>
                    <a:pt x="263" y="8"/>
                  </a:lnTo>
                  <a:lnTo>
                    <a:pt x="265" y="8"/>
                  </a:lnTo>
                  <a:lnTo>
                    <a:pt x="269" y="8"/>
                  </a:lnTo>
                  <a:lnTo>
                    <a:pt x="271" y="6"/>
                  </a:lnTo>
                  <a:lnTo>
                    <a:pt x="274" y="6"/>
                  </a:lnTo>
                  <a:lnTo>
                    <a:pt x="278" y="6"/>
                  </a:lnTo>
                  <a:lnTo>
                    <a:pt x="280" y="6"/>
                  </a:lnTo>
                  <a:lnTo>
                    <a:pt x="283" y="6"/>
                  </a:lnTo>
                  <a:lnTo>
                    <a:pt x="286" y="6"/>
                  </a:lnTo>
                  <a:lnTo>
                    <a:pt x="291" y="6"/>
                  </a:lnTo>
                  <a:lnTo>
                    <a:pt x="296" y="6"/>
                  </a:lnTo>
                  <a:lnTo>
                    <a:pt x="301" y="6"/>
                  </a:lnTo>
                  <a:lnTo>
                    <a:pt x="307" y="6"/>
                  </a:lnTo>
                  <a:lnTo>
                    <a:pt x="312" y="5"/>
                  </a:lnTo>
                  <a:lnTo>
                    <a:pt x="316" y="5"/>
                  </a:lnTo>
                  <a:lnTo>
                    <a:pt x="322" y="5"/>
                  </a:lnTo>
                  <a:lnTo>
                    <a:pt x="327" y="6"/>
                  </a:lnTo>
                  <a:lnTo>
                    <a:pt x="332" y="6"/>
                  </a:lnTo>
                  <a:lnTo>
                    <a:pt x="336" y="6"/>
                  </a:lnTo>
                  <a:lnTo>
                    <a:pt x="341" y="8"/>
                  </a:lnTo>
                  <a:lnTo>
                    <a:pt x="346" y="8"/>
                  </a:lnTo>
                  <a:lnTo>
                    <a:pt x="350" y="8"/>
                  </a:lnTo>
                  <a:lnTo>
                    <a:pt x="355" y="9"/>
                  </a:lnTo>
                  <a:lnTo>
                    <a:pt x="357" y="9"/>
                  </a:lnTo>
                  <a:lnTo>
                    <a:pt x="362" y="11"/>
                  </a:lnTo>
                  <a:lnTo>
                    <a:pt x="366" y="11"/>
                  </a:lnTo>
                  <a:lnTo>
                    <a:pt x="370" y="13"/>
                  </a:lnTo>
                  <a:lnTo>
                    <a:pt x="373" y="14"/>
                  </a:lnTo>
                  <a:lnTo>
                    <a:pt x="378" y="15"/>
                  </a:lnTo>
                  <a:lnTo>
                    <a:pt x="381" y="16"/>
                  </a:lnTo>
                  <a:lnTo>
                    <a:pt x="385" y="18"/>
                  </a:lnTo>
                  <a:lnTo>
                    <a:pt x="387" y="19"/>
                  </a:lnTo>
                  <a:lnTo>
                    <a:pt x="391" y="21"/>
                  </a:lnTo>
                  <a:lnTo>
                    <a:pt x="395" y="23"/>
                  </a:lnTo>
                  <a:lnTo>
                    <a:pt x="397" y="24"/>
                  </a:lnTo>
                  <a:lnTo>
                    <a:pt x="401" y="26"/>
                  </a:lnTo>
                  <a:lnTo>
                    <a:pt x="403" y="28"/>
                  </a:lnTo>
                  <a:lnTo>
                    <a:pt x="408" y="30"/>
                  </a:lnTo>
                  <a:lnTo>
                    <a:pt x="413" y="33"/>
                  </a:lnTo>
                  <a:lnTo>
                    <a:pt x="417" y="35"/>
                  </a:lnTo>
                  <a:lnTo>
                    <a:pt x="421" y="36"/>
                  </a:lnTo>
                  <a:lnTo>
                    <a:pt x="423" y="38"/>
                  </a:lnTo>
                  <a:lnTo>
                    <a:pt x="424" y="40"/>
                  </a:lnTo>
                  <a:lnTo>
                    <a:pt x="427" y="41"/>
                  </a:lnTo>
                  <a:lnTo>
                    <a:pt x="385" y="114"/>
                  </a:lnTo>
                  <a:lnTo>
                    <a:pt x="383" y="112"/>
                  </a:lnTo>
                  <a:lnTo>
                    <a:pt x="381" y="111"/>
                  </a:lnTo>
                  <a:lnTo>
                    <a:pt x="378" y="109"/>
                  </a:lnTo>
                  <a:lnTo>
                    <a:pt x="373" y="107"/>
                  </a:lnTo>
                  <a:lnTo>
                    <a:pt x="370" y="106"/>
                  </a:lnTo>
                  <a:lnTo>
                    <a:pt x="367" y="105"/>
                  </a:lnTo>
                  <a:lnTo>
                    <a:pt x="363" y="102"/>
                  </a:lnTo>
                  <a:lnTo>
                    <a:pt x="361" y="101"/>
                  </a:lnTo>
                  <a:lnTo>
                    <a:pt x="357" y="100"/>
                  </a:lnTo>
                  <a:lnTo>
                    <a:pt x="354" y="97"/>
                  </a:lnTo>
                  <a:lnTo>
                    <a:pt x="350" y="96"/>
                  </a:lnTo>
                  <a:lnTo>
                    <a:pt x="346" y="95"/>
                  </a:lnTo>
                  <a:lnTo>
                    <a:pt x="342" y="91"/>
                  </a:lnTo>
                  <a:lnTo>
                    <a:pt x="337" y="89"/>
                  </a:lnTo>
                  <a:lnTo>
                    <a:pt x="332" y="86"/>
                  </a:lnTo>
                  <a:lnTo>
                    <a:pt x="329" y="85"/>
                  </a:lnTo>
                  <a:lnTo>
                    <a:pt x="324" y="82"/>
                  </a:lnTo>
                  <a:lnTo>
                    <a:pt x="320" y="80"/>
                  </a:lnTo>
                  <a:lnTo>
                    <a:pt x="315" y="77"/>
                  </a:lnTo>
                  <a:lnTo>
                    <a:pt x="311" y="76"/>
                  </a:lnTo>
                  <a:lnTo>
                    <a:pt x="306" y="74"/>
                  </a:lnTo>
                  <a:lnTo>
                    <a:pt x="301" y="71"/>
                  </a:lnTo>
                  <a:lnTo>
                    <a:pt x="298" y="69"/>
                  </a:lnTo>
                  <a:lnTo>
                    <a:pt x="294" y="67"/>
                  </a:lnTo>
                  <a:lnTo>
                    <a:pt x="289" y="65"/>
                  </a:lnTo>
                  <a:lnTo>
                    <a:pt x="285" y="62"/>
                  </a:lnTo>
                  <a:lnTo>
                    <a:pt x="280" y="61"/>
                  </a:lnTo>
                  <a:lnTo>
                    <a:pt x="278" y="60"/>
                  </a:lnTo>
                  <a:lnTo>
                    <a:pt x="274" y="56"/>
                  </a:lnTo>
                  <a:lnTo>
                    <a:pt x="269" y="55"/>
                  </a:lnTo>
                  <a:lnTo>
                    <a:pt x="265" y="53"/>
                  </a:lnTo>
                  <a:lnTo>
                    <a:pt x="261" y="51"/>
                  </a:lnTo>
                  <a:lnTo>
                    <a:pt x="256" y="50"/>
                  </a:lnTo>
                  <a:lnTo>
                    <a:pt x="253" y="49"/>
                  </a:lnTo>
                  <a:lnTo>
                    <a:pt x="248" y="46"/>
                  </a:lnTo>
                  <a:lnTo>
                    <a:pt x="244" y="45"/>
                  </a:lnTo>
                  <a:lnTo>
                    <a:pt x="240" y="44"/>
                  </a:lnTo>
                  <a:lnTo>
                    <a:pt x="234" y="41"/>
                  </a:lnTo>
                  <a:lnTo>
                    <a:pt x="230" y="41"/>
                  </a:lnTo>
                  <a:lnTo>
                    <a:pt x="225" y="40"/>
                  </a:lnTo>
                  <a:lnTo>
                    <a:pt x="222" y="38"/>
                  </a:lnTo>
                  <a:lnTo>
                    <a:pt x="218" y="38"/>
                  </a:lnTo>
                  <a:lnTo>
                    <a:pt x="213" y="36"/>
                  </a:lnTo>
                  <a:lnTo>
                    <a:pt x="209" y="36"/>
                  </a:lnTo>
                  <a:lnTo>
                    <a:pt x="205" y="35"/>
                  </a:lnTo>
                  <a:lnTo>
                    <a:pt x="199" y="35"/>
                  </a:lnTo>
                  <a:lnTo>
                    <a:pt x="194" y="34"/>
                  </a:lnTo>
                  <a:lnTo>
                    <a:pt x="190" y="34"/>
                  </a:lnTo>
                  <a:lnTo>
                    <a:pt x="186" y="33"/>
                  </a:lnTo>
                  <a:lnTo>
                    <a:pt x="182" y="33"/>
                  </a:lnTo>
                  <a:lnTo>
                    <a:pt x="177" y="33"/>
                  </a:lnTo>
                  <a:lnTo>
                    <a:pt x="174" y="33"/>
                  </a:lnTo>
                  <a:lnTo>
                    <a:pt x="169" y="33"/>
                  </a:lnTo>
                  <a:lnTo>
                    <a:pt x="166" y="33"/>
                  </a:lnTo>
                  <a:lnTo>
                    <a:pt x="161" y="33"/>
                  </a:lnTo>
                  <a:lnTo>
                    <a:pt x="157" y="35"/>
                  </a:lnTo>
                  <a:lnTo>
                    <a:pt x="153" y="35"/>
                  </a:lnTo>
                  <a:lnTo>
                    <a:pt x="149" y="35"/>
                  </a:lnTo>
                  <a:lnTo>
                    <a:pt x="147" y="36"/>
                  </a:lnTo>
                  <a:lnTo>
                    <a:pt x="144" y="38"/>
                  </a:lnTo>
                  <a:lnTo>
                    <a:pt x="139" y="38"/>
                  </a:lnTo>
                  <a:lnTo>
                    <a:pt x="136" y="39"/>
                  </a:lnTo>
                  <a:lnTo>
                    <a:pt x="132" y="40"/>
                  </a:lnTo>
                  <a:lnTo>
                    <a:pt x="128" y="43"/>
                  </a:lnTo>
                  <a:lnTo>
                    <a:pt x="125" y="44"/>
                  </a:lnTo>
                  <a:lnTo>
                    <a:pt x="121" y="46"/>
                  </a:lnTo>
                  <a:lnTo>
                    <a:pt x="117" y="49"/>
                  </a:lnTo>
                  <a:lnTo>
                    <a:pt x="113" y="51"/>
                  </a:lnTo>
                  <a:lnTo>
                    <a:pt x="108" y="54"/>
                  </a:lnTo>
                  <a:lnTo>
                    <a:pt x="105" y="56"/>
                  </a:lnTo>
                  <a:lnTo>
                    <a:pt x="101" y="60"/>
                  </a:lnTo>
                  <a:lnTo>
                    <a:pt x="97" y="62"/>
                  </a:lnTo>
                  <a:lnTo>
                    <a:pt x="91" y="65"/>
                  </a:lnTo>
                  <a:lnTo>
                    <a:pt x="88" y="69"/>
                  </a:lnTo>
                  <a:lnTo>
                    <a:pt x="85" y="71"/>
                  </a:lnTo>
                  <a:lnTo>
                    <a:pt x="81" y="74"/>
                  </a:lnTo>
                  <a:lnTo>
                    <a:pt x="77" y="77"/>
                  </a:lnTo>
                  <a:lnTo>
                    <a:pt x="74" y="80"/>
                  </a:lnTo>
                  <a:lnTo>
                    <a:pt x="71" y="82"/>
                  </a:lnTo>
                  <a:lnTo>
                    <a:pt x="67" y="85"/>
                  </a:lnTo>
                  <a:lnTo>
                    <a:pt x="64" y="87"/>
                  </a:lnTo>
                  <a:lnTo>
                    <a:pt x="61" y="90"/>
                  </a:lnTo>
                  <a:lnTo>
                    <a:pt x="59" y="92"/>
                  </a:lnTo>
                  <a:lnTo>
                    <a:pt x="56" y="95"/>
                  </a:lnTo>
                  <a:lnTo>
                    <a:pt x="51" y="99"/>
                  </a:lnTo>
                  <a:lnTo>
                    <a:pt x="49" y="101"/>
                  </a:lnTo>
                  <a:lnTo>
                    <a:pt x="47" y="104"/>
                  </a:lnTo>
                  <a:lnTo>
                    <a:pt x="47" y="105"/>
                  </a:lnTo>
                  <a:lnTo>
                    <a:pt x="0" y="31"/>
                  </a:lnTo>
                  <a:close/>
                </a:path>
              </a:pathLst>
            </a:custGeom>
            <a:solidFill>
              <a:srgbClr val="FF99CC"/>
            </a:solidFill>
            <a:ln w="9525">
              <a:solidFill>
                <a:srgbClr val="FFFF00"/>
              </a:solidFill>
              <a:round/>
              <a:headEnd/>
              <a:tailEnd/>
            </a:ln>
          </p:spPr>
          <p:txBody>
            <a:bodyPr/>
            <a:lstStyle/>
            <a:p>
              <a:endParaRPr lang="zh-CN" altLang="en-US"/>
            </a:p>
          </p:txBody>
        </p:sp>
        <p:sp>
          <p:nvSpPr>
            <p:cNvPr id="17453" name="Freeform 33"/>
            <p:cNvSpPr>
              <a:spLocks/>
            </p:cNvSpPr>
            <p:nvPr/>
          </p:nvSpPr>
          <p:spPr bwMode="auto">
            <a:xfrm>
              <a:off x="1744" y="2096"/>
              <a:ext cx="55" cy="152"/>
            </a:xfrm>
            <a:custGeom>
              <a:avLst/>
              <a:gdLst>
                <a:gd name="T0" fmla="*/ 0 w 165"/>
                <a:gd name="T1" fmla="*/ 0 h 457"/>
                <a:gd name="T2" fmla="*/ 0 w 165"/>
                <a:gd name="T3" fmla="*/ 0 h 457"/>
                <a:gd name="T4" fmla="*/ 0 w 165"/>
                <a:gd name="T5" fmla="*/ 0 h 457"/>
                <a:gd name="T6" fmla="*/ 0 w 165"/>
                <a:gd name="T7" fmla="*/ 0 h 457"/>
                <a:gd name="T8" fmla="*/ 0 w 165"/>
                <a:gd name="T9" fmla="*/ 0 h 457"/>
                <a:gd name="T10" fmla="*/ 0 w 165"/>
                <a:gd name="T11" fmla="*/ 0 h 457"/>
                <a:gd name="T12" fmla="*/ 0 w 165"/>
                <a:gd name="T13" fmla="*/ 0 h 457"/>
                <a:gd name="T14" fmla="*/ 0 w 165"/>
                <a:gd name="T15" fmla="*/ 0 h 457"/>
                <a:gd name="T16" fmla="*/ 0 w 165"/>
                <a:gd name="T17" fmla="*/ 0 h 457"/>
                <a:gd name="T18" fmla="*/ 0 w 165"/>
                <a:gd name="T19" fmla="*/ 0 h 457"/>
                <a:gd name="T20" fmla="*/ 0 w 165"/>
                <a:gd name="T21" fmla="*/ 0 h 457"/>
                <a:gd name="T22" fmla="*/ 0 w 165"/>
                <a:gd name="T23" fmla="*/ 0 h 457"/>
                <a:gd name="T24" fmla="*/ 0 w 165"/>
                <a:gd name="T25" fmla="*/ 0 h 457"/>
                <a:gd name="T26" fmla="*/ 0 w 165"/>
                <a:gd name="T27" fmla="*/ 0 h 457"/>
                <a:gd name="T28" fmla="*/ 0 w 165"/>
                <a:gd name="T29" fmla="*/ 0 h 457"/>
                <a:gd name="T30" fmla="*/ 0 w 165"/>
                <a:gd name="T31" fmla="*/ 0 h 457"/>
                <a:gd name="T32" fmla="*/ 0 w 165"/>
                <a:gd name="T33" fmla="*/ 0 h 457"/>
                <a:gd name="T34" fmla="*/ 0 w 165"/>
                <a:gd name="T35" fmla="*/ 0 h 457"/>
                <a:gd name="T36" fmla="*/ 0 w 165"/>
                <a:gd name="T37" fmla="*/ 0 h 457"/>
                <a:gd name="T38" fmla="*/ 0 w 165"/>
                <a:gd name="T39" fmla="*/ 0 h 457"/>
                <a:gd name="T40" fmla="*/ 0 w 165"/>
                <a:gd name="T41" fmla="*/ 0 h 457"/>
                <a:gd name="T42" fmla="*/ 0 w 165"/>
                <a:gd name="T43" fmla="*/ 0 h 457"/>
                <a:gd name="T44" fmla="*/ 0 w 165"/>
                <a:gd name="T45" fmla="*/ 0 h 457"/>
                <a:gd name="T46" fmla="*/ 0 w 165"/>
                <a:gd name="T47" fmla="*/ 0 h 457"/>
                <a:gd name="T48" fmla="*/ 0 w 165"/>
                <a:gd name="T49" fmla="*/ 0 h 457"/>
                <a:gd name="T50" fmla="*/ 0 w 165"/>
                <a:gd name="T51" fmla="*/ 0 h 457"/>
                <a:gd name="T52" fmla="*/ 0 w 165"/>
                <a:gd name="T53" fmla="*/ 0 h 457"/>
                <a:gd name="T54" fmla="*/ 0 w 165"/>
                <a:gd name="T55" fmla="*/ 0 h 457"/>
                <a:gd name="T56" fmla="*/ 0 w 165"/>
                <a:gd name="T57" fmla="*/ 0 h 457"/>
                <a:gd name="T58" fmla="*/ 0 w 165"/>
                <a:gd name="T59" fmla="*/ 0 h 457"/>
                <a:gd name="T60" fmla="*/ 0 w 165"/>
                <a:gd name="T61" fmla="*/ 0 h 457"/>
                <a:gd name="T62" fmla="*/ 0 w 165"/>
                <a:gd name="T63" fmla="*/ 0 h 457"/>
                <a:gd name="T64" fmla="*/ 0 w 165"/>
                <a:gd name="T65" fmla="*/ 0 h 457"/>
                <a:gd name="T66" fmla="*/ 0 w 165"/>
                <a:gd name="T67" fmla="*/ 0 h 457"/>
                <a:gd name="T68" fmla="*/ 0 w 165"/>
                <a:gd name="T69" fmla="*/ 0 h 457"/>
                <a:gd name="T70" fmla="*/ 0 w 165"/>
                <a:gd name="T71" fmla="*/ 0 h 457"/>
                <a:gd name="T72" fmla="*/ 0 w 165"/>
                <a:gd name="T73" fmla="*/ 0 h 457"/>
                <a:gd name="T74" fmla="*/ 0 w 165"/>
                <a:gd name="T75" fmla="*/ 0 h 457"/>
                <a:gd name="T76" fmla="*/ 0 w 165"/>
                <a:gd name="T77" fmla="*/ 0 h 457"/>
                <a:gd name="T78" fmla="*/ 0 w 165"/>
                <a:gd name="T79" fmla="*/ 0 h 457"/>
                <a:gd name="T80" fmla="*/ 0 w 165"/>
                <a:gd name="T81" fmla="*/ 0 h 457"/>
                <a:gd name="T82" fmla="*/ 0 w 165"/>
                <a:gd name="T83" fmla="*/ 0 h 457"/>
                <a:gd name="T84" fmla="*/ 0 w 165"/>
                <a:gd name="T85" fmla="*/ 0 h 457"/>
                <a:gd name="T86" fmla="*/ 0 w 165"/>
                <a:gd name="T87" fmla="*/ 0 h 457"/>
                <a:gd name="T88" fmla="*/ 0 w 165"/>
                <a:gd name="T89" fmla="*/ 0 h 457"/>
                <a:gd name="T90" fmla="*/ 0 w 165"/>
                <a:gd name="T91" fmla="*/ 0 h 457"/>
                <a:gd name="T92" fmla="*/ 0 w 165"/>
                <a:gd name="T93" fmla="*/ 0 h 457"/>
                <a:gd name="T94" fmla="*/ 0 w 165"/>
                <a:gd name="T95" fmla="*/ 0 h 457"/>
                <a:gd name="T96" fmla="*/ 0 w 165"/>
                <a:gd name="T97" fmla="*/ 0 h 457"/>
                <a:gd name="T98" fmla="*/ 0 w 165"/>
                <a:gd name="T99" fmla="*/ 0 h 457"/>
                <a:gd name="T100" fmla="*/ 0 w 165"/>
                <a:gd name="T101" fmla="*/ 0 h 457"/>
                <a:gd name="T102" fmla="*/ 0 w 165"/>
                <a:gd name="T103" fmla="*/ 0 h 457"/>
                <a:gd name="T104" fmla="*/ 0 w 165"/>
                <a:gd name="T105" fmla="*/ 0 h 457"/>
                <a:gd name="T106" fmla="*/ 0 w 165"/>
                <a:gd name="T107" fmla="*/ 0 h 457"/>
                <a:gd name="T108" fmla="*/ 0 w 165"/>
                <a:gd name="T109" fmla="*/ 0 h 45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65"/>
                <a:gd name="T166" fmla="*/ 0 h 457"/>
                <a:gd name="T167" fmla="*/ 165 w 165"/>
                <a:gd name="T168" fmla="*/ 457 h 45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65" h="457">
                  <a:moveTo>
                    <a:pt x="31" y="0"/>
                  </a:moveTo>
                  <a:lnTo>
                    <a:pt x="29" y="0"/>
                  </a:lnTo>
                  <a:lnTo>
                    <a:pt x="28" y="1"/>
                  </a:lnTo>
                  <a:lnTo>
                    <a:pt x="26" y="3"/>
                  </a:lnTo>
                  <a:lnTo>
                    <a:pt x="23" y="7"/>
                  </a:lnTo>
                  <a:lnTo>
                    <a:pt x="21" y="11"/>
                  </a:lnTo>
                  <a:lnTo>
                    <a:pt x="17" y="16"/>
                  </a:lnTo>
                  <a:lnTo>
                    <a:pt x="14" y="19"/>
                  </a:lnTo>
                  <a:lnTo>
                    <a:pt x="13" y="22"/>
                  </a:lnTo>
                  <a:lnTo>
                    <a:pt x="12" y="26"/>
                  </a:lnTo>
                  <a:lnTo>
                    <a:pt x="9" y="29"/>
                  </a:lnTo>
                  <a:lnTo>
                    <a:pt x="8" y="33"/>
                  </a:lnTo>
                  <a:lnTo>
                    <a:pt x="7" y="37"/>
                  </a:lnTo>
                  <a:lnTo>
                    <a:pt x="5" y="42"/>
                  </a:lnTo>
                  <a:lnTo>
                    <a:pt x="3" y="46"/>
                  </a:lnTo>
                  <a:lnTo>
                    <a:pt x="2" y="51"/>
                  </a:lnTo>
                  <a:lnTo>
                    <a:pt x="1" y="54"/>
                  </a:lnTo>
                  <a:lnTo>
                    <a:pt x="1" y="59"/>
                  </a:lnTo>
                  <a:lnTo>
                    <a:pt x="1" y="66"/>
                  </a:lnTo>
                  <a:lnTo>
                    <a:pt x="0" y="71"/>
                  </a:lnTo>
                  <a:lnTo>
                    <a:pt x="0" y="77"/>
                  </a:lnTo>
                  <a:lnTo>
                    <a:pt x="0" y="79"/>
                  </a:lnTo>
                  <a:lnTo>
                    <a:pt x="0" y="83"/>
                  </a:lnTo>
                  <a:lnTo>
                    <a:pt x="1" y="85"/>
                  </a:lnTo>
                  <a:lnTo>
                    <a:pt x="1" y="89"/>
                  </a:lnTo>
                  <a:lnTo>
                    <a:pt x="1" y="92"/>
                  </a:lnTo>
                  <a:lnTo>
                    <a:pt x="2" y="95"/>
                  </a:lnTo>
                  <a:lnTo>
                    <a:pt x="3" y="99"/>
                  </a:lnTo>
                  <a:lnTo>
                    <a:pt x="3" y="102"/>
                  </a:lnTo>
                  <a:lnTo>
                    <a:pt x="5" y="105"/>
                  </a:lnTo>
                  <a:lnTo>
                    <a:pt x="5" y="109"/>
                  </a:lnTo>
                  <a:lnTo>
                    <a:pt x="7" y="113"/>
                  </a:lnTo>
                  <a:lnTo>
                    <a:pt x="8" y="115"/>
                  </a:lnTo>
                  <a:lnTo>
                    <a:pt x="8" y="119"/>
                  </a:lnTo>
                  <a:lnTo>
                    <a:pt x="9" y="123"/>
                  </a:lnTo>
                  <a:lnTo>
                    <a:pt x="9" y="127"/>
                  </a:lnTo>
                  <a:lnTo>
                    <a:pt x="12" y="130"/>
                  </a:lnTo>
                  <a:lnTo>
                    <a:pt x="13" y="134"/>
                  </a:lnTo>
                  <a:lnTo>
                    <a:pt x="14" y="138"/>
                  </a:lnTo>
                  <a:lnTo>
                    <a:pt x="16" y="142"/>
                  </a:lnTo>
                  <a:lnTo>
                    <a:pt x="17" y="147"/>
                  </a:lnTo>
                  <a:lnTo>
                    <a:pt x="17" y="149"/>
                  </a:lnTo>
                  <a:lnTo>
                    <a:pt x="18" y="154"/>
                  </a:lnTo>
                  <a:lnTo>
                    <a:pt x="19" y="158"/>
                  </a:lnTo>
                  <a:lnTo>
                    <a:pt x="21" y="162"/>
                  </a:lnTo>
                  <a:lnTo>
                    <a:pt x="21" y="166"/>
                  </a:lnTo>
                  <a:lnTo>
                    <a:pt x="22" y="170"/>
                  </a:lnTo>
                  <a:lnTo>
                    <a:pt x="23" y="174"/>
                  </a:lnTo>
                  <a:lnTo>
                    <a:pt x="24" y="179"/>
                  </a:lnTo>
                  <a:lnTo>
                    <a:pt x="26" y="183"/>
                  </a:lnTo>
                  <a:lnTo>
                    <a:pt x="26" y="186"/>
                  </a:lnTo>
                  <a:lnTo>
                    <a:pt x="27" y="191"/>
                  </a:lnTo>
                  <a:lnTo>
                    <a:pt x="27" y="195"/>
                  </a:lnTo>
                  <a:lnTo>
                    <a:pt x="28" y="200"/>
                  </a:lnTo>
                  <a:lnTo>
                    <a:pt x="28" y="204"/>
                  </a:lnTo>
                  <a:lnTo>
                    <a:pt x="29" y="209"/>
                  </a:lnTo>
                  <a:lnTo>
                    <a:pt x="31" y="214"/>
                  </a:lnTo>
                  <a:lnTo>
                    <a:pt x="31" y="218"/>
                  </a:lnTo>
                  <a:lnTo>
                    <a:pt x="32" y="221"/>
                  </a:lnTo>
                  <a:lnTo>
                    <a:pt x="32" y="225"/>
                  </a:lnTo>
                  <a:lnTo>
                    <a:pt x="33" y="230"/>
                  </a:lnTo>
                  <a:lnTo>
                    <a:pt x="33" y="235"/>
                  </a:lnTo>
                  <a:lnTo>
                    <a:pt x="34" y="239"/>
                  </a:lnTo>
                  <a:lnTo>
                    <a:pt x="34" y="243"/>
                  </a:lnTo>
                  <a:lnTo>
                    <a:pt x="36" y="247"/>
                  </a:lnTo>
                  <a:lnTo>
                    <a:pt x="36" y="251"/>
                  </a:lnTo>
                  <a:lnTo>
                    <a:pt x="36" y="255"/>
                  </a:lnTo>
                  <a:lnTo>
                    <a:pt x="37" y="259"/>
                  </a:lnTo>
                  <a:lnTo>
                    <a:pt x="37" y="264"/>
                  </a:lnTo>
                  <a:lnTo>
                    <a:pt x="37" y="267"/>
                  </a:lnTo>
                  <a:lnTo>
                    <a:pt x="38" y="271"/>
                  </a:lnTo>
                  <a:lnTo>
                    <a:pt x="39" y="276"/>
                  </a:lnTo>
                  <a:lnTo>
                    <a:pt x="39" y="280"/>
                  </a:lnTo>
                  <a:lnTo>
                    <a:pt x="39" y="282"/>
                  </a:lnTo>
                  <a:lnTo>
                    <a:pt x="39" y="286"/>
                  </a:lnTo>
                  <a:lnTo>
                    <a:pt x="41" y="290"/>
                  </a:lnTo>
                  <a:lnTo>
                    <a:pt x="41" y="295"/>
                  </a:lnTo>
                  <a:lnTo>
                    <a:pt x="41" y="297"/>
                  </a:lnTo>
                  <a:lnTo>
                    <a:pt x="41" y="301"/>
                  </a:lnTo>
                  <a:lnTo>
                    <a:pt x="42" y="305"/>
                  </a:lnTo>
                  <a:lnTo>
                    <a:pt x="42" y="309"/>
                  </a:lnTo>
                  <a:lnTo>
                    <a:pt x="42" y="312"/>
                  </a:lnTo>
                  <a:lnTo>
                    <a:pt x="42" y="315"/>
                  </a:lnTo>
                  <a:lnTo>
                    <a:pt x="42" y="319"/>
                  </a:lnTo>
                  <a:lnTo>
                    <a:pt x="43" y="321"/>
                  </a:lnTo>
                  <a:lnTo>
                    <a:pt x="43" y="326"/>
                  </a:lnTo>
                  <a:lnTo>
                    <a:pt x="44" y="331"/>
                  </a:lnTo>
                  <a:lnTo>
                    <a:pt x="44" y="337"/>
                  </a:lnTo>
                  <a:lnTo>
                    <a:pt x="44" y="341"/>
                  </a:lnTo>
                  <a:lnTo>
                    <a:pt x="44" y="345"/>
                  </a:lnTo>
                  <a:lnTo>
                    <a:pt x="44" y="350"/>
                  </a:lnTo>
                  <a:lnTo>
                    <a:pt x="44" y="352"/>
                  </a:lnTo>
                  <a:lnTo>
                    <a:pt x="44" y="355"/>
                  </a:lnTo>
                  <a:lnTo>
                    <a:pt x="46" y="358"/>
                  </a:lnTo>
                  <a:lnTo>
                    <a:pt x="48" y="363"/>
                  </a:lnTo>
                  <a:lnTo>
                    <a:pt x="49" y="367"/>
                  </a:lnTo>
                  <a:lnTo>
                    <a:pt x="51" y="371"/>
                  </a:lnTo>
                  <a:lnTo>
                    <a:pt x="52" y="376"/>
                  </a:lnTo>
                  <a:lnTo>
                    <a:pt x="54" y="380"/>
                  </a:lnTo>
                  <a:lnTo>
                    <a:pt x="57" y="385"/>
                  </a:lnTo>
                  <a:lnTo>
                    <a:pt x="59" y="388"/>
                  </a:lnTo>
                  <a:lnTo>
                    <a:pt x="61" y="393"/>
                  </a:lnTo>
                  <a:lnTo>
                    <a:pt x="64" y="397"/>
                  </a:lnTo>
                  <a:lnTo>
                    <a:pt x="67" y="401"/>
                  </a:lnTo>
                  <a:lnTo>
                    <a:pt x="69" y="407"/>
                  </a:lnTo>
                  <a:lnTo>
                    <a:pt x="72" y="411"/>
                  </a:lnTo>
                  <a:lnTo>
                    <a:pt x="75" y="416"/>
                  </a:lnTo>
                  <a:lnTo>
                    <a:pt x="78" y="418"/>
                  </a:lnTo>
                  <a:lnTo>
                    <a:pt x="80" y="423"/>
                  </a:lnTo>
                  <a:lnTo>
                    <a:pt x="84" y="427"/>
                  </a:lnTo>
                  <a:lnTo>
                    <a:pt x="87" y="431"/>
                  </a:lnTo>
                  <a:lnTo>
                    <a:pt x="89" y="434"/>
                  </a:lnTo>
                  <a:lnTo>
                    <a:pt x="92" y="438"/>
                  </a:lnTo>
                  <a:lnTo>
                    <a:pt x="94" y="441"/>
                  </a:lnTo>
                  <a:lnTo>
                    <a:pt x="97" y="444"/>
                  </a:lnTo>
                  <a:lnTo>
                    <a:pt x="100" y="449"/>
                  </a:lnTo>
                  <a:lnTo>
                    <a:pt x="103" y="453"/>
                  </a:lnTo>
                  <a:lnTo>
                    <a:pt x="105" y="456"/>
                  </a:lnTo>
                  <a:lnTo>
                    <a:pt x="107" y="457"/>
                  </a:lnTo>
                  <a:lnTo>
                    <a:pt x="165" y="400"/>
                  </a:lnTo>
                  <a:lnTo>
                    <a:pt x="163" y="397"/>
                  </a:lnTo>
                  <a:lnTo>
                    <a:pt x="159" y="395"/>
                  </a:lnTo>
                  <a:lnTo>
                    <a:pt x="155" y="390"/>
                  </a:lnTo>
                  <a:lnTo>
                    <a:pt x="153" y="387"/>
                  </a:lnTo>
                  <a:lnTo>
                    <a:pt x="149" y="385"/>
                  </a:lnTo>
                  <a:lnTo>
                    <a:pt x="146" y="381"/>
                  </a:lnTo>
                  <a:lnTo>
                    <a:pt x="144" y="378"/>
                  </a:lnTo>
                  <a:lnTo>
                    <a:pt x="141" y="375"/>
                  </a:lnTo>
                  <a:lnTo>
                    <a:pt x="138" y="372"/>
                  </a:lnTo>
                  <a:lnTo>
                    <a:pt x="135" y="367"/>
                  </a:lnTo>
                  <a:lnTo>
                    <a:pt x="131" y="363"/>
                  </a:lnTo>
                  <a:lnTo>
                    <a:pt x="128" y="361"/>
                  </a:lnTo>
                  <a:lnTo>
                    <a:pt x="125" y="356"/>
                  </a:lnTo>
                  <a:lnTo>
                    <a:pt x="121" y="352"/>
                  </a:lnTo>
                  <a:lnTo>
                    <a:pt x="118" y="348"/>
                  </a:lnTo>
                  <a:lnTo>
                    <a:pt x="114" y="343"/>
                  </a:lnTo>
                  <a:lnTo>
                    <a:pt x="110" y="340"/>
                  </a:lnTo>
                  <a:lnTo>
                    <a:pt x="108" y="335"/>
                  </a:lnTo>
                  <a:lnTo>
                    <a:pt x="104" y="330"/>
                  </a:lnTo>
                  <a:lnTo>
                    <a:pt x="102" y="326"/>
                  </a:lnTo>
                  <a:lnTo>
                    <a:pt x="98" y="321"/>
                  </a:lnTo>
                  <a:lnTo>
                    <a:pt x="94" y="317"/>
                  </a:lnTo>
                  <a:lnTo>
                    <a:pt x="93" y="314"/>
                  </a:lnTo>
                  <a:lnTo>
                    <a:pt x="89" y="309"/>
                  </a:lnTo>
                  <a:lnTo>
                    <a:pt x="87" y="305"/>
                  </a:lnTo>
                  <a:lnTo>
                    <a:pt x="84" y="301"/>
                  </a:lnTo>
                  <a:lnTo>
                    <a:pt x="83" y="296"/>
                  </a:lnTo>
                  <a:lnTo>
                    <a:pt x="80" y="292"/>
                  </a:lnTo>
                  <a:lnTo>
                    <a:pt x="78" y="287"/>
                  </a:lnTo>
                  <a:lnTo>
                    <a:pt x="75" y="282"/>
                  </a:lnTo>
                  <a:lnTo>
                    <a:pt x="74" y="279"/>
                  </a:lnTo>
                  <a:lnTo>
                    <a:pt x="72" y="272"/>
                  </a:lnTo>
                  <a:lnTo>
                    <a:pt x="70" y="267"/>
                  </a:lnTo>
                  <a:lnTo>
                    <a:pt x="69" y="262"/>
                  </a:lnTo>
                  <a:lnTo>
                    <a:pt x="68" y="257"/>
                  </a:lnTo>
                  <a:lnTo>
                    <a:pt x="67" y="254"/>
                  </a:lnTo>
                  <a:lnTo>
                    <a:pt x="67" y="250"/>
                  </a:lnTo>
                  <a:lnTo>
                    <a:pt x="65" y="247"/>
                  </a:lnTo>
                  <a:lnTo>
                    <a:pt x="65" y="245"/>
                  </a:lnTo>
                  <a:lnTo>
                    <a:pt x="64" y="243"/>
                  </a:lnTo>
                  <a:lnTo>
                    <a:pt x="63" y="239"/>
                  </a:lnTo>
                  <a:lnTo>
                    <a:pt x="63" y="236"/>
                  </a:lnTo>
                  <a:lnTo>
                    <a:pt x="63" y="234"/>
                  </a:lnTo>
                  <a:lnTo>
                    <a:pt x="62" y="230"/>
                  </a:lnTo>
                  <a:lnTo>
                    <a:pt x="61" y="226"/>
                  </a:lnTo>
                  <a:lnTo>
                    <a:pt x="59" y="224"/>
                  </a:lnTo>
                  <a:lnTo>
                    <a:pt x="59" y="221"/>
                  </a:lnTo>
                  <a:lnTo>
                    <a:pt x="59" y="219"/>
                  </a:lnTo>
                  <a:lnTo>
                    <a:pt x="59" y="215"/>
                  </a:lnTo>
                  <a:lnTo>
                    <a:pt x="58" y="213"/>
                  </a:lnTo>
                  <a:lnTo>
                    <a:pt x="58" y="210"/>
                  </a:lnTo>
                  <a:lnTo>
                    <a:pt x="58" y="206"/>
                  </a:lnTo>
                  <a:lnTo>
                    <a:pt x="58" y="204"/>
                  </a:lnTo>
                  <a:lnTo>
                    <a:pt x="57" y="200"/>
                  </a:lnTo>
                  <a:lnTo>
                    <a:pt x="57" y="196"/>
                  </a:lnTo>
                  <a:lnTo>
                    <a:pt x="57" y="194"/>
                  </a:lnTo>
                  <a:lnTo>
                    <a:pt x="56" y="191"/>
                  </a:lnTo>
                  <a:lnTo>
                    <a:pt x="56" y="188"/>
                  </a:lnTo>
                  <a:lnTo>
                    <a:pt x="56" y="186"/>
                  </a:lnTo>
                  <a:lnTo>
                    <a:pt x="56" y="180"/>
                  </a:lnTo>
                  <a:lnTo>
                    <a:pt x="56" y="175"/>
                  </a:lnTo>
                  <a:lnTo>
                    <a:pt x="56" y="170"/>
                  </a:lnTo>
                  <a:lnTo>
                    <a:pt x="56" y="165"/>
                  </a:lnTo>
                  <a:lnTo>
                    <a:pt x="56" y="160"/>
                  </a:lnTo>
                  <a:lnTo>
                    <a:pt x="56" y="155"/>
                  </a:lnTo>
                  <a:lnTo>
                    <a:pt x="56" y="152"/>
                  </a:lnTo>
                  <a:lnTo>
                    <a:pt x="57" y="148"/>
                  </a:lnTo>
                  <a:lnTo>
                    <a:pt x="57" y="144"/>
                  </a:lnTo>
                  <a:lnTo>
                    <a:pt x="58" y="142"/>
                  </a:lnTo>
                  <a:lnTo>
                    <a:pt x="59" y="138"/>
                  </a:lnTo>
                  <a:lnTo>
                    <a:pt x="61" y="137"/>
                  </a:lnTo>
                  <a:lnTo>
                    <a:pt x="62" y="134"/>
                  </a:lnTo>
                  <a:lnTo>
                    <a:pt x="63" y="132"/>
                  </a:lnTo>
                  <a:lnTo>
                    <a:pt x="64" y="128"/>
                  </a:lnTo>
                  <a:lnTo>
                    <a:pt x="65" y="125"/>
                  </a:lnTo>
                  <a:lnTo>
                    <a:pt x="67" y="123"/>
                  </a:lnTo>
                  <a:lnTo>
                    <a:pt x="69" y="119"/>
                  </a:lnTo>
                  <a:lnTo>
                    <a:pt x="70" y="115"/>
                  </a:lnTo>
                  <a:lnTo>
                    <a:pt x="72" y="114"/>
                  </a:lnTo>
                  <a:lnTo>
                    <a:pt x="73" y="110"/>
                  </a:lnTo>
                  <a:lnTo>
                    <a:pt x="75" y="107"/>
                  </a:lnTo>
                  <a:lnTo>
                    <a:pt x="77" y="104"/>
                  </a:lnTo>
                  <a:lnTo>
                    <a:pt x="79" y="100"/>
                  </a:lnTo>
                  <a:lnTo>
                    <a:pt x="80" y="97"/>
                  </a:lnTo>
                  <a:lnTo>
                    <a:pt x="84" y="93"/>
                  </a:lnTo>
                  <a:lnTo>
                    <a:pt x="85" y="90"/>
                  </a:lnTo>
                  <a:lnTo>
                    <a:pt x="88" y="88"/>
                  </a:lnTo>
                  <a:lnTo>
                    <a:pt x="89" y="84"/>
                  </a:lnTo>
                  <a:lnTo>
                    <a:pt x="90" y="82"/>
                  </a:lnTo>
                  <a:lnTo>
                    <a:pt x="93" y="79"/>
                  </a:lnTo>
                  <a:lnTo>
                    <a:pt x="94" y="77"/>
                  </a:lnTo>
                  <a:lnTo>
                    <a:pt x="97" y="72"/>
                  </a:lnTo>
                  <a:lnTo>
                    <a:pt x="99" y="68"/>
                  </a:lnTo>
                  <a:lnTo>
                    <a:pt x="102" y="64"/>
                  </a:lnTo>
                  <a:lnTo>
                    <a:pt x="103" y="62"/>
                  </a:lnTo>
                  <a:lnTo>
                    <a:pt x="104" y="59"/>
                  </a:lnTo>
                  <a:lnTo>
                    <a:pt x="31" y="0"/>
                  </a:lnTo>
                  <a:close/>
                </a:path>
              </a:pathLst>
            </a:custGeom>
            <a:solidFill>
              <a:srgbClr val="FF99CC"/>
            </a:solidFill>
            <a:ln w="9525">
              <a:solidFill>
                <a:srgbClr val="FFFF00"/>
              </a:solidFill>
              <a:round/>
              <a:headEnd/>
              <a:tailEnd/>
            </a:ln>
          </p:spPr>
          <p:txBody>
            <a:bodyPr/>
            <a:lstStyle/>
            <a:p>
              <a:endParaRPr lang="zh-CN" altLang="en-US"/>
            </a:p>
          </p:txBody>
        </p:sp>
        <p:sp>
          <p:nvSpPr>
            <p:cNvPr id="17454" name="Freeform 34"/>
            <p:cNvSpPr>
              <a:spLocks/>
            </p:cNvSpPr>
            <p:nvPr/>
          </p:nvSpPr>
          <p:spPr bwMode="auto">
            <a:xfrm>
              <a:off x="1636" y="2080"/>
              <a:ext cx="97" cy="124"/>
            </a:xfrm>
            <a:custGeom>
              <a:avLst/>
              <a:gdLst>
                <a:gd name="T0" fmla="*/ 0 w 292"/>
                <a:gd name="T1" fmla="*/ 0 h 373"/>
                <a:gd name="T2" fmla="*/ 0 w 292"/>
                <a:gd name="T3" fmla="*/ 0 h 373"/>
                <a:gd name="T4" fmla="*/ 0 w 292"/>
                <a:gd name="T5" fmla="*/ 0 h 373"/>
                <a:gd name="T6" fmla="*/ 0 w 292"/>
                <a:gd name="T7" fmla="*/ 0 h 373"/>
                <a:gd name="T8" fmla="*/ 0 w 292"/>
                <a:gd name="T9" fmla="*/ 0 h 373"/>
                <a:gd name="T10" fmla="*/ 0 w 292"/>
                <a:gd name="T11" fmla="*/ 0 h 373"/>
                <a:gd name="T12" fmla="*/ 0 w 292"/>
                <a:gd name="T13" fmla="*/ 0 h 373"/>
                <a:gd name="T14" fmla="*/ 0 w 292"/>
                <a:gd name="T15" fmla="*/ 0 h 373"/>
                <a:gd name="T16" fmla="*/ 0 w 292"/>
                <a:gd name="T17" fmla="*/ 0 h 373"/>
                <a:gd name="T18" fmla="*/ 0 w 292"/>
                <a:gd name="T19" fmla="*/ 0 h 373"/>
                <a:gd name="T20" fmla="*/ 0 w 292"/>
                <a:gd name="T21" fmla="*/ 0 h 373"/>
                <a:gd name="T22" fmla="*/ 0 w 292"/>
                <a:gd name="T23" fmla="*/ 0 h 373"/>
                <a:gd name="T24" fmla="*/ 0 w 292"/>
                <a:gd name="T25" fmla="*/ 0 h 373"/>
                <a:gd name="T26" fmla="*/ 0 w 292"/>
                <a:gd name="T27" fmla="*/ 0 h 373"/>
                <a:gd name="T28" fmla="*/ 0 w 292"/>
                <a:gd name="T29" fmla="*/ 0 h 373"/>
                <a:gd name="T30" fmla="*/ 0 w 292"/>
                <a:gd name="T31" fmla="*/ 0 h 373"/>
                <a:gd name="T32" fmla="*/ 0 w 292"/>
                <a:gd name="T33" fmla="*/ 0 h 373"/>
                <a:gd name="T34" fmla="*/ 0 w 292"/>
                <a:gd name="T35" fmla="*/ 0 h 373"/>
                <a:gd name="T36" fmla="*/ 0 w 292"/>
                <a:gd name="T37" fmla="*/ 0 h 373"/>
                <a:gd name="T38" fmla="*/ 0 w 292"/>
                <a:gd name="T39" fmla="*/ 0 h 373"/>
                <a:gd name="T40" fmla="*/ 0 w 292"/>
                <a:gd name="T41" fmla="*/ 0 h 373"/>
                <a:gd name="T42" fmla="*/ 0 w 292"/>
                <a:gd name="T43" fmla="*/ 0 h 373"/>
                <a:gd name="T44" fmla="*/ 0 w 292"/>
                <a:gd name="T45" fmla="*/ 0 h 373"/>
                <a:gd name="T46" fmla="*/ 0 w 292"/>
                <a:gd name="T47" fmla="*/ 0 h 373"/>
                <a:gd name="T48" fmla="*/ 0 w 292"/>
                <a:gd name="T49" fmla="*/ 0 h 373"/>
                <a:gd name="T50" fmla="*/ 0 w 292"/>
                <a:gd name="T51" fmla="*/ 0 h 373"/>
                <a:gd name="T52" fmla="*/ 0 w 292"/>
                <a:gd name="T53" fmla="*/ 0 h 373"/>
                <a:gd name="T54" fmla="*/ 0 w 292"/>
                <a:gd name="T55" fmla="*/ 0 h 373"/>
                <a:gd name="T56" fmla="*/ 0 w 292"/>
                <a:gd name="T57" fmla="*/ 0 h 373"/>
                <a:gd name="T58" fmla="*/ 0 w 292"/>
                <a:gd name="T59" fmla="*/ 0 h 373"/>
                <a:gd name="T60" fmla="*/ 0 w 292"/>
                <a:gd name="T61" fmla="*/ 0 h 373"/>
                <a:gd name="T62" fmla="*/ 0 w 292"/>
                <a:gd name="T63" fmla="*/ 0 h 373"/>
                <a:gd name="T64" fmla="*/ 0 w 292"/>
                <a:gd name="T65" fmla="*/ 0 h 373"/>
                <a:gd name="T66" fmla="*/ 0 w 292"/>
                <a:gd name="T67" fmla="*/ 0 h 373"/>
                <a:gd name="T68" fmla="*/ 0 w 292"/>
                <a:gd name="T69" fmla="*/ 0 h 373"/>
                <a:gd name="T70" fmla="*/ 0 w 292"/>
                <a:gd name="T71" fmla="*/ 0 h 373"/>
                <a:gd name="T72" fmla="*/ 0 w 292"/>
                <a:gd name="T73" fmla="*/ 0 h 373"/>
                <a:gd name="T74" fmla="*/ 0 w 292"/>
                <a:gd name="T75" fmla="*/ 0 h 373"/>
                <a:gd name="T76" fmla="*/ 0 w 292"/>
                <a:gd name="T77" fmla="*/ 0 h 373"/>
                <a:gd name="T78" fmla="*/ 0 w 292"/>
                <a:gd name="T79" fmla="*/ 0 h 373"/>
                <a:gd name="T80" fmla="*/ 0 w 292"/>
                <a:gd name="T81" fmla="*/ 0 h 373"/>
                <a:gd name="T82" fmla="*/ 0 w 292"/>
                <a:gd name="T83" fmla="*/ 0 h 373"/>
                <a:gd name="T84" fmla="*/ 0 w 292"/>
                <a:gd name="T85" fmla="*/ 0 h 373"/>
                <a:gd name="T86" fmla="*/ 0 w 292"/>
                <a:gd name="T87" fmla="*/ 0 h 373"/>
                <a:gd name="T88" fmla="*/ 0 w 292"/>
                <a:gd name="T89" fmla="*/ 0 h 373"/>
                <a:gd name="T90" fmla="*/ 0 w 292"/>
                <a:gd name="T91" fmla="*/ 0 h 373"/>
                <a:gd name="T92" fmla="*/ 0 w 292"/>
                <a:gd name="T93" fmla="*/ 0 h 373"/>
                <a:gd name="T94" fmla="*/ 0 w 292"/>
                <a:gd name="T95" fmla="*/ 0 h 373"/>
                <a:gd name="T96" fmla="*/ 0 w 292"/>
                <a:gd name="T97" fmla="*/ 0 h 373"/>
                <a:gd name="T98" fmla="*/ 0 w 292"/>
                <a:gd name="T99" fmla="*/ 0 h 373"/>
                <a:gd name="T100" fmla="*/ 0 w 292"/>
                <a:gd name="T101" fmla="*/ 0 h 373"/>
                <a:gd name="T102" fmla="*/ 0 w 292"/>
                <a:gd name="T103" fmla="*/ 0 h 373"/>
                <a:gd name="T104" fmla="*/ 0 w 292"/>
                <a:gd name="T105" fmla="*/ 0 h 373"/>
                <a:gd name="T106" fmla="*/ 0 w 292"/>
                <a:gd name="T107" fmla="*/ 0 h 373"/>
                <a:gd name="T108" fmla="*/ 0 w 292"/>
                <a:gd name="T109" fmla="*/ 0 h 37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92"/>
                <a:gd name="T166" fmla="*/ 0 h 373"/>
                <a:gd name="T167" fmla="*/ 292 w 292"/>
                <a:gd name="T168" fmla="*/ 373 h 37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92" h="373">
                  <a:moveTo>
                    <a:pt x="219" y="0"/>
                  </a:moveTo>
                  <a:lnTo>
                    <a:pt x="217" y="0"/>
                  </a:lnTo>
                  <a:lnTo>
                    <a:pt x="217" y="3"/>
                  </a:lnTo>
                  <a:lnTo>
                    <a:pt x="216" y="5"/>
                  </a:lnTo>
                  <a:lnTo>
                    <a:pt x="215" y="9"/>
                  </a:lnTo>
                  <a:lnTo>
                    <a:pt x="214" y="13"/>
                  </a:lnTo>
                  <a:lnTo>
                    <a:pt x="213" y="18"/>
                  </a:lnTo>
                  <a:lnTo>
                    <a:pt x="211" y="20"/>
                  </a:lnTo>
                  <a:lnTo>
                    <a:pt x="210" y="23"/>
                  </a:lnTo>
                  <a:lnTo>
                    <a:pt x="209" y="27"/>
                  </a:lnTo>
                  <a:lnTo>
                    <a:pt x="209" y="30"/>
                  </a:lnTo>
                  <a:lnTo>
                    <a:pt x="208" y="33"/>
                  </a:lnTo>
                  <a:lnTo>
                    <a:pt x="206" y="35"/>
                  </a:lnTo>
                  <a:lnTo>
                    <a:pt x="205" y="39"/>
                  </a:lnTo>
                  <a:lnTo>
                    <a:pt x="204" y="43"/>
                  </a:lnTo>
                  <a:lnTo>
                    <a:pt x="204" y="45"/>
                  </a:lnTo>
                  <a:lnTo>
                    <a:pt x="203" y="49"/>
                  </a:lnTo>
                  <a:lnTo>
                    <a:pt x="203" y="53"/>
                  </a:lnTo>
                  <a:lnTo>
                    <a:pt x="201" y="56"/>
                  </a:lnTo>
                  <a:lnTo>
                    <a:pt x="200" y="59"/>
                  </a:lnTo>
                  <a:lnTo>
                    <a:pt x="199" y="63"/>
                  </a:lnTo>
                  <a:lnTo>
                    <a:pt x="199" y="66"/>
                  </a:lnTo>
                  <a:lnTo>
                    <a:pt x="199" y="70"/>
                  </a:lnTo>
                  <a:lnTo>
                    <a:pt x="198" y="74"/>
                  </a:lnTo>
                  <a:lnTo>
                    <a:pt x="198" y="78"/>
                  </a:lnTo>
                  <a:lnTo>
                    <a:pt x="198" y="80"/>
                  </a:lnTo>
                  <a:lnTo>
                    <a:pt x="198" y="84"/>
                  </a:lnTo>
                  <a:lnTo>
                    <a:pt x="198" y="86"/>
                  </a:lnTo>
                  <a:lnTo>
                    <a:pt x="198" y="90"/>
                  </a:lnTo>
                  <a:lnTo>
                    <a:pt x="198" y="94"/>
                  </a:lnTo>
                  <a:lnTo>
                    <a:pt x="198" y="98"/>
                  </a:lnTo>
                  <a:lnTo>
                    <a:pt x="196" y="103"/>
                  </a:lnTo>
                  <a:lnTo>
                    <a:pt x="195" y="106"/>
                  </a:lnTo>
                  <a:lnTo>
                    <a:pt x="195" y="113"/>
                  </a:lnTo>
                  <a:lnTo>
                    <a:pt x="195" y="116"/>
                  </a:lnTo>
                  <a:lnTo>
                    <a:pt x="194" y="121"/>
                  </a:lnTo>
                  <a:lnTo>
                    <a:pt x="194" y="126"/>
                  </a:lnTo>
                  <a:lnTo>
                    <a:pt x="193" y="131"/>
                  </a:lnTo>
                  <a:lnTo>
                    <a:pt x="193" y="137"/>
                  </a:lnTo>
                  <a:lnTo>
                    <a:pt x="191" y="142"/>
                  </a:lnTo>
                  <a:lnTo>
                    <a:pt x="190" y="149"/>
                  </a:lnTo>
                  <a:lnTo>
                    <a:pt x="189" y="151"/>
                  </a:lnTo>
                  <a:lnTo>
                    <a:pt x="189" y="154"/>
                  </a:lnTo>
                  <a:lnTo>
                    <a:pt x="189" y="156"/>
                  </a:lnTo>
                  <a:lnTo>
                    <a:pt x="189" y="160"/>
                  </a:lnTo>
                  <a:lnTo>
                    <a:pt x="186" y="165"/>
                  </a:lnTo>
                  <a:lnTo>
                    <a:pt x="185" y="170"/>
                  </a:lnTo>
                  <a:lnTo>
                    <a:pt x="184" y="175"/>
                  </a:lnTo>
                  <a:lnTo>
                    <a:pt x="181" y="181"/>
                  </a:lnTo>
                  <a:lnTo>
                    <a:pt x="180" y="186"/>
                  </a:lnTo>
                  <a:lnTo>
                    <a:pt x="179" y="191"/>
                  </a:lnTo>
                  <a:lnTo>
                    <a:pt x="176" y="196"/>
                  </a:lnTo>
                  <a:lnTo>
                    <a:pt x="174" y="201"/>
                  </a:lnTo>
                  <a:lnTo>
                    <a:pt x="171" y="205"/>
                  </a:lnTo>
                  <a:lnTo>
                    <a:pt x="169" y="210"/>
                  </a:lnTo>
                  <a:lnTo>
                    <a:pt x="166" y="213"/>
                  </a:lnTo>
                  <a:lnTo>
                    <a:pt x="163" y="217"/>
                  </a:lnTo>
                  <a:lnTo>
                    <a:pt x="160" y="220"/>
                  </a:lnTo>
                  <a:lnTo>
                    <a:pt x="158" y="223"/>
                  </a:lnTo>
                  <a:lnTo>
                    <a:pt x="154" y="226"/>
                  </a:lnTo>
                  <a:lnTo>
                    <a:pt x="153" y="230"/>
                  </a:lnTo>
                  <a:lnTo>
                    <a:pt x="148" y="232"/>
                  </a:lnTo>
                  <a:lnTo>
                    <a:pt x="144" y="235"/>
                  </a:lnTo>
                  <a:lnTo>
                    <a:pt x="139" y="237"/>
                  </a:lnTo>
                  <a:lnTo>
                    <a:pt x="135" y="238"/>
                  </a:lnTo>
                  <a:lnTo>
                    <a:pt x="129" y="241"/>
                  </a:lnTo>
                  <a:lnTo>
                    <a:pt x="123" y="243"/>
                  </a:lnTo>
                  <a:lnTo>
                    <a:pt x="120" y="246"/>
                  </a:lnTo>
                  <a:lnTo>
                    <a:pt x="118" y="247"/>
                  </a:lnTo>
                  <a:lnTo>
                    <a:pt x="114" y="247"/>
                  </a:lnTo>
                  <a:lnTo>
                    <a:pt x="112" y="248"/>
                  </a:lnTo>
                  <a:lnTo>
                    <a:pt x="108" y="250"/>
                  </a:lnTo>
                  <a:lnTo>
                    <a:pt x="105" y="251"/>
                  </a:lnTo>
                  <a:lnTo>
                    <a:pt x="103" y="252"/>
                  </a:lnTo>
                  <a:lnTo>
                    <a:pt x="99" y="253"/>
                  </a:lnTo>
                  <a:lnTo>
                    <a:pt x="96" y="253"/>
                  </a:lnTo>
                  <a:lnTo>
                    <a:pt x="93" y="256"/>
                  </a:lnTo>
                  <a:lnTo>
                    <a:pt x="89" y="256"/>
                  </a:lnTo>
                  <a:lnTo>
                    <a:pt x="87" y="257"/>
                  </a:lnTo>
                  <a:lnTo>
                    <a:pt x="83" y="258"/>
                  </a:lnTo>
                  <a:lnTo>
                    <a:pt x="81" y="260"/>
                  </a:lnTo>
                  <a:lnTo>
                    <a:pt x="77" y="261"/>
                  </a:lnTo>
                  <a:lnTo>
                    <a:pt x="74" y="262"/>
                  </a:lnTo>
                  <a:lnTo>
                    <a:pt x="72" y="262"/>
                  </a:lnTo>
                  <a:lnTo>
                    <a:pt x="68" y="263"/>
                  </a:lnTo>
                  <a:lnTo>
                    <a:pt x="64" y="265"/>
                  </a:lnTo>
                  <a:lnTo>
                    <a:pt x="62" y="266"/>
                  </a:lnTo>
                  <a:lnTo>
                    <a:pt x="58" y="266"/>
                  </a:lnTo>
                  <a:lnTo>
                    <a:pt x="54" y="267"/>
                  </a:lnTo>
                  <a:lnTo>
                    <a:pt x="52" y="268"/>
                  </a:lnTo>
                  <a:lnTo>
                    <a:pt x="49" y="270"/>
                  </a:lnTo>
                  <a:lnTo>
                    <a:pt x="46" y="270"/>
                  </a:lnTo>
                  <a:lnTo>
                    <a:pt x="42" y="271"/>
                  </a:lnTo>
                  <a:lnTo>
                    <a:pt x="40" y="271"/>
                  </a:lnTo>
                  <a:lnTo>
                    <a:pt x="37" y="272"/>
                  </a:lnTo>
                  <a:lnTo>
                    <a:pt x="32" y="273"/>
                  </a:lnTo>
                  <a:lnTo>
                    <a:pt x="26" y="275"/>
                  </a:lnTo>
                  <a:lnTo>
                    <a:pt x="22" y="276"/>
                  </a:lnTo>
                  <a:lnTo>
                    <a:pt x="17" y="277"/>
                  </a:lnTo>
                  <a:lnTo>
                    <a:pt x="13" y="278"/>
                  </a:lnTo>
                  <a:lnTo>
                    <a:pt x="10" y="280"/>
                  </a:lnTo>
                  <a:lnTo>
                    <a:pt x="6" y="280"/>
                  </a:lnTo>
                  <a:lnTo>
                    <a:pt x="5" y="281"/>
                  </a:lnTo>
                  <a:lnTo>
                    <a:pt x="1" y="282"/>
                  </a:lnTo>
                  <a:lnTo>
                    <a:pt x="0" y="283"/>
                  </a:lnTo>
                  <a:lnTo>
                    <a:pt x="28" y="373"/>
                  </a:lnTo>
                  <a:lnTo>
                    <a:pt x="30" y="373"/>
                  </a:lnTo>
                  <a:lnTo>
                    <a:pt x="32" y="372"/>
                  </a:lnTo>
                  <a:lnTo>
                    <a:pt x="36" y="372"/>
                  </a:lnTo>
                  <a:lnTo>
                    <a:pt x="40" y="370"/>
                  </a:lnTo>
                  <a:lnTo>
                    <a:pt x="44" y="370"/>
                  </a:lnTo>
                  <a:lnTo>
                    <a:pt x="47" y="369"/>
                  </a:lnTo>
                  <a:lnTo>
                    <a:pt x="49" y="368"/>
                  </a:lnTo>
                  <a:lnTo>
                    <a:pt x="53" y="367"/>
                  </a:lnTo>
                  <a:lnTo>
                    <a:pt x="57" y="366"/>
                  </a:lnTo>
                  <a:lnTo>
                    <a:pt x="59" y="364"/>
                  </a:lnTo>
                  <a:lnTo>
                    <a:pt x="64" y="362"/>
                  </a:lnTo>
                  <a:lnTo>
                    <a:pt x="68" y="359"/>
                  </a:lnTo>
                  <a:lnTo>
                    <a:pt x="73" y="357"/>
                  </a:lnTo>
                  <a:lnTo>
                    <a:pt x="77" y="354"/>
                  </a:lnTo>
                  <a:lnTo>
                    <a:pt x="82" y="351"/>
                  </a:lnTo>
                  <a:lnTo>
                    <a:pt x="87" y="347"/>
                  </a:lnTo>
                  <a:lnTo>
                    <a:pt x="92" y="343"/>
                  </a:lnTo>
                  <a:lnTo>
                    <a:pt x="96" y="338"/>
                  </a:lnTo>
                  <a:lnTo>
                    <a:pt x="103" y="333"/>
                  </a:lnTo>
                  <a:lnTo>
                    <a:pt x="105" y="332"/>
                  </a:lnTo>
                  <a:lnTo>
                    <a:pt x="108" y="328"/>
                  </a:lnTo>
                  <a:lnTo>
                    <a:pt x="112" y="327"/>
                  </a:lnTo>
                  <a:lnTo>
                    <a:pt x="114" y="323"/>
                  </a:lnTo>
                  <a:lnTo>
                    <a:pt x="117" y="321"/>
                  </a:lnTo>
                  <a:lnTo>
                    <a:pt x="120" y="318"/>
                  </a:lnTo>
                  <a:lnTo>
                    <a:pt x="123" y="314"/>
                  </a:lnTo>
                  <a:lnTo>
                    <a:pt x="127" y="311"/>
                  </a:lnTo>
                  <a:lnTo>
                    <a:pt x="129" y="307"/>
                  </a:lnTo>
                  <a:lnTo>
                    <a:pt x="132" y="304"/>
                  </a:lnTo>
                  <a:lnTo>
                    <a:pt x="137" y="301"/>
                  </a:lnTo>
                  <a:lnTo>
                    <a:pt x="140" y="297"/>
                  </a:lnTo>
                  <a:lnTo>
                    <a:pt x="143" y="293"/>
                  </a:lnTo>
                  <a:lnTo>
                    <a:pt x="145" y="290"/>
                  </a:lnTo>
                  <a:lnTo>
                    <a:pt x="149" y="286"/>
                  </a:lnTo>
                  <a:lnTo>
                    <a:pt x="153" y="282"/>
                  </a:lnTo>
                  <a:lnTo>
                    <a:pt x="154" y="277"/>
                  </a:lnTo>
                  <a:lnTo>
                    <a:pt x="158" y="273"/>
                  </a:lnTo>
                  <a:lnTo>
                    <a:pt x="160" y="270"/>
                  </a:lnTo>
                  <a:lnTo>
                    <a:pt x="163" y="267"/>
                  </a:lnTo>
                  <a:lnTo>
                    <a:pt x="165" y="262"/>
                  </a:lnTo>
                  <a:lnTo>
                    <a:pt x="169" y="260"/>
                  </a:lnTo>
                  <a:lnTo>
                    <a:pt x="171" y="256"/>
                  </a:lnTo>
                  <a:lnTo>
                    <a:pt x="174" y="252"/>
                  </a:lnTo>
                  <a:lnTo>
                    <a:pt x="176" y="248"/>
                  </a:lnTo>
                  <a:lnTo>
                    <a:pt x="179" y="246"/>
                  </a:lnTo>
                  <a:lnTo>
                    <a:pt x="180" y="242"/>
                  </a:lnTo>
                  <a:lnTo>
                    <a:pt x="184" y="238"/>
                  </a:lnTo>
                  <a:lnTo>
                    <a:pt x="185" y="235"/>
                  </a:lnTo>
                  <a:lnTo>
                    <a:pt x="188" y="232"/>
                  </a:lnTo>
                  <a:lnTo>
                    <a:pt x="189" y="228"/>
                  </a:lnTo>
                  <a:lnTo>
                    <a:pt x="190" y="225"/>
                  </a:lnTo>
                  <a:lnTo>
                    <a:pt x="193" y="221"/>
                  </a:lnTo>
                  <a:lnTo>
                    <a:pt x="195" y="218"/>
                  </a:lnTo>
                  <a:lnTo>
                    <a:pt x="198" y="216"/>
                  </a:lnTo>
                  <a:lnTo>
                    <a:pt x="199" y="212"/>
                  </a:lnTo>
                  <a:lnTo>
                    <a:pt x="201" y="210"/>
                  </a:lnTo>
                  <a:lnTo>
                    <a:pt x="203" y="206"/>
                  </a:lnTo>
                  <a:lnTo>
                    <a:pt x="204" y="202"/>
                  </a:lnTo>
                  <a:lnTo>
                    <a:pt x="206" y="200"/>
                  </a:lnTo>
                  <a:lnTo>
                    <a:pt x="209" y="195"/>
                  </a:lnTo>
                  <a:lnTo>
                    <a:pt x="213" y="190"/>
                  </a:lnTo>
                  <a:lnTo>
                    <a:pt x="213" y="186"/>
                  </a:lnTo>
                  <a:lnTo>
                    <a:pt x="215" y="184"/>
                  </a:lnTo>
                  <a:lnTo>
                    <a:pt x="215" y="181"/>
                  </a:lnTo>
                  <a:lnTo>
                    <a:pt x="216" y="179"/>
                  </a:lnTo>
                  <a:lnTo>
                    <a:pt x="220" y="172"/>
                  </a:lnTo>
                  <a:lnTo>
                    <a:pt x="221" y="167"/>
                  </a:lnTo>
                  <a:lnTo>
                    <a:pt x="224" y="162"/>
                  </a:lnTo>
                  <a:lnTo>
                    <a:pt x="226" y="159"/>
                  </a:lnTo>
                  <a:lnTo>
                    <a:pt x="227" y="154"/>
                  </a:lnTo>
                  <a:lnTo>
                    <a:pt x="230" y="151"/>
                  </a:lnTo>
                  <a:lnTo>
                    <a:pt x="231" y="146"/>
                  </a:lnTo>
                  <a:lnTo>
                    <a:pt x="234" y="142"/>
                  </a:lnTo>
                  <a:lnTo>
                    <a:pt x="235" y="139"/>
                  </a:lnTo>
                  <a:lnTo>
                    <a:pt x="239" y="136"/>
                  </a:lnTo>
                  <a:lnTo>
                    <a:pt x="240" y="134"/>
                  </a:lnTo>
                  <a:lnTo>
                    <a:pt x="242" y="130"/>
                  </a:lnTo>
                  <a:lnTo>
                    <a:pt x="245" y="128"/>
                  </a:lnTo>
                  <a:lnTo>
                    <a:pt x="246" y="126"/>
                  </a:lnTo>
                  <a:lnTo>
                    <a:pt x="249" y="124"/>
                  </a:lnTo>
                  <a:lnTo>
                    <a:pt x="250" y="121"/>
                  </a:lnTo>
                  <a:lnTo>
                    <a:pt x="251" y="119"/>
                  </a:lnTo>
                  <a:lnTo>
                    <a:pt x="254" y="116"/>
                  </a:lnTo>
                  <a:lnTo>
                    <a:pt x="255" y="113"/>
                  </a:lnTo>
                  <a:lnTo>
                    <a:pt x="257" y="110"/>
                  </a:lnTo>
                  <a:lnTo>
                    <a:pt x="260" y="106"/>
                  </a:lnTo>
                  <a:lnTo>
                    <a:pt x="261" y="104"/>
                  </a:lnTo>
                  <a:lnTo>
                    <a:pt x="262" y="100"/>
                  </a:lnTo>
                  <a:lnTo>
                    <a:pt x="266" y="96"/>
                  </a:lnTo>
                  <a:lnTo>
                    <a:pt x="267" y="93"/>
                  </a:lnTo>
                  <a:lnTo>
                    <a:pt x="270" y="90"/>
                  </a:lnTo>
                  <a:lnTo>
                    <a:pt x="271" y="85"/>
                  </a:lnTo>
                  <a:lnTo>
                    <a:pt x="273" y="81"/>
                  </a:lnTo>
                  <a:lnTo>
                    <a:pt x="276" y="79"/>
                  </a:lnTo>
                  <a:lnTo>
                    <a:pt x="278" y="75"/>
                  </a:lnTo>
                  <a:lnTo>
                    <a:pt x="280" y="70"/>
                  </a:lnTo>
                  <a:lnTo>
                    <a:pt x="281" y="66"/>
                  </a:lnTo>
                  <a:lnTo>
                    <a:pt x="282" y="61"/>
                  </a:lnTo>
                  <a:lnTo>
                    <a:pt x="283" y="58"/>
                  </a:lnTo>
                  <a:lnTo>
                    <a:pt x="285" y="54"/>
                  </a:lnTo>
                  <a:lnTo>
                    <a:pt x="287" y="50"/>
                  </a:lnTo>
                  <a:lnTo>
                    <a:pt x="287" y="45"/>
                  </a:lnTo>
                  <a:lnTo>
                    <a:pt x="288" y="43"/>
                  </a:lnTo>
                  <a:lnTo>
                    <a:pt x="290" y="38"/>
                  </a:lnTo>
                  <a:lnTo>
                    <a:pt x="290" y="34"/>
                  </a:lnTo>
                  <a:lnTo>
                    <a:pt x="291" y="29"/>
                  </a:lnTo>
                  <a:lnTo>
                    <a:pt x="292" y="25"/>
                  </a:lnTo>
                  <a:lnTo>
                    <a:pt x="292" y="22"/>
                  </a:lnTo>
                  <a:lnTo>
                    <a:pt x="292" y="18"/>
                  </a:lnTo>
                  <a:lnTo>
                    <a:pt x="292" y="14"/>
                  </a:lnTo>
                  <a:lnTo>
                    <a:pt x="292" y="12"/>
                  </a:lnTo>
                  <a:lnTo>
                    <a:pt x="219" y="0"/>
                  </a:lnTo>
                  <a:close/>
                </a:path>
              </a:pathLst>
            </a:custGeom>
            <a:solidFill>
              <a:srgbClr val="FF99CC"/>
            </a:solidFill>
            <a:ln w="9525">
              <a:solidFill>
                <a:srgbClr val="FFFF00"/>
              </a:solidFill>
              <a:round/>
              <a:headEnd/>
              <a:tailEnd/>
            </a:ln>
          </p:spPr>
          <p:txBody>
            <a:bodyPr/>
            <a:lstStyle/>
            <a:p>
              <a:endParaRPr lang="zh-CN" altLang="en-US"/>
            </a:p>
          </p:txBody>
        </p:sp>
        <p:sp>
          <p:nvSpPr>
            <p:cNvPr id="17455" name="Freeform 35"/>
            <p:cNvSpPr>
              <a:spLocks/>
            </p:cNvSpPr>
            <p:nvPr/>
          </p:nvSpPr>
          <p:spPr bwMode="auto">
            <a:xfrm>
              <a:off x="1907" y="2227"/>
              <a:ext cx="25" cy="26"/>
            </a:xfrm>
            <a:custGeom>
              <a:avLst/>
              <a:gdLst>
                <a:gd name="T0" fmla="*/ 0 w 76"/>
                <a:gd name="T1" fmla="*/ 0 h 78"/>
                <a:gd name="T2" fmla="*/ 0 w 76"/>
                <a:gd name="T3" fmla="*/ 0 h 78"/>
                <a:gd name="T4" fmla="*/ 0 w 76"/>
                <a:gd name="T5" fmla="*/ 0 h 78"/>
                <a:gd name="T6" fmla="*/ 0 w 76"/>
                <a:gd name="T7" fmla="*/ 0 h 78"/>
                <a:gd name="T8" fmla="*/ 0 w 76"/>
                <a:gd name="T9" fmla="*/ 0 h 78"/>
                <a:gd name="T10" fmla="*/ 0 w 76"/>
                <a:gd name="T11" fmla="*/ 0 h 78"/>
                <a:gd name="T12" fmla="*/ 0 w 76"/>
                <a:gd name="T13" fmla="*/ 0 h 78"/>
                <a:gd name="T14" fmla="*/ 0 w 76"/>
                <a:gd name="T15" fmla="*/ 0 h 78"/>
                <a:gd name="T16" fmla="*/ 0 60000 65536"/>
                <a:gd name="T17" fmla="*/ 0 60000 65536"/>
                <a:gd name="T18" fmla="*/ 0 60000 65536"/>
                <a:gd name="T19" fmla="*/ 0 60000 65536"/>
                <a:gd name="T20" fmla="*/ 0 60000 65536"/>
                <a:gd name="T21" fmla="*/ 0 60000 65536"/>
                <a:gd name="T22" fmla="*/ 0 60000 65536"/>
                <a:gd name="T23" fmla="*/ 0 60000 65536"/>
                <a:gd name="T24" fmla="*/ 0 w 76"/>
                <a:gd name="T25" fmla="*/ 0 h 78"/>
                <a:gd name="T26" fmla="*/ 76 w 76"/>
                <a:gd name="T27" fmla="*/ 78 h 7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6" h="78">
                  <a:moveTo>
                    <a:pt x="7" y="78"/>
                  </a:moveTo>
                  <a:lnTo>
                    <a:pt x="0" y="12"/>
                  </a:lnTo>
                  <a:lnTo>
                    <a:pt x="10" y="1"/>
                  </a:lnTo>
                  <a:lnTo>
                    <a:pt x="76" y="0"/>
                  </a:lnTo>
                  <a:lnTo>
                    <a:pt x="64" y="62"/>
                  </a:lnTo>
                  <a:lnTo>
                    <a:pt x="62" y="67"/>
                  </a:lnTo>
                  <a:lnTo>
                    <a:pt x="7" y="78"/>
                  </a:lnTo>
                  <a:close/>
                </a:path>
              </a:pathLst>
            </a:custGeom>
            <a:solidFill>
              <a:srgbClr val="FF99CC"/>
            </a:solidFill>
            <a:ln w="9525">
              <a:solidFill>
                <a:srgbClr val="FFFF00"/>
              </a:solidFill>
              <a:round/>
              <a:headEnd/>
              <a:tailEnd/>
            </a:ln>
          </p:spPr>
          <p:txBody>
            <a:bodyPr/>
            <a:lstStyle/>
            <a:p>
              <a:endParaRPr lang="zh-CN" altLang="en-US"/>
            </a:p>
          </p:txBody>
        </p:sp>
        <p:sp>
          <p:nvSpPr>
            <p:cNvPr id="17456" name="Freeform 36"/>
            <p:cNvSpPr>
              <a:spLocks/>
            </p:cNvSpPr>
            <p:nvPr/>
          </p:nvSpPr>
          <p:spPr bwMode="auto">
            <a:xfrm>
              <a:off x="1644" y="1913"/>
              <a:ext cx="22" cy="23"/>
            </a:xfrm>
            <a:custGeom>
              <a:avLst/>
              <a:gdLst>
                <a:gd name="T0" fmla="*/ 0 w 65"/>
                <a:gd name="T1" fmla="*/ 0 h 71"/>
                <a:gd name="T2" fmla="*/ 0 w 65"/>
                <a:gd name="T3" fmla="*/ 0 h 71"/>
                <a:gd name="T4" fmla="*/ 0 w 65"/>
                <a:gd name="T5" fmla="*/ 0 h 71"/>
                <a:gd name="T6" fmla="*/ 0 w 65"/>
                <a:gd name="T7" fmla="*/ 0 h 71"/>
                <a:gd name="T8" fmla="*/ 0 w 65"/>
                <a:gd name="T9" fmla="*/ 0 h 71"/>
                <a:gd name="T10" fmla="*/ 0 w 65"/>
                <a:gd name="T11" fmla="*/ 0 h 71"/>
                <a:gd name="T12" fmla="*/ 0 w 65"/>
                <a:gd name="T13" fmla="*/ 0 h 71"/>
                <a:gd name="T14" fmla="*/ 0 w 65"/>
                <a:gd name="T15" fmla="*/ 0 h 71"/>
                <a:gd name="T16" fmla="*/ 0 60000 65536"/>
                <a:gd name="T17" fmla="*/ 0 60000 65536"/>
                <a:gd name="T18" fmla="*/ 0 60000 65536"/>
                <a:gd name="T19" fmla="*/ 0 60000 65536"/>
                <a:gd name="T20" fmla="*/ 0 60000 65536"/>
                <a:gd name="T21" fmla="*/ 0 60000 65536"/>
                <a:gd name="T22" fmla="*/ 0 60000 65536"/>
                <a:gd name="T23" fmla="*/ 0 60000 65536"/>
                <a:gd name="T24" fmla="*/ 0 w 65"/>
                <a:gd name="T25" fmla="*/ 0 h 71"/>
                <a:gd name="T26" fmla="*/ 65 w 65"/>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5" h="71">
                  <a:moveTo>
                    <a:pt x="1" y="71"/>
                  </a:moveTo>
                  <a:lnTo>
                    <a:pt x="0" y="16"/>
                  </a:lnTo>
                  <a:lnTo>
                    <a:pt x="4" y="8"/>
                  </a:lnTo>
                  <a:lnTo>
                    <a:pt x="65" y="0"/>
                  </a:lnTo>
                  <a:lnTo>
                    <a:pt x="61" y="64"/>
                  </a:lnTo>
                  <a:lnTo>
                    <a:pt x="56" y="70"/>
                  </a:lnTo>
                  <a:lnTo>
                    <a:pt x="1" y="71"/>
                  </a:lnTo>
                  <a:close/>
                </a:path>
              </a:pathLst>
            </a:custGeom>
            <a:solidFill>
              <a:srgbClr val="FF99CC"/>
            </a:solidFill>
            <a:ln w="9525">
              <a:solidFill>
                <a:srgbClr val="FFFF00"/>
              </a:solidFill>
              <a:round/>
              <a:headEnd/>
              <a:tailEnd/>
            </a:ln>
          </p:spPr>
          <p:txBody>
            <a:bodyPr/>
            <a:lstStyle/>
            <a:p>
              <a:endParaRPr lang="zh-CN" altLang="en-US"/>
            </a:p>
          </p:txBody>
        </p:sp>
        <p:sp>
          <p:nvSpPr>
            <p:cNvPr id="17457" name="Freeform 37"/>
            <p:cNvSpPr>
              <a:spLocks/>
            </p:cNvSpPr>
            <p:nvPr/>
          </p:nvSpPr>
          <p:spPr bwMode="auto">
            <a:xfrm>
              <a:off x="1768" y="2056"/>
              <a:ext cx="20" cy="22"/>
            </a:xfrm>
            <a:custGeom>
              <a:avLst/>
              <a:gdLst>
                <a:gd name="T0" fmla="*/ 0 w 60"/>
                <a:gd name="T1" fmla="*/ 0 h 67"/>
                <a:gd name="T2" fmla="*/ 0 w 60"/>
                <a:gd name="T3" fmla="*/ 0 h 67"/>
                <a:gd name="T4" fmla="*/ 0 w 60"/>
                <a:gd name="T5" fmla="*/ 0 h 67"/>
                <a:gd name="T6" fmla="*/ 0 w 60"/>
                <a:gd name="T7" fmla="*/ 0 h 67"/>
                <a:gd name="T8" fmla="*/ 0 w 60"/>
                <a:gd name="T9" fmla="*/ 0 h 67"/>
                <a:gd name="T10" fmla="*/ 0 w 60"/>
                <a:gd name="T11" fmla="*/ 0 h 67"/>
                <a:gd name="T12" fmla="*/ 0 w 60"/>
                <a:gd name="T13" fmla="*/ 0 h 67"/>
                <a:gd name="T14" fmla="*/ 0 w 60"/>
                <a:gd name="T15" fmla="*/ 0 h 67"/>
                <a:gd name="T16" fmla="*/ 0 w 60"/>
                <a:gd name="T17" fmla="*/ 0 h 67"/>
                <a:gd name="T18" fmla="*/ 0 w 60"/>
                <a:gd name="T19" fmla="*/ 0 h 67"/>
                <a:gd name="T20" fmla="*/ 0 w 60"/>
                <a:gd name="T21" fmla="*/ 0 h 67"/>
                <a:gd name="T22" fmla="*/ 0 w 60"/>
                <a:gd name="T23" fmla="*/ 0 h 67"/>
                <a:gd name="T24" fmla="*/ 0 w 60"/>
                <a:gd name="T25" fmla="*/ 0 h 67"/>
                <a:gd name="T26" fmla="*/ 0 w 60"/>
                <a:gd name="T27" fmla="*/ 0 h 67"/>
                <a:gd name="T28" fmla="*/ 0 w 60"/>
                <a:gd name="T29" fmla="*/ 0 h 67"/>
                <a:gd name="T30" fmla="*/ 0 w 60"/>
                <a:gd name="T31" fmla="*/ 0 h 67"/>
                <a:gd name="T32" fmla="*/ 0 w 60"/>
                <a:gd name="T33" fmla="*/ 0 h 67"/>
                <a:gd name="T34" fmla="*/ 0 w 60"/>
                <a:gd name="T35" fmla="*/ 0 h 67"/>
                <a:gd name="T36" fmla="*/ 0 w 60"/>
                <a:gd name="T37" fmla="*/ 0 h 67"/>
                <a:gd name="T38" fmla="*/ 0 w 60"/>
                <a:gd name="T39" fmla="*/ 0 h 67"/>
                <a:gd name="T40" fmla="*/ 0 w 60"/>
                <a:gd name="T41" fmla="*/ 0 h 67"/>
                <a:gd name="T42" fmla="*/ 0 w 60"/>
                <a:gd name="T43" fmla="*/ 0 h 67"/>
                <a:gd name="T44" fmla="*/ 0 w 60"/>
                <a:gd name="T45" fmla="*/ 0 h 67"/>
                <a:gd name="T46" fmla="*/ 0 w 60"/>
                <a:gd name="T47" fmla="*/ 0 h 67"/>
                <a:gd name="T48" fmla="*/ 0 w 60"/>
                <a:gd name="T49" fmla="*/ 0 h 67"/>
                <a:gd name="T50" fmla="*/ 0 w 60"/>
                <a:gd name="T51" fmla="*/ 0 h 67"/>
                <a:gd name="T52" fmla="*/ 0 w 60"/>
                <a:gd name="T53" fmla="*/ 0 h 6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0"/>
                <a:gd name="T82" fmla="*/ 0 h 67"/>
                <a:gd name="T83" fmla="*/ 60 w 60"/>
                <a:gd name="T84" fmla="*/ 67 h 6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0" h="67">
                  <a:moveTo>
                    <a:pt x="0" y="65"/>
                  </a:moveTo>
                  <a:lnTo>
                    <a:pt x="0" y="62"/>
                  </a:lnTo>
                  <a:lnTo>
                    <a:pt x="0" y="61"/>
                  </a:lnTo>
                  <a:lnTo>
                    <a:pt x="0" y="57"/>
                  </a:lnTo>
                  <a:lnTo>
                    <a:pt x="0" y="54"/>
                  </a:lnTo>
                  <a:lnTo>
                    <a:pt x="0" y="49"/>
                  </a:lnTo>
                  <a:lnTo>
                    <a:pt x="0" y="44"/>
                  </a:lnTo>
                  <a:lnTo>
                    <a:pt x="0" y="40"/>
                  </a:lnTo>
                  <a:lnTo>
                    <a:pt x="0" y="39"/>
                  </a:lnTo>
                  <a:lnTo>
                    <a:pt x="0" y="35"/>
                  </a:lnTo>
                  <a:lnTo>
                    <a:pt x="0" y="33"/>
                  </a:lnTo>
                  <a:lnTo>
                    <a:pt x="0" y="30"/>
                  </a:lnTo>
                  <a:lnTo>
                    <a:pt x="0" y="26"/>
                  </a:lnTo>
                  <a:lnTo>
                    <a:pt x="0" y="24"/>
                  </a:lnTo>
                  <a:lnTo>
                    <a:pt x="0" y="21"/>
                  </a:lnTo>
                  <a:lnTo>
                    <a:pt x="0" y="16"/>
                  </a:lnTo>
                  <a:lnTo>
                    <a:pt x="0" y="13"/>
                  </a:lnTo>
                  <a:lnTo>
                    <a:pt x="0" y="8"/>
                  </a:lnTo>
                  <a:lnTo>
                    <a:pt x="0" y="4"/>
                  </a:lnTo>
                  <a:lnTo>
                    <a:pt x="0" y="3"/>
                  </a:lnTo>
                  <a:lnTo>
                    <a:pt x="6" y="0"/>
                  </a:lnTo>
                  <a:lnTo>
                    <a:pt x="60" y="14"/>
                  </a:lnTo>
                  <a:lnTo>
                    <a:pt x="53" y="62"/>
                  </a:lnTo>
                  <a:lnTo>
                    <a:pt x="52" y="67"/>
                  </a:lnTo>
                  <a:lnTo>
                    <a:pt x="0" y="65"/>
                  </a:lnTo>
                  <a:close/>
                </a:path>
              </a:pathLst>
            </a:custGeom>
            <a:solidFill>
              <a:srgbClr val="FF99CC"/>
            </a:solidFill>
            <a:ln w="9525">
              <a:solidFill>
                <a:srgbClr val="FFFF00"/>
              </a:solidFill>
              <a:round/>
              <a:headEnd/>
              <a:tailEnd/>
            </a:ln>
          </p:spPr>
          <p:txBody>
            <a:bodyPr/>
            <a:lstStyle/>
            <a:p>
              <a:endParaRPr lang="zh-CN" altLang="en-US"/>
            </a:p>
          </p:txBody>
        </p:sp>
        <p:sp>
          <p:nvSpPr>
            <p:cNvPr id="17458" name="Freeform 38"/>
            <p:cNvSpPr>
              <a:spLocks/>
            </p:cNvSpPr>
            <p:nvPr/>
          </p:nvSpPr>
          <p:spPr bwMode="auto">
            <a:xfrm>
              <a:off x="1791" y="2087"/>
              <a:ext cx="25" cy="23"/>
            </a:xfrm>
            <a:custGeom>
              <a:avLst/>
              <a:gdLst>
                <a:gd name="T0" fmla="*/ 0 w 76"/>
                <a:gd name="T1" fmla="*/ 0 h 68"/>
                <a:gd name="T2" fmla="*/ 0 w 76"/>
                <a:gd name="T3" fmla="*/ 0 h 68"/>
                <a:gd name="T4" fmla="*/ 0 w 76"/>
                <a:gd name="T5" fmla="*/ 0 h 68"/>
                <a:gd name="T6" fmla="*/ 0 w 76"/>
                <a:gd name="T7" fmla="*/ 0 h 68"/>
                <a:gd name="T8" fmla="*/ 0 w 76"/>
                <a:gd name="T9" fmla="*/ 0 h 68"/>
                <a:gd name="T10" fmla="*/ 0 w 76"/>
                <a:gd name="T11" fmla="*/ 0 h 68"/>
                <a:gd name="T12" fmla="*/ 0 w 76"/>
                <a:gd name="T13" fmla="*/ 0 h 68"/>
                <a:gd name="T14" fmla="*/ 0 w 76"/>
                <a:gd name="T15" fmla="*/ 0 h 68"/>
                <a:gd name="T16" fmla="*/ 0 60000 65536"/>
                <a:gd name="T17" fmla="*/ 0 60000 65536"/>
                <a:gd name="T18" fmla="*/ 0 60000 65536"/>
                <a:gd name="T19" fmla="*/ 0 60000 65536"/>
                <a:gd name="T20" fmla="*/ 0 60000 65536"/>
                <a:gd name="T21" fmla="*/ 0 60000 65536"/>
                <a:gd name="T22" fmla="*/ 0 60000 65536"/>
                <a:gd name="T23" fmla="*/ 0 60000 65536"/>
                <a:gd name="T24" fmla="*/ 0 w 76"/>
                <a:gd name="T25" fmla="*/ 0 h 68"/>
                <a:gd name="T26" fmla="*/ 76 w 76"/>
                <a:gd name="T27" fmla="*/ 68 h 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6" h="68">
                  <a:moveTo>
                    <a:pt x="0" y="68"/>
                  </a:moveTo>
                  <a:lnTo>
                    <a:pt x="13" y="3"/>
                  </a:lnTo>
                  <a:lnTo>
                    <a:pt x="18" y="0"/>
                  </a:lnTo>
                  <a:lnTo>
                    <a:pt x="76" y="8"/>
                  </a:lnTo>
                  <a:lnTo>
                    <a:pt x="65" y="67"/>
                  </a:lnTo>
                  <a:lnTo>
                    <a:pt x="61" y="68"/>
                  </a:lnTo>
                  <a:lnTo>
                    <a:pt x="0" y="68"/>
                  </a:lnTo>
                  <a:close/>
                </a:path>
              </a:pathLst>
            </a:custGeom>
            <a:solidFill>
              <a:srgbClr val="FF99CC"/>
            </a:solidFill>
            <a:ln w="9525">
              <a:solidFill>
                <a:srgbClr val="FFFF00"/>
              </a:solidFill>
              <a:round/>
              <a:headEnd/>
              <a:tailEnd/>
            </a:ln>
          </p:spPr>
          <p:txBody>
            <a:bodyPr/>
            <a:lstStyle/>
            <a:p>
              <a:endParaRPr lang="zh-CN" altLang="en-US"/>
            </a:p>
          </p:txBody>
        </p:sp>
      </p:grpSp>
      <p:pic>
        <p:nvPicPr>
          <p:cNvPr id="17415" name="Picture 10" descr="MCj02460370000[1]"/>
          <p:cNvPicPr>
            <a:picLocks noChangeAspect="1" noChangeArrowheads="1"/>
          </p:cNvPicPr>
          <p:nvPr/>
        </p:nvPicPr>
        <p:blipFill>
          <a:blip r:embed="rId3" cstate="email">
            <a:duotone>
              <a:prstClr val="black"/>
              <a:srgbClr val="FFC000">
                <a:tint val="45000"/>
                <a:satMod val="400000"/>
              </a:srgbClr>
            </a:duotone>
          </a:blip>
          <a:srcRect/>
          <a:stretch>
            <a:fillRect/>
          </a:stretch>
        </p:blipFill>
        <p:spPr bwMode="auto">
          <a:xfrm>
            <a:off x="4191000" y="5067300"/>
            <a:ext cx="935038" cy="920750"/>
          </a:xfrm>
          <a:prstGeom prst="rect">
            <a:avLst/>
          </a:prstGeom>
          <a:noFill/>
          <a:ln w="9525">
            <a:noFill/>
            <a:miter lim="800000"/>
            <a:headEnd/>
            <a:tailEnd/>
          </a:ln>
        </p:spPr>
      </p:pic>
      <p:pic>
        <p:nvPicPr>
          <p:cNvPr id="17416" name="Picture 11" descr="j0343471"/>
          <p:cNvPicPr>
            <a:picLocks noChangeAspect="1" noChangeArrowheads="1"/>
          </p:cNvPicPr>
          <p:nvPr/>
        </p:nvPicPr>
        <p:blipFill>
          <a:blip r:embed="rId4" cstate="email">
            <a:duotone>
              <a:prstClr val="black"/>
              <a:srgbClr val="FFC000">
                <a:tint val="45000"/>
                <a:satMod val="400000"/>
              </a:srgbClr>
            </a:duotone>
          </a:blip>
          <a:srcRect/>
          <a:stretch>
            <a:fillRect/>
          </a:stretch>
        </p:blipFill>
        <p:spPr bwMode="auto">
          <a:xfrm>
            <a:off x="7239000" y="4721225"/>
            <a:ext cx="819150" cy="82232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灯片编号占位符 3"/>
          <p:cNvSpPr>
            <a:spLocks noGrp="1"/>
          </p:cNvSpPr>
          <p:nvPr>
            <p:ph type="sldNum" sz="quarter" idx="10"/>
          </p:nvPr>
        </p:nvSpPr>
        <p:spPr>
          <a:noFill/>
        </p:spPr>
        <p:txBody>
          <a:bodyPr/>
          <a:lstStyle/>
          <a:p>
            <a:pPr defTabSz="912813"/>
            <a:fld id="{7CBCFEA8-C14A-4B8F-A1A1-6839D718EF18}" type="slidenum">
              <a:rPr lang="zh-TW" altLang="zh-TW" smtClean="0">
                <a:latin typeface="Arial" pitchFamily="34" charset="0"/>
              </a:rPr>
              <a:pPr defTabSz="912813"/>
              <a:t>15</a:t>
            </a:fld>
            <a:endParaRPr lang="zh-TW" altLang="zh-TW" smtClean="0">
              <a:latin typeface="Arial" pitchFamily="34" charset="0"/>
            </a:endParaRPr>
          </a:p>
        </p:txBody>
      </p:sp>
      <p:sp>
        <p:nvSpPr>
          <p:cNvPr id="18435" name="Text Box 2"/>
          <p:cNvSpPr txBox="1">
            <a:spLocks noChangeArrowheads="1"/>
          </p:cNvSpPr>
          <p:nvPr/>
        </p:nvSpPr>
        <p:spPr bwMode="auto">
          <a:xfrm>
            <a:off x="165100" y="279400"/>
            <a:ext cx="7772400" cy="1166813"/>
          </a:xfrm>
          <a:prstGeom prst="rect">
            <a:avLst/>
          </a:prstGeom>
          <a:noFill/>
          <a:ln w="9525">
            <a:noFill/>
            <a:miter lim="800000"/>
            <a:headEnd/>
            <a:tailEnd/>
          </a:ln>
        </p:spPr>
        <p:txBody>
          <a:bodyPr tIns="90000" bIns="90000">
            <a:spAutoFit/>
          </a:bodyPr>
          <a:lstStyle/>
          <a:p>
            <a:r>
              <a:rPr lang="zh-CN" altLang="en-US" sz="3200" b="1">
                <a:solidFill>
                  <a:srgbClr val="FF6600"/>
                </a:solidFill>
                <a:latin typeface="黑体" pitchFamily="49" charset="-122"/>
                <a:ea typeface="黑体" pitchFamily="49" charset="-122"/>
              </a:rPr>
              <a:t>发展战略</a:t>
            </a:r>
            <a:endParaRPr lang="en-US" altLang="zh-CN" sz="3200" b="1">
              <a:solidFill>
                <a:srgbClr val="FF6600"/>
              </a:solidFill>
              <a:latin typeface="黑体" pitchFamily="49" charset="-122"/>
              <a:ea typeface="黑体" pitchFamily="49" charset="-122"/>
            </a:endParaRPr>
          </a:p>
          <a:p>
            <a:r>
              <a:rPr lang="zh-CN" altLang="en-US" sz="3200" b="1">
                <a:solidFill>
                  <a:schemeClr val="tx1"/>
                </a:solidFill>
                <a:latin typeface="黑体" pitchFamily="49" charset="-122"/>
                <a:ea typeface="黑体" pitchFamily="49" charset="-122"/>
              </a:rPr>
              <a:t>各子公司专业化经营</a:t>
            </a:r>
          </a:p>
        </p:txBody>
      </p:sp>
      <p:sp>
        <p:nvSpPr>
          <p:cNvPr id="18436" name="AutoShape 4"/>
          <p:cNvSpPr>
            <a:spLocks noChangeArrowheads="1"/>
          </p:cNvSpPr>
          <p:nvPr/>
        </p:nvSpPr>
        <p:spPr bwMode="auto">
          <a:xfrm>
            <a:off x="6650038" y="2600325"/>
            <a:ext cx="2493962" cy="2633663"/>
          </a:xfrm>
          <a:prstGeom prst="roundRect">
            <a:avLst>
              <a:gd name="adj" fmla="val 8681"/>
            </a:avLst>
          </a:prstGeom>
          <a:solidFill>
            <a:schemeClr val="bg1"/>
          </a:solidFill>
          <a:ln w="38100">
            <a:noFill/>
            <a:round/>
            <a:headEnd/>
            <a:tailEnd/>
          </a:ln>
        </p:spPr>
        <p:txBody>
          <a:bodyPr anchor="ctr"/>
          <a:lstStyle/>
          <a:p>
            <a:r>
              <a:rPr lang="zh-CN" altLang="en-US" sz="2800" b="1">
                <a:solidFill>
                  <a:srgbClr val="FF9900"/>
                </a:solidFill>
                <a:latin typeface="黑体" pitchFamily="49" charset="-122"/>
                <a:ea typeface="黑体" pitchFamily="49" charset="-122"/>
              </a:rPr>
              <a:t>每一个子公司都力争做到行业最好</a:t>
            </a:r>
          </a:p>
        </p:txBody>
      </p:sp>
      <p:sp>
        <p:nvSpPr>
          <p:cNvPr id="18437" name="AutoShape 5"/>
          <p:cNvSpPr>
            <a:spLocks noChangeArrowheads="1"/>
          </p:cNvSpPr>
          <p:nvPr/>
        </p:nvSpPr>
        <p:spPr bwMode="auto">
          <a:xfrm>
            <a:off x="0" y="2876550"/>
            <a:ext cx="2212975" cy="2432050"/>
          </a:xfrm>
          <a:prstGeom prst="homePlate">
            <a:avLst>
              <a:gd name="adj" fmla="val 14204"/>
            </a:avLst>
          </a:prstGeom>
          <a:solidFill>
            <a:schemeClr val="bg1"/>
          </a:solidFill>
          <a:ln w="38100">
            <a:noFill/>
            <a:miter lim="800000"/>
            <a:headEnd/>
            <a:tailEnd/>
          </a:ln>
        </p:spPr>
        <p:txBody>
          <a:bodyPr wrap="none" anchor="ctr"/>
          <a:lstStyle/>
          <a:p>
            <a:pPr eaLnBrk="0" hangingPunct="0">
              <a:lnSpc>
                <a:spcPct val="130000"/>
              </a:lnSpc>
              <a:spcBef>
                <a:spcPct val="50000"/>
              </a:spcBef>
              <a:spcAft>
                <a:spcPct val="50000"/>
              </a:spcAft>
              <a:buClr>
                <a:srgbClr val="FF0000"/>
              </a:buClr>
              <a:buSzPct val="85000"/>
              <a:buFont typeface="Wingdings" pitchFamily="2" charset="2"/>
              <a:buNone/>
            </a:pPr>
            <a:r>
              <a:rPr lang="zh-CN" altLang="en-US" sz="2800">
                <a:solidFill>
                  <a:srgbClr val="FF9900"/>
                </a:solidFill>
                <a:latin typeface="黑体" pitchFamily="49" charset="-122"/>
                <a:ea typeface="黑体" pitchFamily="49" charset="-122"/>
              </a:rPr>
              <a:t>专业化经营</a:t>
            </a:r>
          </a:p>
        </p:txBody>
      </p:sp>
      <p:sp>
        <p:nvSpPr>
          <p:cNvPr id="18438" name="Text Box 6"/>
          <p:cNvSpPr txBox="1">
            <a:spLocks noChangeArrowheads="1"/>
          </p:cNvSpPr>
          <p:nvPr/>
        </p:nvSpPr>
        <p:spPr bwMode="auto">
          <a:xfrm>
            <a:off x="3554413" y="1752600"/>
            <a:ext cx="2084387" cy="2097088"/>
          </a:xfrm>
          <a:prstGeom prst="rect">
            <a:avLst/>
          </a:prstGeom>
          <a:noFill/>
          <a:ln w="6350" algn="ctr">
            <a:noFill/>
            <a:miter lim="800000"/>
            <a:headEnd/>
            <a:tailEnd/>
          </a:ln>
        </p:spPr>
        <p:txBody>
          <a:bodyPr>
            <a:spAutoFit/>
          </a:bodyPr>
          <a:lstStyle/>
          <a:p>
            <a:pPr eaLnBrk="0" hangingPunct="0">
              <a:lnSpc>
                <a:spcPct val="50000"/>
              </a:lnSpc>
              <a:spcBef>
                <a:spcPct val="50000"/>
              </a:spcBef>
              <a:spcAft>
                <a:spcPct val="50000"/>
              </a:spcAft>
              <a:buClr>
                <a:srgbClr val="336600"/>
              </a:buClr>
              <a:buSzPct val="85000"/>
              <a:buFont typeface="Wingdings" pitchFamily="2" charset="2"/>
              <a:buChar char="n"/>
            </a:pPr>
            <a:r>
              <a:rPr lang="en-US" altLang="zh-CN" sz="2000" b="1">
                <a:solidFill>
                  <a:schemeClr val="tx1"/>
                </a:solidFill>
                <a:latin typeface="黑体" pitchFamily="49" charset="-122"/>
                <a:ea typeface="黑体" pitchFamily="49" charset="-122"/>
              </a:rPr>
              <a:t> </a:t>
            </a:r>
            <a:r>
              <a:rPr lang="zh-CN" altLang="en-US" sz="2000" b="1">
                <a:solidFill>
                  <a:schemeClr val="tx1"/>
                </a:solidFill>
                <a:latin typeface="黑体" pitchFamily="49" charset="-122"/>
                <a:ea typeface="黑体" pitchFamily="49" charset="-122"/>
              </a:rPr>
              <a:t>独立的法人</a:t>
            </a:r>
          </a:p>
          <a:p>
            <a:pPr eaLnBrk="0" hangingPunct="0">
              <a:lnSpc>
                <a:spcPct val="50000"/>
              </a:lnSpc>
              <a:spcBef>
                <a:spcPct val="50000"/>
              </a:spcBef>
              <a:spcAft>
                <a:spcPct val="50000"/>
              </a:spcAft>
              <a:buClr>
                <a:srgbClr val="336600"/>
              </a:buClr>
              <a:buSzPct val="85000"/>
              <a:buFont typeface="Wingdings" pitchFamily="2" charset="2"/>
              <a:buChar char="n"/>
            </a:pPr>
            <a:r>
              <a:rPr lang="zh-CN" altLang="en-US" sz="2000" b="1">
                <a:solidFill>
                  <a:schemeClr val="tx1"/>
                </a:solidFill>
                <a:latin typeface="黑体" pitchFamily="49" charset="-122"/>
                <a:ea typeface="黑体" pitchFamily="49" charset="-122"/>
              </a:rPr>
              <a:t> 独立的资本</a:t>
            </a:r>
          </a:p>
          <a:p>
            <a:pPr eaLnBrk="0" hangingPunct="0">
              <a:lnSpc>
                <a:spcPct val="50000"/>
              </a:lnSpc>
              <a:spcBef>
                <a:spcPct val="50000"/>
              </a:spcBef>
              <a:spcAft>
                <a:spcPct val="50000"/>
              </a:spcAft>
              <a:buClr>
                <a:srgbClr val="336600"/>
              </a:buClr>
              <a:buSzPct val="85000"/>
              <a:buFont typeface="Wingdings" pitchFamily="2" charset="2"/>
              <a:buChar char="n"/>
            </a:pPr>
            <a:r>
              <a:rPr lang="zh-CN" altLang="en-US" sz="2000" b="1">
                <a:solidFill>
                  <a:schemeClr val="tx1"/>
                </a:solidFill>
                <a:latin typeface="黑体" pitchFamily="49" charset="-122"/>
                <a:ea typeface="黑体" pitchFamily="49" charset="-122"/>
              </a:rPr>
              <a:t> 独立的人才</a:t>
            </a:r>
          </a:p>
          <a:p>
            <a:pPr eaLnBrk="0" hangingPunct="0">
              <a:lnSpc>
                <a:spcPct val="50000"/>
              </a:lnSpc>
              <a:spcBef>
                <a:spcPct val="50000"/>
              </a:spcBef>
              <a:spcAft>
                <a:spcPct val="50000"/>
              </a:spcAft>
              <a:buClr>
                <a:srgbClr val="336600"/>
              </a:buClr>
              <a:buSzPct val="85000"/>
              <a:buFont typeface="Wingdings" pitchFamily="2" charset="2"/>
              <a:buChar char="n"/>
            </a:pPr>
            <a:r>
              <a:rPr lang="zh-CN" altLang="en-US" sz="2000" b="1">
                <a:solidFill>
                  <a:schemeClr val="tx1"/>
                </a:solidFill>
                <a:latin typeface="黑体" pitchFamily="49" charset="-122"/>
                <a:ea typeface="黑体" pitchFamily="49" charset="-122"/>
              </a:rPr>
              <a:t> 独立的管理</a:t>
            </a:r>
          </a:p>
          <a:p>
            <a:pPr eaLnBrk="0" hangingPunct="0">
              <a:lnSpc>
                <a:spcPct val="50000"/>
              </a:lnSpc>
              <a:spcBef>
                <a:spcPct val="50000"/>
              </a:spcBef>
              <a:spcAft>
                <a:spcPct val="50000"/>
              </a:spcAft>
              <a:buClr>
                <a:srgbClr val="336600"/>
              </a:buClr>
              <a:buSzPct val="85000"/>
              <a:buFont typeface="Wingdings" pitchFamily="2" charset="2"/>
              <a:buChar char="n"/>
            </a:pPr>
            <a:r>
              <a:rPr lang="zh-CN" altLang="en-US" sz="2000" b="1">
                <a:solidFill>
                  <a:schemeClr val="tx1"/>
                </a:solidFill>
                <a:latin typeface="黑体" pitchFamily="49" charset="-122"/>
                <a:ea typeface="黑体" pitchFamily="49" charset="-122"/>
              </a:rPr>
              <a:t> 独立的薪酬</a:t>
            </a:r>
          </a:p>
        </p:txBody>
      </p:sp>
      <p:sp>
        <p:nvSpPr>
          <p:cNvPr id="18440" name="Oval 7"/>
          <p:cNvSpPr>
            <a:spLocks noChangeArrowheads="1"/>
          </p:cNvSpPr>
          <p:nvPr/>
        </p:nvSpPr>
        <p:spPr bwMode="auto">
          <a:xfrm>
            <a:off x="2057400" y="2222500"/>
            <a:ext cx="1422400" cy="768350"/>
          </a:xfrm>
          <a:prstGeom prst="ellipse">
            <a:avLst/>
          </a:prstGeom>
          <a:solidFill>
            <a:srgbClr val="00B050"/>
          </a:solidFill>
          <a:ln w="34925">
            <a:solidFill>
              <a:srgbClr val="FFFFFF"/>
            </a:solidFill>
            <a:round/>
            <a:headEnd/>
            <a:tailEn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wrap="none" anchor="ctr"/>
          <a:lstStyle/>
          <a:p>
            <a:pPr algn="ctr">
              <a:defRPr/>
            </a:pPr>
            <a:r>
              <a:rPr lang="en-US" altLang="zh-CN" sz="2400" b="1" dirty="0">
                <a:latin typeface="黑体" pitchFamily="49" charset="-122"/>
                <a:ea typeface="黑体" pitchFamily="49" charset="-122"/>
              </a:rPr>
              <a:t>YES</a:t>
            </a:r>
          </a:p>
        </p:txBody>
      </p:sp>
      <p:sp>
        <p:nvSpPr>
          <p:cNvPr id="18441" name="Oval 8"/>
          <p:cNvSpPr>
            <a:spLocks noChangeArrowheads="1"/>
          </p:cNvSpPr>
          <p:nvPr/>
        </p:nvSpPr>
        <p:spPr bwMode="auto">
          <a:xfrm>
            <a:off x="2171700" y="4451350"/>
            <a:ext cx="1289050" cy="844550"/>
          </a:xfrm>
          <a:prstGeom prst="ellipse">
            <a:avLst/>
          </a:prstGeom>
          <a:solidFill>
            <a:srgbClr val="C00000"/>
          </a:solidFill>
          <a:ln w="34925">
            <a:solidFill>
              <a:srgbClr val="FFFFFF"/>
            </a:solidFill>
            <a:round/>
            <a:headEnd/>
            <a:tailEn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wrap="none" anchor="ctr"/>
          <a:lstStyle/>
          <a:p>
            <a:pPr algn="ctr">
              <a:defRPr/>
            </a:pPr>
            <a:r>
              <a:rPr lang="en-US" altLang="zh-CN" sz="2400" b="1">
                <a:latin typeface="黑体" pitchFamily="49" charset="-122"/>
                <a:ea typeface="黑体" pitchFamily="49" charset="-122"/>
              </a:rPr>
              <a:t>NO</a:t>
            </a:r>
          </a:p>
        </p:txBody>
      </p:sp>
      <p:sp>
        <p:nvSpPr>
          <p:cNvPr id="2" name="Text Box 9"/>
          <p:cNvSpPr txBox="1">
            <a:spLocks noChangeArrowheads="1"/>
          </p:cNvSpPr>
          <p:nvPr/>
        </p:nvSpPr>
        <p:spPr bwMode="auto">
          <a:xfrm>
            <a:off x="3560763" y="4757738"/>
            <a:ext cx="2027237" cy="712787"/>
          </a:xfrm>
          <a:prstGeom prst="rect">
            <a:avLst/>
          </a:prstGeom>
          <a:noFill/>
          <a:ln w="6350" algn="ctr">
            <a:noFill/>
            <a:miter lim="800000"/>
            <a:headEnd/>
            <a:tailEnd/>
          </a:ln>
        </p:spPr>
        <p:txBody>
          <a:bodyPr wrap="none">
            <a:spAutoFit/>
          </a:bodyPr>
          <a:lstStyle/>
          <a:p>
            <a:pPr eaLnBrk="0" hangingPunct="0">
              <a:lnSpc>
                <a:spcPct val="50000"/>
              </a:lnSpc>
              <a:spcBef>
                <a:spcPct val="50000"/>
              </a:spcBef>
              <a:spcAft>
                <a:spcPct val="50000"/>
              </a:spcAft>
              <a:buClr>
                <a:srgbClr val="C00000"/>
              </a:buClr>
              <a:buSzPct val="85000"/>
              <a:buFont typeface="Wingdings" pitchFamily="2" charset="2"/>
              <a:buChar char="n"/>
            </a:pPr>
            <a:r>
              <a:rPr lang="en-US" altLang="zh-CN" sz="2000" b="1">
                <a:solidFill>
                  <a:schemeClr val="tx1"/>
                </a:solidFill>
                <a:latin typeface="黑体" pitchFamily="49" charset="-122"/>
                <a:ea typeface="黑体" pitchFamily="49" charset="-122"/>
              </a:rPr>
              <a:t> </a:t>
            </a:r>
            <a:r>
              <a:rPr lang="zh-CN" altLang="en-US" sz="2000" b="1">
                <a:solidFill>
                  <a:schemeClr val="tx1"/>
                </a:solidFill>
                <a:latin typeface="黑体" pitchFamily="49" charset="-122"/>
                <a:ea typeface="黑体" pitchFamily="49" charset="-122"/>
              </a:rPr>
              <a:t>人员相互交叉</a:t>
            </a:r>
          </a:p>
          <a:p>
            <a:pPr eaLnBrk="0" hangingPunct="0">
              <a:lnSpc>
                <a:spcPct val="50000"/>
              </a:lnSpc>
              <a:spcBef>
                <a:spcPct val="50000"/>
              </a:spcBef>
              <a:spcAft>
                <a:spcPct val="50000"/>
              </a:spcAft>
              <a:buClr>
                <a:srgbClr val="C00000"/>
              </a:buClr>
              <a:buSzPct val="85000"/>
              <a:buFont typeface="Wingdings" pitchFamily="2" charset="2"/>
              <a:buChar char="n"/>
            </a:pPr>
            <a:r>
              <a:rPr lang="zh-CN" altLang="en-US" sz="2000" b="1">
                <a:solidFill>
                  <a:schemeClr val="tx1"/>
                </a:solidFill>
                <a:latin typeface="黑体" pitchFamily="49" charset="-122"/>
                <a:ea typeface="黑体" pitchFamily="49" charset="-122"/>
              </a:rPr>
              <a:t> 薪酬相互攀比</a:t>
            </a:r>
          </a:p>
        </p:txBody>
      </p:sp>
      <p:sp>
        <p:nvSpPr>
          <p:cNvPr id="18442" name="Left Brace 10"/>
          <p:cNvSpPr>
            <a:spLocks/>
          </p:cNvSpPr>
          <p:nvPr/>
        </p:nvSpPr>
        <p:spPr bwMode="auto">
          <a:xfrm>
            <a:off x="1905000" y="3067050"/>
            <a:ext cx="133350" cy="1981200"/>
          </a:xfrm>
          <a:prstGeom prst="leftBrace">
            <a:avLst>
              <a:gd name="adj1" fmla="val 8323"/>
              <a:gd name="adj2" fmla="val 50000"/>
            </a:avLst>
          </a:prstGeom>
          <a:noFill/>
          <a:ln w="12700" algn="ctr">
            <a:solidFill>
              <a:schemeClr val="bg2"/>
            </a:solidFill>
            <a:round/>
            <a:headEnd/>
            <a:tailEnd/>
          </a:ln>
        </p:spPr>
        <p:txBody>
          <a:bodyPr wrap="none" lIns="0" tIns="0" rIns="0" anchor="ctr" anchorCtr="1"/>
          <a:lstStyle/>
          <a:p>
            <a:pPr algn="ctr">
              <a:spcBef>
                <a:spcPct val="15000"/>
              </a:spcBef>
            </a:pPr>
            <a:endParaRPr lang="en-US" altLang="zh-CN" b="1"/>
          </a:p>
        </p:txBody>
      </p:sp>
      <p:sp>
        <p:nvSpPr>
          <p:cNvPr id="12" name="Right Arrow 11"/>
          <p:cNvSpPr/>
          <p:nvPr/>
        </p:nvSpPr>
        <p:spPr bwMode="auto">
          <a:xfrm>
            <a:off x="5541963" y="2266950"/>
            <a:ext cx="1143000" cy="3238500"/>
          </a:xfrm>
          <a:prstGeom prst="rightArrow">
            <a:avLst>
              <a:gd name="adj1" fmla="val 52353"/>
              <a:gd name="adj2" fmla="val 50000"/>
            </a:avLst>
          </a:prstGeom>
          <a:gradFill flip="none" rotWithShape="1">
            <a:gsLst>
              <a:gs pos="0">
                <a:srgbClr val="FF6600">
                  <a:shade val="30000"/>
                  <a:satMod val="115000"/>
                  <a:alpha val="0"/>
                </a:srgbClr>
              </a:gs>
              <a:gs pos="50000">
                <a:srgbClr val="FF6600">
                  <a:shade val="67500"/>
                  <a:satMod val="115000"/>
                  <a:alpha val="44000"/>
                </a:srgbClr>
              </a:gs>
              <a:gs pos="100000">
                <a:srgbClr val="FF6600">
                  <a:shade val="100000"/>
                  <a:satMod val="115000"/>
                </a:srgbClr>
              </a:gs>
            </a:gsLst>
            <a:lin ang="0" scaled="1"/>
            <a:tileRect/>
          </a:gradFill>
          <a:ln w="12700" cap="flat" cmpd="sng" algn="ctr">
            <a:noFill/>
            <a:prstDash val="solid"/>
            <a:round/>
            <a:headEnd type="none" w="med" len="med"/>
            <a:tailEnd type="none" w="med" len="med"/>
          </a:ln>
          <a:effectLst/>
        </p:spPr>
        <p:txBody>
          <a:bodyPr wrap="none" lIns="0" tIns="0" rIns="0" anchor="ctr" anchorCtr="1"/>
          <a:lstStyle/>
          <a:p>
            <a:pPr algn="ctr">
              <a:spcBef>
                <a:spcPct val="15000"/>
              </a:spcBef>
              <a:defRPr/>
            </a:pPr>
            <a:endParaRPr lang="en-US" b="1">
              <a:latin typeface="Arial" charset="0"/>
            </a:endParaRPr>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Text Box 7"/>
          <p:cNvSpPr txBox="1">
            <a:spLocks noChangeArrowheads="1"/>
          </p:cNvSpPr>
          <p:nvPr/>
        </p:nvSpPr>
        <p:spPr bwMode="auto">
          <a:xfrm>
            <a:off x="1168400" y="476250"/>
            <a:ext cx="2336800" cy="579438"/>
          </a:xfrm>
          <a:prstGeom prst="rect">
            <a:avLst/>
          </a:prstGeom>
          <a:noFill/>
          <a:ln w="9525">
            <a:noFill/>
            <a:miter lim="800000"/>
            <a:headEnd/>
            <a:tailEnd/>
          </a:ln>
        </p:spPr>
        <p:txBody>
          <a:bodyPr>
            <a:spAutoFit/>
          </a:bodyPr>
          <a:lstStyle/>
          <a:p>
            <a:pPr>
              <a:spcBef>
                <a:spcPct val="50000"/>
              </a:spcBef>
              <a:defRPr/>
            </a:pPr>
            <a:r>
              <a:rPr lang="zh-CN" altLang="en-US" sz="3200" b="1" dirty="0">
                <a:solidFill>
                  <a:schemeClr val="tx1"/>
                </a:solidFill>
                <a:latin typeface="黑体" pitchFamily="2" charset="-122"/>
                <a:ea typeface="黑体" pitchFamily="2" charset="-122"/>
                <a:cs typeface="+mj-cs"/>
              </a:rPr>
              <a:t>目录</a:t>
            </a:r>
          </a:p>
        </p:txBody>
      </p:sp>
      <p:cxnSp>
        <p:nvCxnSpPr>
          <p:cNvPr id="19460" name="Straight Connector 6"/>
          <p:cNvCxnSpPr>
            <a:cxnSpLocks noChangeShapeType="1"/>
          </p:cNvCxnSpPr>
          <p:nvPr/>
        </p:nvCxnSpPr>
        <p:spPr bwMode="auto">
          <a:xfrm rot="5400000">
            <a:off x="1781175" y="428625"/>
            <a:ext cx="857250" cy="0"/>
          </a:xfrm>
          <a:prstGeom prst="line">
            <a:avLst/>
          </a:prstGeom>
          <a:noFill/>
          <a:ln w="12700" algn="ctr">
            <a:solidFill>
              <a:schemeClr val="hlink"/>
            </a:solidFill>
            <a:round/>
            <a:headEnd/>
            <a:tailEnd/>
          </a:ln>
        </p:spPr>
      </p:cxnSp>
      <p:sp>
        <p:nvSpPr>
          <p:cNvPr id="9" name="Rectangle 8"/>
          <p:cNvSpPr/>
          <p:nvPr/>
        </p:nvSpPr>
        <p:spPr>
          <a:xfrm>
            <a:off x="0" y="2652713"/>
            <a:ext cx="9144000" cy="571500"/>
          </a:xfrm>
          <a:prstGeom prst="rect">
            <a:avLst/>
          </a:prstGeom>
          <a:gradFill>
            <a:gsLst>
              <a:gs pos="0">
                <a:schemeClr val="accent4">
                  <a:tint val="50000"/>
                  <a:satMod val="300000"/>
                  <a:alpha val="46000"/>
                </a:schemeClr>
              </a:gs>
              <a:gs pos="35000">
                <a:schemeClr val="accent4">
                  <a:tint val="37000"/>
                  <a:satMod val="300000"/>
                  <a:alpha val="31000"/>
                </a:schemeClr>
              </a:gs>
              <a:gs pos="100000">
                <a:schemeClr val="accent4">
                  <a:tint val="15000"/>
                  <a:satMod val="350000"/>
                  <a:alpha val="0"/>
                </a:schemeClr>
              </a:gs>
            </a:gsLst>
          </a:gradFill>
          <a:ln>
            <a:solidFill>
              <a:schemeClr val="bg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171" name="Rectangle 3"/>
          <p:cNvSpPr>
            <a:spLocks noGrp="1" noChangeArrowheads="1"/>
          </p:cNvSpPr>
          <p:nvPr>
            <p:ph type="body" idx="1"/>
          </p:nvPr>
        </p:nvSpPr>
        <p:spPr>
          <a:xfrm>
            <a:off x="3103563" y="1136650"/>
            <a:ext cx="3276600" cy="5181600"/>
          </a:xfrm>
        </p:spPr>
        <p:txBody>
          <a:bodyPr/>
          <a:lstStyle/>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集团概览</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发展战略</a:t>
            </a:r>
          </a:p>
          <a:p>
            <a:pPr eaLnBrk="1" hangingPunct="1">
              <a:lnSpc>
                <a:spcPct val="150000"/>
              </a:lnSpc>
              <a:spcBef>
                <a:spcPct val="50000"/>
              </a:spcBef>
              <a:buFont typeface="Wingdings" pitchFamily="2" charset="2"/>
              <a:buNone/>
              <a:defRPr/>
            </a:pPr>
            <a:r>
              <a:rPr lang="zh-CN" altLang="en-US" sz="3200" b="1" kern="1200" dirty="0" smtClean="0">
                <a:solidFill>
                  <a:srgbClr val="FF6600"/>
                </a:solidFill>
                <a:latin typeface="黑体" pitchFamily="2" charset="-122"/>
                <a:ea typeface="黑体" pitchFamily="2" charset="-122"/>
                <a:cs typeface="+mj-cs"/>
              </a:rPr>
              <a:t>业务概况</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公司治理</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人才团队</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后援中心</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社会责任</a:t>
            </a:r>
          </a:p>
        </p:txBody>
      </p:sp>
      <p:pic>
        <p:nvPicPr>
          <p:cNvPr id="19463" name="Picture 14" descr="Logo2"/>
          <p:cNvPicPr>
            <a:picLocks noChangeAspect="1" noChangeArrowheads="1"/>
          </p:cNvPicPr>
          <p:nvPr/>
        </p:nvPicPr>
        <p:blipFill>
          <a:blip r:embed="rId4" cstate="print"/>
          <a:srcRect/>
          <a:stretch>
            <a:fillRect/>
          </a:stretch>
        </p:blipFill>
        <p:spPr bwMode="auto">
          <a:xfrm>
            <a:off x="711200" y="5695950"/>
            <a:ext cx="2306638" cy="381000"/>
          </a:xfrm>
          <a:prstGeom prst="rect">
            <a:avLst/>
          </a:prstGeom>
          <a:noFill/>
          <a:ln w="9525">
            <a:noFill/>
            <a:miter lim="800000"/>
            <a:headEnd/>
            <a:tailEnd/>
          </a:ln>
        </p:spPr>
      </p:pic>
      <p:sp>
        <p:nvSpPr>
          <p:cNvPr id="19464" name="Rectangle 12"/>
          <p:cNvSpPr>
            <a:spLocks noChangeArrowheads="1"/>
          </p:cNvSpPr>
          <p:nvPr/>
        </p:nvSpPr>
        <p:spPr bwMode="auto">
          <a:xfrm>
            <a:off x="2209800" y="0"/>
            <a:ext cx="247650" cy="971550"/>
          </a:xfrm>
          <a:prstGeom prst="rect">
            <a:avLst/>
          </a:prstGeom>
          <a:solidFill>
            <a:schemeClr val="bg2"/>
          </a:solidFill>
          <a:ln w="12700" algn="ctr">
            <a:solidFill>
              <a:schemeClr val="bg1"/>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3" name="Picture 189"/>
          <p:cNvPicPr>
            <a:picLocks noChangeAspect="1" noChangeArrowheads="1"/>
          </p:cNvPicPr>
          <p:nvPr/>
        </p:nvPicPr>
        <p:blipFill>
          <a:blip r:embed="rId4" cstate="email">
            <a:duotone>
              <a:schemeClr val="accent3">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192" name="Moon 191"/>
          <p:cNvSpPr/>
          <p:nvPr/>
        </p:nvSpPr>
        <p:spPr bwMode="auto">
          <a:xfrm rot="13376964">
            <a:off x="5284520" y="3796629"/>
            <a:ext cx="3120760" cy="3396099"/>
          </a:xfrm>
          <a:prstGeom prst="moon">
            <a:avLst>
              <a:gd name="adj" fmla="val 31473"/>
            </a:avLst>
          </a:prstGeom>
          <a:solidFill>
            <a:srgbClr val="FFFF00"/>
          </a:solidFill>
          <a:ln w="12700" cap="flat" cmpd="sng" algn="ctr">
            <a:noFill/>
            <a:prstDash val="solid"/>
            <a:round/>
            <a:headEnd type="none" w="med" len="med"/>
            <a:tailEnd type="none" w="med" len="med"/>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wrap="none" lIns="0" tIns="0" rIns="0" anchor="ctr" anchorCtr="1"/>
          <a:lstStyle/>
          <a:p>
            <a:pPr algn="ctr">
              <a:spcBef>
                <a:spcPct val="15000"/>
              </a:spcBef>
              <a:defRPr/>
            </a:pPr>
            <a:endParaRPr lang="en-US" b="1">
              <a:latin typeface="Arial" charset="0"/>
            </a:endParaRPr>
          </a:p>
        </p:txBody>
      </p:sp>
      <p:sp>
        <p:nvSpPr>
          <p:cNvPr id="191" name="Moon 190"/>
          <p:cNvSpPr/>
          <p:nvPr/>
        </p:nvSpPr>
        <p:spPr bwMode="auto">
          <a:xfrm rot="20035716">
            <a:off x="757465" y="2482048"/>
            <a:ext cx="2715691" cy="2259625"/>
          </a:xfrm>
          <a:prstGeom prst="moon">
            <a:avLst>
              <a:gd name="adj" fmla="val 31473"/>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5400000" scaled="1"/>
            <a:tileRect/>
          </a:gradFill>
          <a:ln w="12700" cap="flat" cmpd="sng" algn="ctr">
            <a:noFill/>
            <a:prstDash val="solid"/>
            <a:round/>
            <a:headEnd type="none" w="med" len="med"/>
            <a:tailEnd type="none" w="med" len="med"/>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wrap="none" lIns="0" tIns="0" rIns="0" anchor="ctr" anchorCtr="1"/>
          <a:lstStyle/>
          <a:p>
            <a:pPr algn="ctr">
              <a:spcBef>
                <a:spcPct val="15000"/>
              </a:spcBef>
              <a:defRPr/>
            </a:pPr>
            <a:endParaRPr lang="en-US" b="1">
              <a:latin typeface="Arial" charset="0"/>
            </a:endParaRPr>
          </a:p>
        </p:txBody>
      </p:sp>
      <p:sp>
        <p:nvSpPr>
          <p:cNvPr id="1041" name="灯片编号占位符 3"/>
          <p:cNvSpPr>
            <a:spLocks noGrp="1"/>
          </p:cNvSpPr>
          <p:nvPr>
            <p:ph type="sldNum" sz="quarter" idx="10"/>
          </p:nvPr>
        </p:nvSpPr>
        <p:spPr>
          <a:noFill/>
        </p:spPr>
        <p:txBody>
          <a:bodyPr/>
          <a:lstStyle/>
          <a:p>
            <a:pPr defTabSz="912813"/>
            <a:fld id="{4F56E62C-0E22-4120-8B20-9FB5DB8D74C1}" type="slidenum">
              <a:rPr lang="zh-TW" altLang="zh-TW" smtClean="0">
                <a:latin typeface="Arial" pitchFamily="34" charset="0"/>
              </a:rPr>
              <a:pPr defTabSz="912813"/>
              <a:t>17</a:t>
            </a:fld>
            <a:endParaRPr lang="zh-TW" altLang="zh-TW" smtClean="0">
              <a:latin typeface="Arial" pitchFamily="34" charset="0"/>
            </a:endParaRPr>
          </a:p>
        </p:txBody>
      </p:sp>
      <p:sp>
        <p:nvSpPr>
          <p:cNvPr id="69634" name="AutoShape 2"/>
          <p:cNvSpPr>
            <a:spLocks noChangeArrowheads="1"/>
          </p:cNvSpPr>
          <p:nvPr/>
        </p:nvSpPr>
        <p:spPr bwMode="gray">
          <a:xfrm>
            <a:off x="3843338" y="1309688"/>
            <a:ext cx="4589462" cy="1689100"/>
          </a:xfrm>
          <a:prstGeom prst="cloudCallout">
            <a:avLst>
              <a:gd name="adj1" fmla="val -21046"/>
              <a:gd name="adj2" fmla="val 63912"/>
            </a:avLst>
          </a:prstGeom>
          <a:solidFill>
            <a:schemeClr val="bg1"/>
          </a:solidFill>
          <a:ln w="3175">
            <a:noFill/>
            <a:round/>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lIns="64008" tIns="64008" rIns="45720" bIns="64008" anchor="ctr"/>
          <a:lstStyle/>
          <a:p>
            <a:pPr algn="ctr" defTabSz="895350">
              <a:buSzPct val="120000"/>
              <a:buFont typeface="Wingdings" pitchFamily="2" charset="2"/>
              <a:buChar char="n"/>
              <a:defRPr/>
            </a:pPr>
            <a:endParaRPr lang="zh-CN" altLang="zh-CN" sz="1800">
              <a:solidFill>
                <a:schemeClr val="tx1"/>
              </a:solidFill>
              <a:effectLst>
                <a:outerShdw blurRad="38100" dist="38100" dir="2700000" algn="tl">
                  <a:srgbClr val="C0C0C0"/>
                </a:outerShdw>
              </a:effectLst>
              <a:latin typeface="Arial" charset="0"/>
              <a:ea typeface="黑体" pitchFamily="2" charset="-122"/>
            </a:endParaRPr>
          </a:p>
        </p:txBody>
      </p:sp>
      <p:pic>
        <p:nvPicPr>
          <p:cNvPr id="1043" name="Picture 4"/>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178050" y="2697163"/>
            <a:ext cx="1066800" cy="931862"/>
          </a:xfrm>
          <a:prstGeom prst="rect">
            <a:avLst/>
          </a:prstGeom>
          <a:noFill/>
          <a:ln w="9525">
            <a:noFill/>
            <a:miter lim="800000"/>
            <a:headEnd/>
            <a:tailEnd/>
          </a:ln>
        </p:spPr>
      </p:pic>
      <p:grpSp>
        <p:nvGrpSpPr>
          <p:cNvPr id="1044" name="Group 5"/>
          <p:cNvGrpSpPr>
            <a:grpSpLocks/>
          </p:cNvGrpSpPr>
          <p:nvPr/>
        </p:nvGrpSpPr>
        <p:grpSpPr bwMode="auto">
          <a:xfrm>
            <a:off x="4991100" y="4664075"/>
            <a:ext cx="1533525" cy="631825"/>
            <a:chOff x="2147" y="2781"/>
            <a:chExt cx="1555" cy="865"/>
          </a:xfrm>
        </p:grpSpPr>
        <p:sp>
          <p:nvSpPr>
            <p:cNvPr id="1107" name="Freeform 6"/>
            <p:cNvSpPr>
              <a:spLocks/>
            </p:cNvSpPr>
            <p:nvPr/>
          </p:nvSpPr>
          <p:spPr bwMode="auto">
            <a:xfrm>
              <a:off x="2644" y="3289"/>
              <a:ext cx="427" cy="194"/>
            </a:xfrm>
            <a:custGeom>
              <a:avLst/>
              <a:gdLst>
                <a:gd name="T0" fmla="*/ 0 w 1125"/>
                <a:gd name="T1" fmla="*/ 0 h 534"/>
                <a:gd name="T2" fmla="*/ 0 w 1125"/>
                <a:gd name="T3" fmla="*/ 0 h 534"/>
                <a:gd name="T4" fmla="*/ 0 w 1125"/>
                <a:gd name="T5" fmla="*/ 0 h 534"/>
                <a:gd name="T6" fmla="*/ 0 w 1125"/>
                <a:gd name="T7" fmla="*/ 0 h 534"/>
                <a:gd name="T8" fmla="*/ 0 w 1125"/>
                <a:gd name="T9" fmla="*/ 0 h 534"/>
                <a:gd name="T10" fmla="*/ 0 w 1125"/>
                <a:gd name="T11" fmla="*/ 0 h 534"/>
                <a:gd name="T12" fmla="*/ 0 w 1125"/>
                <a:gd name="T13" fmla="*/ 0 h 534"/>
                <a:gd name="T14" fmla="*/ 0 w 1125"/>
                <a:gd name="T15" fmla="*/ 0 h 534"/>
                <a:gd name="T16" fmla="*/ 0 w 1125"/>
                <a:gd name="T17" fmla="*/ 0 h 534"/>
                <a:gd name="T18" fmla="*/ 0 w 1125"/>
                <a:gd name="T19" fmla="*/ 0 h 534"/>
                <a:gd name="T20" fmla="*/ 0 w 1125"/>
                <a:gd name="T21" fmla="*/ 0 h 534"/>
                <a:gd name="T22" fmla="*/ 0 w 1125"/>
                <a:gd name="T23" fmla="*/ 0 h 534"/>
                <a:gd name="T24" fmla="*/ 0 w 1125"/>
                <a:gd name="T25" fmla="*/ 0 h 534"/>
                <a:gd name="T26" fmla="*/ 0 w 1125"/>
                <a:gd name="T27" fmla="*/ 0 h 534"/>
                <a:gd name="T28" fmla="*/ 0 w 1125"/>
                <a:gd name="T29" fmla="*/ 0 h 534"/>
                <a:gd name="T30" fmla="*/ 0 w 1125"/>
                <a:gd name="T31" fmla="*/ 0 h 5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25"/>
                <a:gd name="T49" fmla="*/ 0 h 534"/>
                <a:gd name="T50" fmla="*/ 1125 w 1125"/>
                <a:gd name="T51" fmla="*/ 534 h 53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25" h="534">
                  <a:moveTo>
                    <a:pt x="0" y="29"/>
                  </a:moveTo>
                  <a:lnTo>
                    <a:pt x="380" y="0"/>
                  </a:lnTo>
                  <a:lnTo>
                    <a:pt x="590" y="51"/>
                  </a:lnTo>
                  <a:lnTo>
                    <a:pt x="527" y="103"/>
                  </a:lnTo>
                  <a:lnTo>
                    <a:pt x="527" y="165"/>
                  </a:lnTo>
                  <a:lnTo>
                    <a:pt x="544" y="222"/>
                  </a:lnTo>
                  <a:lnTo>
                    <a:pt x="585" y="267"/>
                  </a:lnTo>
                  <a:lnTo>
                    <a:pt x="630" y="341"/>
                  </a:lnTo>
                  <a:lnTo>
                    <a:pt x="1125" y="261"/>
                  </a:lnTo>
                  <a:lnTo>
                    <a:pt x="766" y="534"/>
                  </a:lnTo>
                  <a:lnTo>
                    <a:pt x="601" y="506"/>
                  </a:lnTo>
                  <a:lnTo>
                    <a:pt x="601" y="358"/>
                  </a:lnTo>
                  <a:lnTo>
                    <a:pt x="165" y="239"/>
                  </a:lnTo>
                  <a:lnTo>
                    <a:pt x="10" y="177"/>
                  </a:lnTo>
                  <a:lnTo>
                    <a:pt x="0" y="29"/>
                  </a:lnTo>
                  <a:close/>
                </a:path>
              </a:pathLst>
            </a:custGeom>
            <a:solidFill>
              <a:srgbClr val="F5DECC"/>
            </a:solidFill>
            <a:ln w="9525">
              <a:noFill/>
              <a:round/>
              <a:headEnd/>
              <a:tailEnd/>
            </a:ln>
          </p:spPr>
          <p:txBody>
            <a:bodyPr/>
            <a:lstStyle/>
            <a:p>
              <a:endParaRPr lang="zh-CN" altLang="en-US"/>
            </a:p>
          </p:txBody>
        </p:sp>
        <p:sp>
          <p:nvSpPr>
            <p:cNvPr id="1108" name="Freeform 7"/>
            <p:cNvSpPr>
              <a:spLocks/>
            </p:cNvSpPr>
            <p:nvPr/>
          </p:nvSpPr>
          <p:spPr bwMode="auto">
            <a:xfrm>
              <a:off x="2192" y="3426"/>
              <a:ext cx="1499" cy="220"/>
            </a:xfrm>
            <a:custGeom>
              <a:avLst/>
              <a:gdLst>
                <a:gd name="T0" fmla="*/ 0 w 3945"/>
                <a:gd name="T1" fmla="*/ 0 h 608"/>
                <a:gd name="T2" fmla="*/ 0 w 3945"/>
                <a:gd name="T3" fmla="*/ 0 h 608"/>
                <a:gd name="T4" fmla="*/ 0 w 3945"/>
                <a:gd name="T5" fmla="*/ 0 h 608"/>
                <a:gd name="T6" fmla="*/ 0 w 3945"/>
                <a:gd name="T7" fmla="*/ 0 h 608"/>
                <a:gd name="T8" fmla="*/ 0 w 3945"/>
                <a:gd name="T9" fmla="*/ 0 h 608"/>
                <a:gd name="T10" fmla="*/ 0 w 3945"/>
                <a:gd name="T11" fmla="*/ 0 h 608"/>
                <a:gd name="T12" fmla="*/ 0 w 3945"/>
                <a:gd name="T13" fmla="*/ 0 h 608"/>
                <a:gd name="T14" fmla="*/ 0 w 3945"/>
                <a:gd name="T15" fmla="*/ 0 h 608"/>
                <a:gd name="T16" fmla="*/ 0 w 3945"/>
                <a:gd name="T17" fmla="*/ 0 h 608"/>
                <a:gd name="T18" fmla="*/ 0 w 3945"/>
                <a:gd name="T19" fmla="*/ 0 h 608"/>
                <a:gd name="T20" fmla="*/ 0 w 3945"/>
                <a:gd name="T21" fmla="*/ 0 h 608"/>
                <a:gd name="T22" fmla="*/ 0 w 3945"/>
                <a:gd name="T23" fmla="*/ 0 h 608"/>
                <a:gd name="T24" fmla="*/ 0 w 3945"/>
                <a:gd name="T25" fmla="*/ 0 h 608"/>
                <a:gd name="T26" fmla="*/ 0 w 3945"/>
                <a:gd name="T27" fmla="*/ 0 h 608"/>
                <a:gd name="T28" fmla="*/ 0 w 3945"/>
                <a:gd name="T29" fmla="*/ 0 h 608"/>
                <a:gd name="T30" fmla="*/ 0 w 3945"/>
                <a:gd name="T31" fmla="*/ 0 h 608"/>
                <a:gd name="T32" fmla="*/ 0 w 3945"/>
                <a:gd name="T33" fmla="*/ 0 h 608"/>
                <a:gd name="T34" fmla="*/ 0 w 3945"/>
                <a:gd name="T35" fmla="*/ 0 h 60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45"/>
                <a:gd name="T55" fmla="*/ 0 h 608"/>
                <a:gd name="T56" fmla="*/ 3945 w 3945"/>
                <a:gd name="T57" fmla="*/ 608 h 60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45" h="608">
                  <a:moveTo>
                    <a:pt x="0" y="284"/>
                  </a:moveTo>
                  <a:lnTo>
                    <a:pt x="1057" y="597"/>
                  </a:lnTo>
                  <a:lnTo>
                    <a:pt x="1927" y="608"/>
                  </a:lnTo>
                  <a:lnTo>
                    <a:pt x="2812" y="556"/>
                  </a:lnTo>
                  <a:lnTo>
                    <a:pt x="3263" y="494"/>
                  </a:lnTo>
                  <a:lnTo>
                    <a:pt x="3842" y="256"/>
                  </a:lnTo>
                  <a:lnTo>
                    <a:pt x="3945" y="108"/>
                  </a:lnTo>
                  <a:lnTo>
                    <a:pt x="3654" y="32"/>
                  </a:lnTo>
                  <a:lnTo>
                    <a:pt x="2967" y="244"/>
                  </a:lnTo>
                  <a:lnTo>
                    <a:pt x="2591" y="409"/>
                  </a:lnTo>
                  <a:lnTo>
                    <a:pt x="2035" y="294"/>
                  </a:lnTo>
                  <a:lnTo>
                    <a:pt x="1568" y="204"/>
                  </a:lnTo>
                  <a:lnTo>
                    <a:pt x="1052" y="340"/>
                  </a:lnTo>
                  <a:lnTo>
                    <a:pt x="568" y="84"/>
                  </a:lnTo>
                  <a:lnTo>
                    <a:pt x="578" y="0"/>
                  </a:lnTo>
                  <a:lnTo>
                    <a:pt x="165" y="158"/>
                  </a:lnTo>
                  <a:lnTo>
                    <a:pt x="0" y="284"/>
                  </a:lnTo>
                  <a:close/>
                </a:path>
              </a:pathLst>
            </a:custGeom>
            <a:solidFill>
              <a:srgbClr val="F5DECC"/>
            </a:solidFill>
            <a:ln w="9525">
              <a:noFill/>
              <a:round/>
              <a:headEnd/>
              <a:tailEnd/>
            </a:ln>
          </p:spPr>
          <p:txBody>
            <a:bodyPr/>
            <a:lstStyle/>
            <a:p>
              <a:endParaRPr lang="zh-CN" altLang="en-US"/>
            </a:p>
          </p:txBody>
        </p:sp>
        <p:sp>
          <p:nvSpPr>
            <p:cNvPr id="1109" name="Freeform 8"/>
            <p:cNvSpPr>
              <a:spLocks/>
            </p:cNvSpPr>
            <p:nvPr/>
          </p:nvSpPr>
          <p:spPr bwMode="auto">
            <a:xfrm>
              <a:off x="3256" y="3367"/>
              <a:ext cx="43" cy="54"/>
            </a:xfrm>
            <a:custGeom>
              <a:avLst/>
              <a:gdLst>
                <a:gd name="T0" fmla="*/ 0 w 114"/>
                <a:gd name="T1" fmla="*/ 0 h 148"/>
                <a:gd name="T2" fmla="*/ 0 w 114"/>
                <a:gd name="T3" fmla="*/ 0 h 148"/>
                <a:gd name="T4" fmla="*/ 0 w 114"/>
                <a:gd name="T5" fmla="*/ 0 h 148"/>
                <a:gd name="T6" fmla="*/ 0 w 114"/>
                <a:gd name="T7" fmla="*/ 0 h 148"/>
                <a:gd name="T8" fmla="*/ 0 w 114"/>
                <a:gd name="T9" fmla="*/ 0 h 148"/>
                <a:gd name="T10" fmla="*/ 0 w 114"/>
                <a:gd name="T11" fmla="*/ 0 h 148"/>
                <a:gd name="T12" fmla="*/ 0 w 114"/>
                <a:gd name="T13" fmla="*/ 0 h 148"/>
                <a:gd name="T14" fmla="*/ 0 w 114"/>
                <a:gd name="T15" fmla="*/ 0 h 148"/>
                <a:gd name="T16" fmla="*/ 0 60000 65536"/>
                <a:gd name="T17" fmla="*/ 0 60000 65536"/>
                <a:gd name="T18" fmla="*/ 0 60000 65536"/>
                <a:gd name="T19" fmla="*/ 0 60000 65536"/>
                <a:gd name="T20" fmla="*/ 0 60000 65536"/>
                <a:gd name="T21" fmla="*/ 0 60000 65536"/>
                <a:gd name="T22" fmla="*/ 0 60000 65536"/>
                <a:gd name="T23" fmla="*/ 0 60000 65536"/>
                <a:gd name="T24" fmla="*/ 0 w 114"/>
                <a:gd name="T25" fmla="*/ 0 h 148"/>
                <a:gd name="T26" fmla="*/ 114 w 114"/>
                <a:gd name="T27" fmla="*/ 148 h 14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4" h="148">
                  <a:moveTo>
                    <a:pt x="114" y="9"/>
                  </a:moveTo>
                  <a:lnTo>
                    <a:pt x="72" y="0"/>
                  </a:lnTo>
                  <a:lnTo>
                    <a:pt x="23" y="46"/>
                  </a:lnTo>
                  <a:lnTo>
                    <a:pt x="0" y="116"/>
                  </a:lnTo>
                  <a:lnTo>
                    <a:pt x="45" y="148"/>
                  </a:lnTo>
                  <a:lnTo>
                    <a:pt x="77" y="44"/>
                  </a:lnTo>
                  <a:lnTo>
                    <a:pt x="114" y="9"/>
                  </a:lnTo>
                  <a:close/>
                </a:path>
              </a:pathLst>
            </a:custGeom>
            <a:solidFill>
              <a:srgbClr val="FFE0B2"/>
            </a:solidFill>
            <a:ln w="9525">
              <a:noFill/>
              <a:round/>
              <a:headEnd/>
              <a:tailEnd/>
            </a:ln>
          </p:spPr>
          <p:txBody>
            <a:bodyPr/>
            <a:lstStyle/>
            <a:p>
              <a:endParaRPr lang="zh-CN" altLang="en-US"/>
            </a:p>
          </p:txBody>
        </p:sp>
        <p:sp>
          <p:nvSpPr>
            <p:cNvPr id="1110" name="Freeform 9"/>
            <p:cNvSpPr>
              <a:spLocks/>
            </p:cNvSpPr>
            <p:nvPr/>
          </p:nvSpPr>
          <p:spPr bwMode="auto">
            <a:xfrm>
              <a:off x="2434" y="3335"/>
              <a:ext cx="904" cy="283"/>
            </a:xfrm>
            <a:custGeom>
              <a:avLst/>
              <a:gdLst>
                <a:gd name="T0" fmla="*/ 0 w 2381"/>
                <a:gd name="T1" fmla="*/ 0 h 779"/>
                <a:gd name="T2" fmla="*/ 0 w 2381"/>
                <a:gd name="T3" fmla="*/ 0 h 779"/>
                <a:gd name="T4" fmla="*/ 0 w 2381"/>
                <a:gd name="T5" fmla="*/ 0 h 779"/>
                <a:gd name="T6" fmla="*/ 0 w 2381"/>
                <a:gd name="T7" fmla="*/ 0 h 779"/>
                <a:gd name="T8" fmla="*/ 0 w 2381"/>
                <a:gd name="T9" fmla="*/ 0 h 779"/>
                <a:gd name="T10" fmla="*/ 0 w 2381"/>
                <a:gd name="T11" fmla="*/ 0 h 779"/>
                <a:gd name="T12" fmla="*/ 0 w 2381"/>
                <a:gd name="T13" fmla="*/ 0 h 779"/>
                <a:gd name="T14" fmla="*/ 0 w 2381"/>
                <a:gd name="T15" fmla="*/ 0 h 779"/>
                <a:gd name="T16" fmla="*/ 0 w 2381"/>
                <a:gd name="T17" fmla="*/ 0 h 779"/>
                <a:gd name="T18" fmla="*/ 0 w 2381"/>
                <a:gd name="T19" fmla="*/ 0 h 779"/>
                <a:gd name="T20" fmla="*/ 0 w 2381"/>
                <a:gd name="T21" fmla="*/ 0 h 779"/>
                <a:gd name="T22" fmla="*/ 0 w 2381"/>
                <a:gd name="T23" fmla="*/ 0 h 779"/>
                <a:gd name="T24" fmla="*/ 0 w 2381"/>
                <a:gd name="T25" fmla="*/ 0 h 779"/>
                <a:gd name="T26" fmla="*/ 0 w 2381"/>
                <a:gd name="T27" fmla="*/ 0 h 779"/>
                <a:gd name="T28" fmla="*/ 0 w 2381"/>
                <a:gd name="T29" fmla="*/ 0 h 779"/>
                <a:gd name="T30" fmla="*/ 0 w 2381"/>
                <a:gd name="T31" fmla="*/ 0 h 779"/>
                <a:gd name="T32" fmla="*/ 0 w 2381"/>
                <a:gd name="T33" fmla="*/ 0 h 779"/>
                <a:gd name="T34" fmla="*/ 0 w 2381"/>
                <a:gd name="T35" fmla="*/ 0 h 779"/>
                <a:gd name="T36" fmla="*/ 0 w 2381"/>
                <a:gd name="T37" fmla="*/ 0 h 779"/>
                <a:gd name="T38" fmla="*/ 0 w 2381"/>
                <a:gd name="T39" fmla="*/ 0 h 779"/>
                <a:gd name="T40" fmla="*/ 0 w 2381"/>
                <a:gd name="T41" fmla="*/ 0 h 779"/>
                <a:gd name="T42" fmla="*/ 0 w 2381"/>
                <a:gd name="T43" fmla="*/ 0 h 779"/>
                <a:gd name="T44" fmla="*/ 0 w 2381"/>
                <a:gd name="T45" fmla="*/ 0 h 779"/>
                <a:gd name="T46" fmla="*/ 0 w 2381"/>
                <a:gd name="T47" fmla="*/ 0 h 77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381"/>
                <a:gd name="T73" fmla="*/ 0 h 779"/>
                <a:gd name="T74" fmla="*/ 2381 w 2381"/>
                <a:gd name="T75" fmla="*/ 779 h 77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381" h="779">
                  <a:moveTo>
                    <a:pt x="0" y="378"/>
                  </a:moveTo>
                  <a:lnTo>
                    <a:pt x="101" y="559"/>
                  </a:lnTo>
                  <a:lnTo>
                    <a:pt x="625" y="779"/>
                  </a:lnTo>
                  <a:lnTo>
                    <a:pt x="1159" y="665"/>
                  </a:lnTo>
                  <a:lnTo>
                    <a:pt x="1106" y="544"/>
                  </a:lnTo>
                  <a:lnTo>
                    <a:pt x="1314" y="588"/>
                  </a:lnTo>
                  <a:lnTo>
                    <a:pt x="1731" y="763"/>
                  </a:lnTo>
                  <a:lnTo>
                    <a:pt x="1922" y="769"/>
                  </a:lnTo>
                  <a:lnTo>
                    <a:pt x="2045" y="711"/>
                  </a:lnTo>
                  <a:lnTo>
                    <a:pt x="2290" y="502"/>
                  </a:lnTo>
                  <a:lnTo>
                    <a:pt x="2381" y="475"/>
                  </a:lnTo>
                  <a:lnTo>
                    <a:pt x="2349" y="331"/>
                  </a:lnTo>
                  <a:lnTo>
                    <a:pt x="1974" y="156"/>
                  </a:lnTo>
                  <a:lnTo>
                    <a:pt x="1909" y="69"/>
                  </a:lnTo>
                  <a:lnTo>
                    <a:pt x="1667" y="0"/>
                  </a:lnTo>
                  <a:lnTo>
                    <a:pt x="1453" y="27"/>
                  </a:lnTo>
                  <a:lnTo>
                    <a:pt x="1208" y="208"/>
                  </a:lnTo>
                  <a:lnTo>
                    <a:pt x="1331" y="218"/>
                  </a:lnTo>
                  <a:lnTo>
                    <a:pt x="1645" y="177"/>
                  </a:lnTo>
                  <a:lnTo>
                    <a:pt x="1324" y="380"/>
                  </a:lnTo>
                  <a:lnTo>
                    <a:pt x="1101" y="373"/>
                  </a:lnTo>
                  <a:lnTo>
                    <a:pt x="566" y="539"/>
                  </a:lnTo>
                  <a:lnTo>
                    <a:pt x="0" y="378"/>
                  </a:lnTo>
                  <a:close/>
                </a:path>
              </a:pathLst>
            </a:custGeom>
            <a:solidFill>
              <a:srgbClr val="C2AB99"/>
            </a:solidFill>
            <a:ln w="9525">
              <a:noFill/>
              <a:round/>
              <a:headEnd/>
              <a:tailEnd/>
            </a:ln>
          </p:spPr>
          <p:txBody>
            <a:bodyPr/>
            <a:lstStyle/>
            <a:p>
              <a:endParaRPr lang="zh-CN" altLang="en-US"/>
            </a:p>
          </p:txBody>
        </p:sp>
        <p:sp>
          <p:nvSpPr>
            <p:cNvPr id="1111" name="Freeform 10"/>
            <p:cNvSpPr>
              <a:spLocks/>
            </p:cNvSpPr>
            <p:nvPr/>
          </p:nvSpPr>
          <p:spPr bwMode="auto">
            <a:xfrm>
              <a:off x="2905" y="3376"/>
              <a:ext cx="422" cy="214"/>
            </a:xfrm>
            <a:custGeom>
              <a:avLst/>
              <a:gdLst>
                <a:gd name="T0" fmla="*/ 0 w 1114"/>
                <a:gd name="T1" fmla="*/ 0 h 591"/>
                <a:gd name="T2" fmla="*/ 0 w 1114"/>
                <a:gd name="T3" fmla="*/ 0 h 591"/>
                <a:gd name="T4" fmla="*/ 0 w 1114"/>
                <a:gd name="T5" fmla="*/ 0 h 591"/>
                <a:gd name="T6" fmla="*/ 0 w 1114"/>
                <a:gd name="T7" fmla="*/ 0 h 591"/>
                <a:gd name="T8" fmla="*/ 0 w 1114"/>
                <a:gd name="T9" fmla="*/ 0 h 591"/>
                <a:gd name="T10" fmla="*/ 0 w 1114"/>
                <a:gd name="T11" fmla="*/ 0 h 591"/>
                <a:gd name="T12" fmla="*/ 0 w 1114"/>
                <a:gd name="T13" fmla="*/ 0 h 591"/>
                <a:gd name="T14" fmla="*/ 0 w 1114"/>
                <a:gd name="T15" fmla="*/ 0 h 591"/>
                <a:gd name="T16" fmla="*/ 0 w 1114"/>
                <a:gd name="T17" fmla="*/ 0 h 591"/>
                <a:gd name="T18" fmla="*/ 0 w 1114"/>
                <a:gd name="T19" fmla="*/ 0 h 591"/>
                <a:gd name="T20" fmla="*/ 0 w 1114"/>
                <a:gd name="T21" fmla="*/ 0 h 591"/>
                <a:gd name="T22" fmla="*/ 0 w 1114"/>
                <a:gd name="T23" fmla="*/ 0 h 591"/>
                <a:gd name="T24" fmla="*/ 0 w 1114"/>
                <a:gd name="T25" fmla="*/ 0 h 591"/>
                <a:gd name="T26" fmla="*/ 0 w 1114"/>
                <a:gd name="T27" fmla="*/ 0 h 591"/>
                <a:gd name="T28" fmla="*/ 0 w 1114"/>
                <a:gd name="T29" fmla="*/ 0 h 591"/>
                <a:gd name="T30" fmla="*/ 0 w 1114"/>
                <a:gd name="T31" fmla="*/ 0 h 59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14"/>
                <a:gd name="T49" fmla="*/ 0 h 591"/>
                <a:gd name="T50" fmla="*/ 1114 w 1114"/>
                <a:gd name="T51" fmla="*/ 591 h 59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14" h="591">
                  <a:moveTo>
                    <a:pt x="59" y="223"/>
                  </a:moveTo>
                  <a:lnTo>
                    <a:pt x="128" y="240"/>
                  </a:lnTo>
                  <a:lnTo>
                    <a:pt x="501" y="0"/>
                  </a:lnTo>
                  <a:lnTo>
                    <a:pt x="932" y="79"/>
                  </a:lnTo>
                  <a:lnTo>
                    <a:pt x="1087" y="245"/>
                  </a:lnTo>
                  <a:lnTo>
                    <a:pt x="1114" y="282"/>
                  </a:lnTo>
                  <a:lnTo>
                    <a:pt x="981" y="351"/>
                  </a:lnTo>
                  <a:lnTo>
                    <a:pt x="827" y="475"/>
                  </a:lnTo>
                  <a:lnTo>
                    <a:pt x="709" y="591"/>
                  </a:lnTo>
                  <a:lnTo>
                    <a:pt x="591" y="586"/>
                  </a:lnTo>
                  <a:lnTo>
                    <a:pt x="400" y="500"/>
                  </a:lnTo>
                  <a:lnTo>
                    <a:pt x="0" y="373"/>
                  </a:lnTo>
                  <a:lnTo>
                    <a:pt x="5" y="277"/>
                  </a:lnTo>
                  <a:lnTo>
                    <a:pt x="25" y="223"/>
                  </a:lnTo>
                  <a:lnTo>
                    <a:pt x="59" y="223"/>
                  </a:lnTo>
                  <a:close/>
                </a:path>
              </a:pathLst>
            </a:custGeom>
            <a:solidFill>
              <a:srgbClr val="FFF7B2"/>
            </a:solidFill>
            <a:ln w="9525">
              <a:noFill/>
              <a:round/>
              <a:headEnd/>
              <a:tailEnd/>
            </a:ln>
          </p:spPr>
          <p:txBody>
            <a:bodyPr/>
            <a:lstStyle/>
            <a:p>
              <a:endParaRPr lang="zh-CN" altLang="en-US"/>
            </a:p>
          </p:txBody>
        </p:sp>
        <p:sp>
          <p:nvSpPr>
            <p:cNvPr id="1112" name="Freeform 11"/>
            <p:cNvSpPr>
              <a:spLocks/>
            </p:cNvSpPr>
            <p:nvPr/>
          </p:nvSpPr>
          <p:spPr bwMode="auto">
            <a:xfrm>
              <a:off x="2632" y="3252"/>
              <a:ext cx="208" cy="55"/>
            </a:xfrm>
            <a:custGeom>
              <a:avLst/>
              <a:gdLst>
                <a:gd name="T0" fmla="*/ 0 w 546"/>
                <a:gd name="T1" fmla="*/ 0 h 155"/>
                <a:gd name="T2" fmla="*/ 0 w 546"/>
                <a:gd name="T3" fmla="*/ 0 h 155"/>
                <a:gd name="T4" fmla="*/ 0 w 546"/>
                <a:gd name="T5" fmla="*/ 0 h 155"/>
                <a:gd name="T6" fmla="*/ 0 w 546"/>
                <a:gd name="T7" fmla="*/ 0 h 155"/>
                <a:gd name="T8" fmla="*/ 0 w 546"/>
                <a:gd name="T9" fmla="*/ 0 h 155"/>
                <a:gd name="T10" fmla="*/ 0 w 546"/>
                <a:gd name="T11" fmla="*/ 0 h 155"/>
                <a:gd name="T12" fmla="*/ 0 60000 65536"/>
                <a:gd name="T13" fmla="*/ 0 60000 65536"/>
                <a:gd name="T14" fmla="*/ 0 60000 65536"/>
                <a:gd name="T15" fmla="*/ 0 60000 65536"/>
                <a:gd name="T16" fmla="*/ 0 60000 65536"/>
                <a:gd name="T17" fmla="*/ 0 60000 65536"/>
                <a:gd name="T18" fmla="*/ 0 w 546"/>
                <a:gd name="T19" fmla="*/ 0 h 155"/>
                <a:gd name="T20" fmla="*/ 546 w 546"/>
                <a:gd name="T21" fmla="*/ 155 h 155"/>
              </a:gdLst>
              <a:ahLst/>
              <a:cxnLst>
                <a:cxn ang="T12">
                  <a:pos x="T0" y="T1"/>
                </a:cxn>
                <a:cxn ang="T13">
                  <a:pos x="T2" y="T3"/>
                </a:cxn>
                <a:cxn ang="T14">
                  <a:pos x="T4" y="T5"/>
                </a:cxn>
                <a:cxn ang="T15">
                  <a:pos x="T6" y="T7"/>
                </a:cxn>
                <a:cxn ang="T16">
                  <a:pos x="T8" y="T9"/>
                </a:cxn>
                <a:cxn ang="T17">
                  <a:pos x="T10" y="T11"/>
                </a:cxn>
              </a:cxnLst>
              <a:rect l="T18" t="T19" r="T20" b="T21"/>
              <a:pathLst>
                <a:path w="546" h="155">
                  <a:moveTo>
                    <a:pt x="28" y="155"/>
                  </a:moveTo>
                  <a:lnTo>
                    <a:pt x="546" y="96"/>
                  </a:lnTo>
                  <a:lnTo>
                    <a:pt x="70" y="0"/>
                  </a:lnTo>
                  <a:lnTo>
                    <a:pt x="0" y="27"/>
                  </a:lnTo>
                  <a:lnTo>
                    <a:pt x="28" y="155"/>
                  </a:lnTo>
                  <a:close/>
                </a:path>
              </a:pathLst>
            </a:custGeom>
            <a:solidFill>
              <a:srgbClr val="C2AB99"/>
            </a:solidFill>
            <a:ln w="9525">
              <a:noFill/>
              <a:round/>
              <a:headEnd/>
              <a:tailEnd/>
            </a:ln>
          </p:spPr>
          <p:txBody>
            <a:bodyPr/>
            <a:lstStyle/>
            <a:p>
              <a:endParaRPr lang="zh-CN" altLang="en-US"/>
            </a:p>
          </p:txBody>
        </p:sp>
        <p:sp>
          <p:nvSpPr>
            <p:cNvPr id="1113" name="Freeform 12"/>
            <p:cNvSpPr>
              <a:spLocks/>
            </p:cNvSpPr>
            <p:nvPr/>
          </p:nvSpPr>
          <p:spPr bwMode="auto">
            <a:xfrm>
              <a:off x="3303" y="3434"/>
              <a:ext cx="367" cy="127"/>
            </a:xfrm>
            <a:custGeom>
              <a:avLst/>
              <a:gdLst>
                <a:gd name="T0" fmla="*/ 0 w 966"/>
                <a:gd name="T1" fmla="*/ 0 h 353"/>
                <a:gd name="T2" fmla="*/ 0 w 966"/>
                <a:gd name="T3" fmla="*/ 0 h 353"/>
                <a:gd name="T4" fmla="*/ 0 w 966"/>
                <a:gd name="T5" fmla="*/ 0 h 353"/>
                <a:gd name="T6" fmla="*/ 0 w 966"/>
                <a:gd name="T7" fmla="*/ 0 h 353"/>
                <a:gd name="T8" fmla="*/ 0 w 966"/>
                <a:gd name="T9" fmla="*/ 0 h 353"/>
                <a:gd name="T10" fmla="*/ 0 w 966"/>
                <a:gd name="T11" fmla="*/ 0 h 353"/>
                <a:gd name="T12" fmla="*/ 0 w 966"/>
                <a:gd name="T13" fmla="*/ 0 h 353"/>
                <a:gd name="T14" fmla="*/ 0 w 966"/>
                <a:gd name="T15" fmla="*/ 0 h 353"/>
                <a:gd name="T16" fmla="*/ 0 w 966"/>
                <a:gd name="T17" fmla="*/ 0 h 353"/>
                <a:gd name="T18" fmla="*/ 0 w 966"/>
                <a:gd name="T19" fmla="*/ 0 h 353"/>
                <a:gd name="T20" fmla="*/ 0 w 966"/>
                <a:gd name="T21" fmla="*/ 0 h 353"/>
                <a:gd name="T22" fmla="*/ 0 w 966"/>
                <a:gd name="T23" fmla="*/ 0 h 3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66"/>
                <a:gd name="T37" fmla="*/ 0 h 353"/>
                <a:gd name="T38" fmla="*/ 966 w 966"/>
                <a:gd name="T39" fmla="*/ 353 h 3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66" h="353">
                  <a:moveTo>
                    <a:pt x="91" y="203"/>
                  </a:moveTo>
                  <a:lnTo>
                    <a:pt x="0" y="230"/>
                  </a:lnTo>
                  <a:lnTo>
                    <a:pt x="71" y="299"/>
                  </a:lnTo>
                  <a:lnTo>
                    <a:pt x="282" y="353"/>
                  </a:lnTo>
                  <a:lnTo>
                    <a:pt x="544" y="309"/>
                  </a:lnTo>
                  <a:lnTo>
                    <a:pt x="711" y="150"/>
                  </a:lnTo>
                  <a:lnTo>
                    <a:pt x="966" y="64"/>
                  </a:lnTo>
                  <a:lnTo>
                    <a:pt x="748" y="0"/>
                  </a:lnTo>
                  <a:lnTo>
                    <a:pt x="667" y="37"/>
                  </a:lnTo>
                  <a:lnTo>
                    <a:pt x="402" y="230"/>
                  </a:lnTo>
                  <a:lnTo>
                    <a:pt x="91" y="203"/>
                  </a:lnTo>
                  <a:close/>
                </a:path>
              </a:pathLst>
            </a:custGeom>
            <a:solidFill>
              <a:srgbClr val="C2AB99"/>
            </a:solidFill>
            <a:ln w="9525">
              <a:noFill/>
              <a:round/>
              <a:headEnd/>
              <a:tailEnd/>
            </a:ln>
          </p:spPr>
          <p:txBody>
            <a:bodyPr/>
            <a:lstStyle/>
            <a:p>
              <a:endParaRPr lang="zh-CN" altLang="en-US"/>
            </a:p>
          </p:txBody>
        </p:sp>
        <p:sp>
          <p:nvSpPr>
            <p:cNvPr id="1114" name="Freeform 13"/>
            <p:cNvSpPr>
              <a:spLocks/>
            </p:cNvSpPr>
            <p:nvPr/>
          </p:nvSpPr>
          <p:spPr bwMode="auto">
            <a:xfrm>
              <a:off x="2322" y="3192"/>
              <a:ext cx="540" cy="335"/>
            </a:xfrm>
            <a:custGeom>
              <a:avLst/>
              <a:gdLst>
                <a:gd name="T0" fmla="*/ 0 w 1419"/>
                <a:gd name="T1" fmla="*/ 0 h 924"/>
                <a:gd name="T2" fmla="*/ 0 w 1419"/>
                <a:gd name="T3" fmla="*/ 0 h 924"/>
                <a:gd name="T4" fmla="*/ 0 w 1419"/>
                <a:gd name="T5" fmla="*/ 0 h 924"/>
                <a:gd name="T6" fmla="*/ 0 w 1419"/>
                <a:gd name="T7" fmla="*/ 0 h 924"/>
                <a:gd name="T8" fmla="*/ 0 w 1419"/>
                <a:gd name="T9" fmla="*/ 0 h 924"/>
                <a:gd name="T10" fmla="*/ 0 w 1419"/>
                <a:gd name="T11" fmla="*/ 0 h 924"/>
                <a:gd name="T12" fmla="*/ 0 w 1419"/>
                <a:gd name="T13" fmla="*/ 0 h 924"/>
                <a:gd name="T14" fmla="*/ 0 w 1419"/>
                <a:gd name="T15" fmla="*/ 0 h 924"/>
                <a:gd name="T16" fmla="*/ 0 w 1419"/>
                <a:gd name="T17" fmla="*/ 0 h 924"/>
                <a:gd name="T18" fmla="*/ 0 w 1419"/>
                <a:gd name="T19" fmla="*/ 0 h 924"/>
                <a:gd name="T20" fmla="*/ 0 w 1419"/>
                <a:gd name="T21" fmla="*/ 0 h 9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19"/>
                <a:gd name="T34" fmla="*/ 0 h 924"/>
                <a:gd name="T35" fmla="*/ 1419 w 1419"/>
                <a:gd name="T36" fmla="*/ 924 h 9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19" h="924">
                  <a:moveTo>
                    <a:pt x="684" y="214"/>
                  </a:moveTo>
                  <a:lnTo>
                    <a:pt x="763" y="192"/>
                  </a:lnTo>
                  <a:lnTo>
                    <a:pt x="931" y="736"/>
                  </a:lnTo>
                  <a:lnTo>
                    <a:pt x="1419" y="657"/>
                  </a:lnTo>
                  <a:lnTo>
                    <a:pt x="902" y="924"/>
                  </a:lnTo>
                  <a:lnTo>
                    <a:pt x="721" y="849"/>
                  </a:lnTo>
                  <a:lnTo>
                    <a:pt x="0" y="37"/>
                  </a:lnTo>
                  <a:lnTo>
                    <a:pt x="96" y="0"/>
                  </a:lnTo>
                  <a:lnTo>
                    <a:pt x="731" y="133"/>
                  </a:lnTo>
                  <a:lnTo>
                    <a:pt x="684" y="214"/>
                  </a:lnTo>
                  <a:close/>
                </a:path>
              </a:pathLst>
            </a:custGeom>
            <a:solidFill>
              <a:srgbClr val="DADAEF"/>
            </a:solidFill>
            <a:ln w="9525">
              <a:noFill/>
              <a:round/>
              <a:headEnd/>
              <a:tailEnd/>
            </a:ln>
          </p:spPr>
          <p:txBody>
            <a:bodyPr/>
            <a:lstStyle/>
            <a:p>
              <a:endParaRPr lang="zh-CN" altLang="en-US"/>
            </a:p>
          </p:txBody>
        </p:sp>
        <p:sp>
          <p:nvSpPr>
            <p:cNvPr id="1115" name="Freeform 14"/>
            <p:cNvSpPr>
              <a:spLocks/>
            </p:cNvSpPr>
            <p:nvPr/>
          </p:nvSpPr>
          <p:spPr bwMode="auto">
            <a:xfrm>
              <a:off x="2322" y="3205"/>
              <a:ext cx="550" cy="362"/>
            </a:xfrm>
            <a:custGeom>
              <a:avLst/>
              <a:gdLst>
                <a:gd name="T0" fmla="*/ 0 w 1446"/>
                <a:gd name="T1" fmla="*/ 0 h 998"/>
                <a:gd name="T2" fmla="*/ 0 w 1446"/>
                <a:gd name="T3" fmla="*/ 0 h 998"/>
                <a:gd name="T4" fmla="*/ 0 w 1446"/>
                <a:gd name="T5" fmla="*/ 0 h 998"/>
                <a:gd name="T6" fmla="*/ 0 w 1446"/>
                <a:gd name="T7" fmla="*/ 0 h 998"/>
                <a:gd name="T8" fmla="*/ 0 w 1446"/>
                <a:gd name="T9" fmla="*/ 0 h 998"/>
                <a:gd name="T10" fmla="*/ 0 w 1446"/>
                <a:gd name="T11" fmla="*/ 0 h 998"/>
                <a:gd name="T12" fmla="*/ 0 w 1446"/>
                <a:gd name="T13" fmla="*/ 0 h 998"/>
                <a:gd name="T14" fmla="*/ 0 w 1446"/>
                <a:gd name="T15" fmla="*/ 0 h 998"/>
                <a:gd name="T16" fmla="*/ 0 w 1446"/>
                <a:gd name="T17" fmla="*/ 0 h 998"/>
                <a:gd name="T18" fmla="*/ 0 w 1446"/>
                <a:gd name="T19" fmla="*/ 0 h 998"/>
                <a:gd name="T20" fmla="*/ 0 w 1446"/>
                <a:gd name="T21" fmla="*/ 0 h 998"/>
                <a:gd name="T22" fmla="*/ 0 w 1446"/>
                <a:gd name="T23" fmla="*/ 0 h 998"/>
                <a:gd name="T24" fmla="*/ 0 w 1446"/>
                <a:gd name="T25" fmla="*/ 0 h 9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46"/>
                <a:gd name="T40" fmla="*/ 0 h 998"/>
                <a:gd name="T41" fmla="*/ 1446 w 1446"/>
                <a:gd name="T42" fmla="*/ 998 h 9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46" h="998">
                  <a:moveTo>
                    <a:pt x="0" y="0"/>
                  </a:moveTo>
                  <a:lnTo>
                    <a:pt x="684" y="177"/>
                  </a:lnTo>
                  <a:lnTo>
                    <a:pt x="833" y="822"/>
                  </a:lnTo>
                  <a:lnTo>
                    <a:pt x="961" y="790"/>
                  </a:lnTo>
                  <a:lnTo>
                    <a:pt x="976" y="828"/>
                  </a:lnTo>
                  <a:lnTo>
                    <a:pt x="1419" y="620"/>
                  </a:lnTo>
                  <a:lnTo>
                    <a:pt x="1446" y="738"/>
                  </a:lnTo>
                  <a:lnTo>
                    <a:pt x="912" y="998"/>
                  </a:lnTo>
                  <a:lnTo>
                    <a:pt x="292" y="736"/>
                  </a:lnTo>
                  <a:lnTo>
                    <a:pt x="291" y="620"/>
                  </a:lnTo>
                  <a:lnTo>
                    <a:pt x="134" y="545"/>
                  </a:lnTo>
                  <a:lnTo>
                    <a:pt x="0" y="0"/>
                  </a:lnTo>
                  <a:close/>
                </a:path>
              </a:pathLst>
            </a:custGeom>
            <a:solidFill>
              <a:srgbClr val="A8A8C2"/>
            </a:solidFill>
            <a:ln w="9525">
              <a:noFill/>
              <a:round/>
              <a:headEnd/>
              <a:tailEnd/>
            </a:ln>
          </p:spPr>
          <p:txBody>
            <a:bodyPr/>
            <a:lstStyle/>
            <a:p>
              <a:endParaRPr lang="zh-CN" altLang="en-US"/>
            </a:p>
          </p:txBody>
        </p:sp>
        <p:sp>
          <p:nvSpPr>
            <p:cNvPr id="1116" name="Freeform 15"/>
            <p:cNvSpPr>
              <a:spLocks/>
            </p:cNvSpPr>
            <p:nvPr/>
          </p:nvSpPr>
          <p:spPr bwMode="auto">
            <a:xfrm>
              <a:off x="3255" y="2796"/>
              <a:ext cx="246" cy="195"/>
            </a:xfrm>
            <a:custGeom>
              <a:avLst/>
              <a:gdLst>
                <a:gd name="T0" fmla="*/ 0 w 649"/>
                <a:gd name="T1" fmla="*/ 0 h 536"/>
                <a:gd name="T2" fmla="*/ 0 w 649"/>
                <a:gd name="T3" fmla="*/ 0 h 536"/>
                <a:gd name="T4" fmla="*/ 0 w 649"/>
                <a:gd name="T5" fmla="*/ 0 h 536"/>
                <a:gd name="T6" fmla="*/ 0 w 649"/>
                <a:gd name="T7" fmla="*/ 0 h 536"/>
                <a:gd name="T8" fmla="*/ 0 w 649"/>
                <a:gd name="T9" fmla="*/ 0 h 536"/>
                <a:gd name="T10" fmla="*/ 0 w 649"/>
                <a:gd name="T11" fmla="*/ 0 h 536"/>
                <a:gd name="T12" fmla="*/ 0 w 649"/>
                <a:gd name="T13" fmla="*/ 0 h 536"/>
                <a:gd name="T14" fmla="*/ 0 w 649"/>
                <a:gd name="T15" fmla="*/ 0 h 536"/>
                <a:gd name="T16" fmla="*/ 0 w 649"/>
                <a:gd name="T17" fmla="*/ 0 h 536"/>
                <a:gd name="T18" fmla="*/ 0 w 649"/>
                <a:gd name="T19" fmla="*/ 0 h 536"/>
                <a:gd name="T20" fmla="*/ 0 w 649"/>
                <a:gd name="T21" fmla="*/ 0 h 536"/>
                <a:gd name="T22" fmla="*/ 0 w 649"/>
                <a:gd name="T23" fmla="*/ 0 h 536"/>
                <a:gd name="T24" fmla="*/ 0 w 649"/>
                <a:gd name="T25" fmla="*/ 0 h 536"/>
                <a:gd name="T26" fmla="*/ 0 w 649"/>
                <a:gd name="T27" fmla="*/ 0 h 536"/>
                <a:gd name="T28" fmla="*/ 0 w 649"/>
                <a:gd name="T29" fmla="*/ 0 h 536"/>
                <a:gd name="T30" fmla="*/ 0 w 649"/>
                <a:gd name="T31" fmla="*/ 0 h 536"/>
                <a:gd name="T32" fmla="*/ 0 w 649"/>
                <a:gd name="T33" fmla="*/ 0 h 536"/>
                <a:gd name="T34" fmla="*/ 0 w 649"/>
                <a:gd name="T35" fmla="*/ 0 h 536"/>
                <a:gd name="T36" fmla="*/ 0 w 649"/>
                <a:gd name="T37" fmla="*/ 0 h 536"/>
                <a:gd name="T38" fmla="*/ 0 w 649"/>
                <a:gd name="T39" fmla="*/ 0 h 536"/>
                <a:gd name="T40" fmla="*/ 0 w 649"/>
                <a:gd name="T41" fmla="*/ 0 h 536"/>
                <a:gd name="T42" fmla="*/ 0 w 649"/>
                <a:gd name="T43" fmla="*/ 0 h 536"/>
                <a:gd name="T44" fmla="*/ 0 w 649"/>
                <a:gd name="T45" fmla="*/ 0 h 536"/>
                <a:gd name="T46" fmla="*/ 0 w 649"/>
                <a:gd name="T47" fmla="*/ 0 h 536"/>
                <a:gd name="T48" fmla="*/ 0 w 649"/>
                <a:gd name="T49" fmla="*/ 0 h 536"/>
                <a:gd name="T50" fmla="*/ 0 w 649"/>
                <a:gd name="T51" fmla="*/ 0 h 536"/>
                <a:gd name="T52" fmla="*/ 0 w 649"/>
                <a:gd name="T53" fmla="*/ 0 h 536"/>
                <a:gd name="T54" fmla="*/ 0 w 649"/>
                <a:gd name="T55" fmla="*/ 0 h 536"/>
                <a:gd name="T56" fmla="*/ 0 w 649"/>
                <a:gd name="T57" fmla="*/ 0 h 536"/>
                <a:gd name="T58" fmla="*/ 0 w 649"/>
                <a:gd name="T59" fmla="*/ 0 h 536"/>
                <a:gd name="T60" fmla="*/ 0 w 649"/>
                <a:gd name="T61" fmla="*/ 0 h 536"/>
                <a:gd name="T62" fmla="*/ 0 w 649"/>
                <a:gd name="T63" fmla="*/ 0 h 536"/>
                <a:gd name="T64" fmla="*/ 0 w 649"/>
                <a:gd name="T65" fmla="*/ 0 h 536"/>
                <a:gd name="T66" fmla="*/ 0 w 649"/>
                <a:gd name="T67" fmla="*/ 0 h 536"/>
                <a:gd name="T68" fmla="*/ 0 w 649"/>
                <a:gd name="T69" fmla="*/ 0 h 536"/>
                <a:gd name="T70" fmla="*/ 0 w 649"/>
                <a:gd name="T71" fmla="*/ 0 h 536"/>
                <a:gd name="T72" fmla="*/ 0 w 649"/>
                <a:gd name="T73" fmla="*/ 0 h 536"/>
                <a:gd name="T74" fmla="*/ 0 w 649"/>
                <a:gd name="T75" fmla="*/ 0 h 536"/>
                <a:gd name="T76" fmla="*/ 0 w 649"/>
                <a:gd name="T77" fmla="*/ 0 h 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49"/>
                <a:gd name="T118" fmla="*/ 0 h 536"/>
                <a:gd name="T119" fmla="*/ 649 w 649"/>
                <a:gd name="T120" fmla="*/ 536 h 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49" h="536">
                  <a:moveTo>
                    <a:pt x="83" y="277"/>
                  </a:moveTo>
                  <a:lnTo>
                    <a:pt x="0" y="262"/>
                  </a:lnTo>
                  <a:lnTo>
                    <a:pt x="4" y="201"/>
                  </a:lnTo>
                  <a:lnTo>
                    <a:pt x="26" y="144"/>
                  </a:lnTo>
                  <a:lnTo>
                    <a:pt x="106" y="111"/>
                  </a:lnTo>
                  <a:lnTo>
                    <a:pt x="121" y="69"/>
                  </a:lnTo>
                  <a:lnTo>
                    <a:pt x="237" y="0"/>
                  </a:lnTo>
                  <a:lnTo>
                    <a:pt x="309" y="8"/>
                  </a:lnTo>
                  <a:lnTo>
                    <a:pt x="380" y="0"/>
                  </a:lnTo>
                  <a:lnTo>
                    <a:pt x="355" y="38"/>
                  </a:lnTo>
                  <a:lnTo>
                    <a:pt x="331" y="72"/>
                  </a:lnTo>
                  <a:lnTo>
                    <a:pt x="358" y="95"/>
                  </a:lnTo>
                  <a:lnTo>
                    <a:pt x="313" y="111"/>
                  </a:lnTo>
                  <a:lnTo>
                    <a:pt x="316" y="156"/>
                  </a:lnTo>
                  <a:lnTo>
                    <a:pt x="362" y="174"/>
                  </a:lnTo>
                  <a:lnTo>
                    <a:pt x="410" y="99"/>
                  </a:lnTo>
                  <a:lnTo>
                    <a:pt x="407" y="53"/>
                  </a:lnTo>
                  <a:lnTo>
                    <a:pt x="467" y="45"/>
                  </a:lnTo>
                  <a:lnTo>
                    <a:pt x="501" y="111"/>
                  </a:lnTo>
                  <a:lnTo>
                    <a:pt x="588" y="148"/>
                  </a:lnTo>
                  <a:lnTo>
                    <a:pt x="580" y="257"/>
                  </a:lnTo>
                  <a:lnTo>
                    <a:pt x="649" y="347"/>
                  </a:lnTo>
                  <a:lnTo>
                    <a:pt x="592" y="408"/>
                  </a:lnTo>
                  <a:lnTo>
                    <a:pt x="603" y="487"/>
                  </a:lnTo>
                  <a:lnTo>
                    <a:pt x="546" y="532"/>
                  </a:lnTo>
                  <a:lnTo>
                    <a:pt x="509" y="536"/>
                  </a:lnTo>
                  <a:lnTo>
                    <a:pt x="558" y="438"/>
                  </a:lnTo>
                  <a:lnTo>
                    <a:pt x="545" y="401"/>
                  </a:lnTo>
                  <a:lnTo>
                    <a:pt x="479" y="374"/>
                  </a:lnTo>
                  <a:lnTo>
                    <a:pt x="425" y="396"/>
                  </a:lnTo>
                  <a:lnTo>
                    <a:pt x="437" y="344"/>
                  </a:lnTo>
                  <a:lnTo>
                    <a:pt x="395" y="314"/>
                  </a:lnTo>
                  <a:lnTo>
                    <a:pt x="410" y="287"/>
                  </a:lnTo>
                  <a:lnTo>
                    <a:pt x="365" y="268"/>
                  </a:lnTo>
                  <a:lnTo>
                    <a:pt x="267" y="211"/>
                  </a:lnTo>
                  <a:lnTo>
                    <a:pt x="180" y="201"/>
                  </a:lnTo>
                  <a:lnTo>
                    <a:pt x="98" y="272"/>
                  </a:lnTo>
                  <a:lnTo>
                    <a:pt x="83" y="277"/>
                  </a:lnTo>
                  <a:close/>
                </a:path>
              </a:pathLst>
            </a:custGeom>
            <a:solidFill>
              <a:srgbClr val="BFAFAF"/>
            </a:solidFill>
            <a:ln w="9525">
              <a:noFill/>
              <a:round/>
              <a:headEnd/>
              <a:tailEnd/>
            </a:ln>
          </p:spPr>
          <p:txBody>
            <a:bodyPr/>
            <a:lstStyle/>
            <a:p>
              <a:endParaRPr lang="zh-CN" altLang="en-US"/>
            </a:p>
          </p:txBody>
        </p:sp>
        <p:sp>
          <p:nvSpPr>
            <p:cNvPr id="1117" name="Freeform 16"/>
            <p:cNvSpPr>
              <a:spLocks/>
            </p:cNvSpPr>
            <p:nvPr/>
          </p:nvSpPr>
          <p:spPr bwMode="auto">
            <a:xfrm>
              <a:off x="2925" y="3237"/>
              <a:ext cx="80" cy="102"/>
            </a:xfrm>
            <a:custGeom>
              <a:avLst/>
              <a:gdLst>
                <a:gd name="T0" fmla="*/ 0 w 213"/>
                <a:gd name="T1" fmla="*/ 0 h 282"/>
                <a:gd name="T2" fmla="*/ 0 w 213"/>
                <a:gd name="T3" fmla="*/ 0 h 282"/>
                <a:gd name="T4" fmla="*/ 0 w 213"/>
                <a:gd name="T5" fmla="*/ 0 h 282"/>
                <a:gd name="T6" fmla="*/ 0 w 213"/>
                <a:gd name="T7" fmla="*/ 0 h 282"/>
                <a:gd name="T8" fmla="*/ 0 w 213"/>
                <a:gd name="T9" fmla="*/ 0 h 282"/>
                <a:gd name="T10" fmla="*/ 0 w 213"/>
                <a:gd name="T11" fmla="*/ 0 h 282"/>
                <a:gd name="T12" fmla="*/ 0 w 213"/>
                <a:gd name="T13" fmla="*/ 0 h 282"/>
                <a:gd name="T14" fmla="*/ 0 w 213"/>
                <a:gd name="T15" fmla="*/ 0 h 282"/>
                <a:gd name="T16" fmla="*/ 0 60000 65536"/>
                <a:gd name="T17" fmla="*/ 0 60000 65536"/>
                <a:gd name="T18" fmla="*/ 0 60000 65536"/>
                <a:gd name="T19" fmla="*/ 0 60000 65536"/>
                <a:gd name="T20" fmla="*/ 0 60000 65536"/>
                <a:gd name="T21" fmla="*/ 0 60000 65536"/>
                <a:gd name="T22" fmla="*/ 0 60000 65536"/>
                <a:gd name="T23" fmla="*/ 0 60000 65536"/>
                <a:gd name="T24" fmla="*/ 0 w 213"/>
                <a:gd name="T25" fmla="*/ 0 h 282"/>
                <a:gd name="T26" fmla="*/ 213 w 213"/>
                <a:gd name="T27" fmla="*/ 282 h 28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3" h="282">
                  <a:moveTo>
                    <a:pt x="0" y="282"/>
                  </a:moveTo>
                  <a:lnTo>
                    <a:pt x="173" y="37"/>
                  </a:lnTo>
                  <a:lnTo>
                    <a:pt x="203" y="0"/>
                  </a:lnTo>
                  <a:lnTo>
                    <a:pt x="213" y="33"/>
                  </a:lnTo>
                  <a:lnTo>
                    <a:pt x="158" y="136"/>
                  </a:lnTo>
                  <a:lnTo>
                    <a:pt x="52" y="282"/>
                  </a:lnTo>
                  <a:lnTo>
                    <a:pt x="0" y="282"/>
                  </a:lnTo>
                  <a:close/>
                </a:path>
              </a:pathLst>
            </a:custGeom>
            <a:solidFill>
              <a:srgbClr val="FFDBA5"/>
            </a:solidFill>
            <a:ln w="9525">
              <a:noFill/>
              <a:round/>
              <a:headEnd/>
              <a:tailEnd/>
            </a:ln>
          </p:spPr>
          <p:txBody>
            <a:bodyPr/>
            <a:lstStyle/>
            <a:p>
              <a:endParaRPr lang="zh-CN" altLang="en-US"/>
            </a:p>
          </p:txBody>
        </p:sp>
        <p:sp>
          <p:nvSpPr>
            <p:cNvPr id="1118" name="Freeform 17"/>
            <p:cNvSpPr>
              <a:spLocks/>
            </p:cNvSpPr>
            <p:nvPr/>
          </p:nvSpPr>
          <p:spPr bwMode="auto">
            <a:xfrm>
              <a:off x="3394" y="2836"/>
              <a:ext cx="93" cy="113"/>
            </a:xfrm>
            <a:custGeom>
              <a:avLst/>
              <a:gdLst>
                <a:gd name="T0" fmla="*/ 0 w 245"/>
                <a:gd name="T1" fmla="*/ 0 h 312"/>
                <a:gd name="T2" fmla="*/ 0 w 245"/>
                <a:gd name="T3" fmla="*/ 0 h 312"/>
                <a:gd name="T4" fmla="*/ 0 w 245"/>
                <a:gd name="T5" fmla="*/ 0 h 312"/>
                <a:gd name="T6" fmla="*/ 0 w 245"/>
                <a:gd name="T7" fmla="*/ 0 h 312"/>
                <a:gd name="T8" fmla="*/ 0 w 245"/>
                <a:gd name="T9" fmla="*/ 0 h 312"/>
                <a:gd name="T10" fmla="*/ 0 w 245"/>
                <a:gd name="T11" fmla="*/ 0 h 312"/>
                <a:gd name="T12" fmla="*/ 0 w 245"/>
                <a:gd name="T13" fmla="*/ 0 h 312"/>
                <a:gd name="T14" fmla="*/ 0 w 245"/>
                <a:gd name="T15" fmla="*/ 0 h 312"/>
                <a:gd name="T16" fmla="*/ 0 w 245"/>
                <a:gd name="T17" fmla="*/ 0 h 312"/>
                <a:gd name="T18" fmla="*/ 0 w 245"/>
                <a:gd name="T19" fmla="*/ 0 h 312"/>
                <a:gd name="T20" fmla="*/ 0 w 245"/>
                <a:gd name="T21" fmla="*/ 0 h 312"/>
                <a:gd name="T22" fmla="*/ 0 w 245"/>
                <a:gd name="T23" fmla="*/ 0 h 312"/>
                <a:gd name="T24" fmla="*/ 0 w 245"/>
                <a:gd name="T25" fmla="*/ 0 h 312"/>
                <a:gd name="T26" fmla="*/ 0 w 245"/>
                <a:gd name="T27" fmla="*/ 0 h 312"/>
                <a:gd name="T28" fmla="*/ 0 w 245"/>
                <a:gd name="T29" fmla="*/ 0 h 312"/>
                <a:gd name="T30" fmla="*/ 0 w 245"/>
                <a:gd name="T31" fmla="*/ 0 h 312"/>
                <a:gd name="T32" fmla="*/ 0 w 245"/>
                <a:gd name="T33" fmla="*/ 0 h 3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5"/>
                <a:gd name="T52" fmla="*/ 0 h 312"/>
                <a:gd name="T53" fmla="*/ 245 w 245"/>
                <a:gd name="T54" fmla="*/ 312 h 31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5" h="312">
                  <a:moveTo>
                    <a:pt x="0" y="157"/>
                  </a:moveTo>
                  <a:lnTo>
                    <a:pt x="50" y="131"/>
                  </a:lnTo>
                  <a:lnTo>
                    <a:pt x="45" y="63"/>
                  </a:lnTo>
                  <a:lnTo>
                    <a:pt x="65" y="0"/>
                  </a:lnTo>
                  <a:lnTo>
                    <a:pt x="117" y="40"/>
                  </a:lnTo>
                  <a:lnTo>
                    <a:pt x="136" y="0"/>
                  </a:lnTo>
                  <a:lnTo>
                    <a:pt x="212" y="63"/>
                  </a:lnTo>
                  <a:lnTo>
                    <a:pt x="200" y="142"/>
                  </a:lnTo>
                  <a:lnTo>
                    <a:pt x="245" y="240"/>
                  </a:lnTo>
                  <a:lnTo>
                    <a:pt x="193" y="278"/>
                  </a:lnTo>
                  <a:lnTo>
                    <a:pt x="181" y="312"/>
                  </a:lnTo>
                  <a:lnTo>
                    <a:pt x="148" y="263"/>
                  </a:lnTo>
                  <a:lnTo>
                    <a:pt x="81" y="267"/>
                  </a:lnTo>
                  <a:lnTo>
                    <a:pt x="102" y="218"/>
                  </a:lnTo>
                  <a:lnTo>
                    <a:pt x="60" y="199"/>
                  </a:lnTo>
                  <a:lnTo>
                    <a:pt x="0" y="157"/>
                  </a:lnTo>
                  <a:close/>
                </a:path>
              </a:pathLst>
            </a:custGeom>
            <a:solidFill>
              <a:srgbClr val="836B6B"/>
            </a:solidFill>
            <a:ln w="9525">
              <a:noFill/>
              <a:round/>
              <a:headEnd/>
              <a:tailEnd/>
            </a:ln>
          </p:spPr>
          <p:txBody>
            <a:bodyPr/>
            <a:lstStyle/>
            <a:p>
              <a:endParaRPr lang="zh-CN" altLang="en-US"/>
            </a:p>
          </p:txBody>
        </p:sp>
        <p:sp>
          <p:nvSpPr>
            <p:cNvPr id="1119" name="Freeform 18"/>
            <p:cNvSpPr>
              <a:spLocks/>
            </p:cNvSpPr>
            <p:nvPr/>
          </p:nvSpPr>
          <p:spPr bwMode="auto">
            <a:xfrm>
              <a:off x="3309" y="3064"/>
              <a:ext cx="373" cy="468"/>
            </a:xfrm>
            <a:custGeom>
              <a:avLst/>
              <a:gdLst>
                <a:gd name="T0" fmla="*/ 0 w 983"/>
                <a:gd name="T1" fmla="*/ 0 h 1293"/>
                <a:gd name="T2" fmla="*/ 0 w 983"/>
                <a:gd name="T3" fmla="*/ 0 h 1293"/>
                <a:gd name="T4" fmla="*/ 0 w 983"/>
                <a:gd name="T5" fmla="*/ 0 h 1293"/>
                <a:gd name="T6" fmla="*/ 0 w 983"/>
                <a:gd name="T7" fmla="*/ 0 h 1293"/>
                <a:gd name="T8" fmla="*/ 0 w 983"/>
                <a:gd name="T9" fmla="*/ 0 h 1293"/>
                <a:gd name="T10" fmla="*/ 0 w 983"/>
                <a:gd name="T11" fmla="*/ 0 h 1293"/>
                <a:gd name="T12" fmla="*/ 0 w 983"/>
                <a:gd name="T13" fmla="*/ 0 h 1293"/>
                <a:gd name="T14" fmla="*/ 0 w 983"/>
                <a:gd name="T15" fmla="*/ 0 h 1293"/>
                <a:gd name="T16" fmla="*/ 0 w 983"/>
                <a:gd name="T17" fmla="*/ 0 h 1293"/>
                <a:gd name="T18" fmla="*/ 0 w 983"/>
                <a:gd name="T19" fmla="*/ 0 h 1293"/>
                <a:gd name="T20" fmla="*/ 0 w 983"/>
                <a:gd name="T21" fmla="*/ 0 h 1293"/>
                <a:gd name="T22" fmla="*/ 0 w 983"/>
                <a:gd name="T23" fmla="*/ 0 h 1293"/>
                <a:gd name="T24" fmla="*/ 0 w 983"/>
                <a:gd name="T25" fmla="*/ 0 h 1293"/>
                <a:gd name="T26" fmla="*/ 0 w 983"/>
                <a:gd name="T27" fmla="*/ 0 h 1293"/>
                <a:gd name="T28" fmla="*/ 0 w 983"/>
                <a:gd name="T29" fmla="*/ 0 h 1293"/>
                <a:gd name="T30" fmla="*/ 0 w 983"/>
                <a:gd name="T31" fmla="*/ 0 h 1293"/>
                <a:gd name="T32" fmla="*/ 0 w 983"/>
                <a:gd name="T33" fmla="*/ 0 h 1293"/>
                <a:gd name="T34" fmla="*/ 0 w 983"/>
                <a:gd name="T35" fmla="*/ 0 h 1293"/>
                <a:gd name="T36" fmla="*/ 0 w 983"/>
                <a:gd name="T37" fmla="*/ 0 h 1293"/>
                <a:gd name="T38" fmla="*/ 0 w 983"/>
                <a:gd name="T39" fmla="*/ 0 h 1293"/>
                <a:gd name="T40" fmla="*/ 0 w 983"/>
                <a:gd name="T41" fmla="*/ 0 h 1293"/>
                <a:gd name="T42" fmla="*/ 0 w 983"/>
                <a:gd name="T43" fmla="*/ 0 h 1293"/>
                <a:gd name="T44" fmla="*/ 0 w 983"/>
                <a:gd name="T45" fmla="*/ 0 h 1293"/>
                <a:gd name="T46" fmla="*/ 0 w 983"/>
                <a:gd name="T47" fmla="*/ 0 h 1293"/>
                <a:gd name="T48" fmla="*/ 0 w 983"/>
                <a:gd name="T49" fmla="*/ 0 h 1293"/>
                <a:gd name="T50" fmla="*/ 0 w 983"/>
                <a:gd name="T51" fmla="*/ 0 h 1293"/>
                <a:gd name="T52" fmla="*/ 0 w 983"/>
                <a:gd name="T53" fmla="*/ 0 h 1293"/>
                <a:gd name="T54" fmla="*/ 0 w 983"/>
                <a:gd name="T55" fmla="*/ 0 h 1293"/>
                <a:gd name="T56" fmla="*/ 0 w 983"/>
                <a:gd name="T57" fmla="*/ 0 h 1293"/>
                <a:gd name="T58" fmla="*/ 0 w 983"/>
                <a:gd name="T59" fmla="*/ 0 h 1293"/>
                <a:gd name="T60" fmla="*/ 0 w 983"/>
                <a:gd name="T61" fmla="*/ 0 h 1293"/>
                <a:gd name="T62" fmla="*/ 0 w 983"/>
                <a:gd name="T63" fmla="*/ 0 h 1293"/>
                <a:gd name="T64" fmla="*/ 0 w 983"/>
                <a:gd name="T65" fmla="*/ 0 h 1293"/>
                <a:gd name="T66" fmla="*/ 0 w 983"/>
                <a:gd name="T67" fmla="*/ 0 h 1293"/>
                <a:gd name="T68" fmla="*/ 0 w 983"/>
                <a:gd name="T69" fmla="*/ 0 h 1293"/>
                <a:gd name="T70" fmla="*/ 0 w 983"/>
                <a:gd name="T71" fmla="*/ 0 h 1293"/>
                <a:gd name="T72" fmla="*/ 0 w 983"/>
                <a:gd name="T73" fmla="*/ 0 h 1293"/>
                <a:gd name="T74" fmla="*/ 0 w 983"/>
                <a:gd name="T75" fmla="*/ 0 h 1293"/>
                <a:gd name="T76" fmla="*/ 0 w 983"/>
                <a:gd name="T77" fmla="*/ 0 h 1293"/>
                <a:gd name="T78" fmla="*/ 0 w 983"/>
                <a:gd name="T79" fmla="*/ 0 h 1293"/>
                <a:gd name="T80" fmla="*/ 0 w 983"/>
                <a:gd name="T81" fmla="*/ 0 h 1293"/>
                <a:gd name="T82" fmla="*/ 0 w 983"/>
                <a:gd name="T83" fmla="*/ 0 h 1293"/>
                <a:gd name="T84" fmla="*/ 0 w 983"/>
                <a:gd name="T85" fmla="*/ 0 h 1293"/>
                <a:gd name="T86" fmla="*/ 0 w 983"/>
                <a:gd name="T87" fmla="*/ 0 h 1293"/>
                <a:gd name="T88" fmla="*/ 0 w 983"/>
                <a:gd name="T89" fmla="*/ 0 h 1293"/>
                <a:gd name="T90" fmla="*/ 0 w 983"/>
                <a:gd name="T91" fmla="*/ 0 h 1293"/>
                <a:gd name="T92" fmla="*/ 0 w 983"/>
                <a:gd name="T93" fmla="*/ 0 h 1293"/>
                <a:gd name="T94" fmla="*/ 0 w 983"/>
                <a:gd name="T95" fmla="*/ 0 h 1293"/>
                <a:gd name="T96" fmla="*/ 0 w 983"/>
                <a:gd name="T97" fmla="*/ 0 h 1293"/>
                <a:gd name="T98" fmla="*/ 0 w 983"/>
                <a:gd name="T99" fmla="*/ 0 h 1293"/>
                <a:gd name="T100" fmla="*/ 0 w 983"/>
                <a:gd name="T101" fmla="*/ 0 h 1293"/>
                <a:gd name="T102" fmla="*/ 0 w 983"/>
                <a:gd name="T103" fmla="*/ 0 h 1293"/>
                <a:gd name="T104" fmla="*/ 0 w 983"/>
                <a:gd name="T105" fmla="*/ 0 h 1293"/>
                <a:gd name="T106" fmla="*/ 0 w 983"/>
                <a:gd name="T107" fmla="*/ 0 h 1293"/>
                <a:gd name="T108" fmla="*/ 0 w 983"/>
                <a:gd name="T109" fmla="*/ 0 h 1293"/>
                <a:gd name="T110" fmla="*/ 0 w 983"/>
                <a:gd name="T111" fmla="*/ 0 h 1293"/>
                <a:gd name="T112" fmla="*/ 0 w 983"/>
                <a:gd name="T113" fmla="*/ 0 h 1293"/>
                <a:gd name="T114" fmla="*/ 0 w 983"/>
                <a:gd name="T115" fmla="*/ 0 h 1293"/>
                <a:gd name="T116" fmla="*/ 0 w 983"/>
                <a:gd name="T117" fmla="*/ 0 h 1293"/>
                <a:gd name="T118" fmla="*/ 0 w 983"/>
                <a:gd name="T119" fmla="*/ 0 h 129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3"/>
                <a:gd name="T181" fmla="*/ 0 h 1293"/>
                <a:gd name="T182" fmla="*/ 983 w 983"/>
                <a:gd name="T183" fmla="*/ 1293 h 129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3" h="1293">
                  <a:moveTo>
                    <a:pt x="113" y="237"/>
                  </a:moveTo>
                  <a:lnTo>
                    <a:pt x="192" y="291"/>
                  </a:lnTo>
                  <a:lnTo>
                    <a:pt x="252" y="165"/>
                  </a:lnTo>
                  <a:lnTo>
                    <a:pt x="234" y="94"/>
                  </a:lnTo>
                  <a:lnTo>
                    <a:pt x="282" y="22"/>
                  </a:lnTo>
                  <a:lnTo>
                    <a:pt x="345" y="8"/>
                  </a:lnTo>
                  <a:lnTo>
                    <a:pt x="339" y="82"/>
                  </a:lnTo>
                  <a:lnTo>
                    <a:pt x="430" y="17"/>
                  </a:lnTo>
                  <a:lnTo>
                    <a:pt x="467" y="0"/>
                  </a:lnTo>
                  <a:lnTo>
                    <a:pt x="551" y="67"/>
                  </a:lnTo>
                  <a:lnTo>
                    <a:pt x="588" y="195"/>
                  </a:lnTo>
                  <a:lnTo>
                    <a:pt x="697" y="301"/>
                  </a:lnTo>
                  <a:lnTo>
                    <a:pt x="600" y="304"/>
                  </a:lnTo>
                  <a:lnTo>
                    <a:pt x="528" y="385"/>
                  </a:lnTo>
                  <a:lnTo>
                    <a:pt x="637" y="370"/>
                  </a:lnTo>
                  <a:lnTo>
                    <a:pt x="761" y="395"/>
                  </a:lnTo>
                  <a:lnTo>
                    <a:pt x="810" y="501"/>
                  </a:lnTo>
                  <a:lnTo>
                    <a:pt x="803" y="580"/>
                  </a:lnTo>
                  <a:lnTo>
                    <a:pt x="780" y="648"/>
                  </a:lnTo>
                  <a:lnTo>
                    <a:pt x="728" y="648"/>
                  </a:lnTo>
                  <a:lnTo>
                    <a:pt x="716" y="719"/>
                  </a:lnTo>
                  <a:lnTo>
                    <a:pt x="731" y="803"/>
                  </a:lnTo>
                  <a:lnTo>
                    <a:pt x="764" y="912"/>
                  </a:lnTo>
                  <a:lnTo>
                    <a:pt x="788" y="731"/>
                  </a:lnTo>
                  <a:lnTo>
                    <a:pt x="840" y="663"/>
                  </a:lnTo>
                  <a:lnTo>
                    <a:pt x="837" y="606"/>
                  </a:lnTo>
                  <a:lnTo>
                    <a:pt x="852" y="546"/>
                  </a:lnTo>
                  <a:lnTo>
                    <a:pt x="912" y="655"/>
                  </a:lnTo>
                  <a:lnTo>
                    <a:pt x="969" y="806"/>
                  </a:lnTo>
                  <a:lnTo>
                    <a:pt x="983" y="942"/>
                  </a:lnTo>
                  <a:lnTo>
                    <a:pt x="973" y="1045"/>
                  </a:lnTo>
                  <a:lnTo>
                    <a:pt x="764" y="999"/>
                  </a:lnTo>
                  <a:lnTo>
                    <a:pt x="615" y="1120"/>
                  </a:lnTo>
                  <a:lnTo>
                    <a:pt x="554" y="1209"/>
                  </a:lnTo>
                  <a:lnTo>
                    <a:pt x="452" y="1293"/>
                  </a:lnTo>
                  <a:lnTo>
                    <a:pt x="422" y="1275"/>
                  </a:lnTo>
                  <a:lnTo>
                    <a:pt x="343" y="1293"/>
                  </a:lnTo>
                  <a:lnTo>
                    <a:pt x="222" y="1287"/>
                  </a:lnTo>
                  <a:lnTo>
                    <a:pt x="94" y="1221"/>
                  </a:lnTo>
                  <a:lnTo>
                    <a:pt x="106" y="1124"/>
                  </a:lnTo>
                  <a:lnTo>
                    <a:pt x="182" y="1045"/>
                  </a:lnTo>
                  <a:lnTo>
                    <a:pt x="234" y="954"/>
                  </a:lnTo>
                  <a:lnTo>
                    <a:pt x="316" y="890"/>
                  </a:lnTo>
                  <a:lnTo>
                    <a:pt x="294" y="973"/>
                  </a:lnTo>
                  <a:lnTo>
                    <a:pt x="339" y="1036"/>
                  </a:lnTo>
                  <a:lnTo>
                    <a:pt x="407" y="924"/>
                  </a:lnTo>
                  <a:lnTo>
                    <a:pt x="449" y="709"/>
                  </a:lnTo>
                  <a:lnTo>
                    <a:pt x="392" y="527"/>
                  </a:lnTo>
                  <a:lnTo>
                    <a:pt x="427" y="373"/>
                  </a:lnTo>
                  <a:lnTo>
                    <a:pt x="373" y="422"/>
                  </a:lnTo>
                  <a:lnTo>
                    <a:pt x="313" y="524"/>
                  </a:lnTo>
                  <a:lnTo>
                    <a:pt x="346" y="727"/>
                  </a:lnTo>
                  <a:lnTo>
                    <a:pt x="324" y="830"/>
                  </a:lnTo>
                  <a:lnTo>
                    <a:pt x="230" y="830"/>
                  </a:lnTo>
                  <a:lnTo>
                    <a:pt x="182" y="905"/>
                  </a:lnTo>
                  <a:lnTo>
                    <a:pt x="0" y="825"/>
                  </a:lnTo>
                  <a:lnTo>
                    <a:pt x="177" y="766"/>
                  </a:lnTo>
                  <a:lnTo>
                    <a:pt x="82" y="388"/>
                  </a:lnTo>
                  <a:lnTo>
                    <a:pt x="113" y="237"/>
                  </a:lnTo>
                  <a:close/>
                </a:path>
              </a:pathLst>
            </a:custGeom>
            <a:solidFill>
              <a:srgbClr val="B2DCEF"/>
            </a:solidFill>
            <a:ln w="9525">
              <a:noFill/>
              <a:round/>
              <a:headEnd/>
              <a:tailEnd/>
            </a:ln>
          </p:spPr>
          <p:txBody>
            <a:bodyPr/>
            <a:lstStyle/>
            <a:p>
              <a:endParaRPr lang="zh-CN" altLang="en-US"/>
            </a:p>
          </p:txBody>
        </p:sp>
        <p:sp>
          <p:nvSpPr>
            <p:cNvPr id="1120" name="Freeform 19"/>
            <p:cNvSpPr>
              <a:spLocks/>
            </p:cNvSpPr>
            <p:nvPr/>
          </p:nvSpPr>
          <p:spPr bwMode="auto">
            <a:xfrm>
              <a:off x="3309" y="3141"/>
              <a:ext cx="67" cy="246"/>
            </a:xfrm>
            <a:custGeom>
              <a:avLst/>
              <a:gdLst>
                <a:gd name="T0" fmla="*/ 0 w 177"/>
                <a:gd name="T1" fmla="*/ 0 h 679"/>
                <a:gd name="T2" fmla="*/ 0 w 177"/>
                <a:gd name="T3" fmla="*/ 0 h 679"/>
                <a:gd name="T4" fmla="*/ 0 w 177"/>
                <a:gd name="T5" fmla="*/ 0 h 679"/>
                <a:gd name="T6" fmla="*/ 0 w 177"/>
                <a:gd name="T7" fmla="*/ 0 h 679"/>
                <a:gd name="T8" fmla="*/ 0 w 177"/>
                <a:gd name="T9" fmla="*/ 0 h 679"/>
                <a:gd name="T10" fmla="*/ 0 w 177"/>
                <a:gd name="T11" fmla="*/ 0 h 679"/>
                <a:gd name="T12" fmla="*/ 0 w 177"/>
                <a:gd name="T13" fmla="*/ 0 h 679"/>
                <a:gd name="T14" fmla="*/ 0 w 177"/>
                <a:gd name="T15" fmla="*/ 0 h 679"/>
                <a:gd name="T16" fmla="*/ 0 w 177"/>
                <a:gd name="T17" fmla="*/ 0 h 679"/>
                <a:gd name="T18" fmla="*/ 0 w 177"/>
                <a:gd name="T19" fmla="*/ 0 h 679"/>
                <a:gd name="T20" fmla="*/ 0 w 177"/>
                <a:gd name="T21" fmla="*/ 0 h 679"/>
                <a:gd name="T22" fmla="*/ 0 w 177"/>
                <a:gd name="T23" fmla="*/ 0 h 679"/>
                <a:gd name="T24" fmla="*/ 0 w 177"/>
                <a:gd name="T25" fmla="*/ 0 h 679"/>
                <a:gd name="T26" fmla="*/ 0 w 177"/>
                <a:gd name="T27" fmla="*/ 0 h 679"/>
                <a:gd name="T28" fmla="*/ 0 w 177"/>
                <a:gd name="T29" fmla="*/ 0 h 679"/>
                <a:gd name="T30" fmla="*/ 0 w 177"/>
                <a:gd name="T31" fmla="*/ 0 h 679"/>
                <a:gd name="T32" fmla="*/ 0 w 177"/>
                <a:gd name="T33" fmla="*/ 0 h 679"/>
                <a:gd name="T34" fmla="*/ 0 w 177"/>
                <a:gd name="T35" fmla="*/ 0 h 679"/>
                <a:gd name="T36" fmla="*/ 0 w 177"/>
                <a:gd name="T37" fmla="*/ 0 h 67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7"/>
                <a:gd name="T58" fmla="*/ 0 h 679"/>
                <a:gd name="T59" fmla="*/ 177 w 177"/>
                <a:gd name="T60" fmla="*/ 679 h 67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7" h="679">
                  <a:moveTo>
                    <a:pt x="72" y="0"/>
                  </a:moveTo>
                  <a:lnTo>
                    <a:pt x="52" y="67"/>
                  </a:lnTo>
                  <a:lnTo>
                    <a:pt x="76" y="131"/>
                  </a:lnTo>
                  <a:lnTo>
                    <a:pt x="37" y="207"/>
                  </a:lnTo>
                  <a:lnTo>
                    <a:pt x="82" y="309"/>
                  </a:lnTo>
                  <a:lnTo>
                    <a:pt x="67" y="365"/>
                  </a:lnTo>
                  <a:lnTo>
                    <a:pt x="37" y="274"/>
                  </a:lnTo>
                  <a:lnTo>
                    <a:pt x="22" y="346"/>
                  </a:lnTo>
                  <a:lnTo>
                    <a:pt x="7" y="440"/>
                  </a:lnTo>
                  <a:lnTo>
                    <a:pt x="42" y="543"/>
                  </a:lnTo>
                  <a:lnTo>
                    <a:pt x="0" y="610"/>
                  </a:lnTo>
                  <a:lnTo>
                    <a:pt x="158" y="679"/>
                  </a:lnTo>
                  <a:lnTo>
                    <a:pt x="177" y="551"/>
                  </a:lnTo>
                  <a:lnTo>
                    <a:pt x="158" y="319"/>
                  </a:lnTo>
                  <a:lnTo>
                    <a:pt x="82" y="173"/>
                  </a:lnTo>
                  <a:lnTo>
                    <a:pt x="136" y="94"/>
                  </a:lnTo>
                  <a:lnTo>
                    <a:pt x="91" y="7"/>
                  </a:lnTo>
                  <a:lnTo>
                    <a:pt x="72" y="0"/>
                  </a:lnTo>
                  <a:close/>
                </a:path>
              </a:pathLst>
            </a:custGeom>
            <a:solidFill>
              <a:srgbClr val="DE8585"/>
            </a:solidFill>
            <a:ln w="9525">
              <a:noFill/>
              <a:round/>
              <a:headEnd/>
              <a:tailEnd/>
            </a:ln>
          </p:spPr>
          <p:txBody>
            <a:bodyPr/>
            <a:lstStyle/>
            <a:p>
              <a:endParaRPr lang="zh-CN" altLang="en-US"/>
            </a:p>
          </p:txBody>
        </p:sp>
        <p:sp>
          <p:nvSpPr>
            <p:cNvPr id="1121" name="Freeform 20"/>
            <p:cNvSpPr>
              <a:spLocks/>
            </p:cNvSpPr>
            <p:nvPr/>
          </p:nvSpPr>
          <p:spPr bwMode="auto">
            <a:xfrm>
              <a:off x="3014" y="3123"/>
              <a:ext cx="307" cy="237"/>
            </a:xfrm>
            <a:custGeom>
              <a:avLst/>
              <a:gdLst>
                <a:gd name="T0" fmla="*/ 0 w 806"/>
                <a:gd name="T1" fmla="*/ 0 h 653"/>
                <a:gd name="T2" fmla="*/ 0 w 806"/>
                <a:gd name="T3" fmla="*/ 0 h 653"/>
                <a:gd name="T4" fmla="*/ 0 w 806"/>
                <a:gd name="T5" fmla="*/ 0 h 653"/>
                <a:gd name="T6" fmla="*/ 0 w 806"/>
                <a:gd name="T7" fmla="*/ 0 h 653"/>
                <a:gd name="T8" fmla="*/ 0 w 806"/>
                <a:gd name="T9" fmla="*/ 0 h 653"/>
                <a:gd name="T10" fmla="*/ 0 w 806"/>
                <a:gd name="T11" fmla="*/ 0 h 653"/>
                <a:gd name="T12" fmla="*/ 0 w 806"/>
                <a:gd name="T13" fmla="*/ 0 h 653"/>
                <a:gd name="T14" fmla="*/ 0 w 806"/>
                <a:gd name="T15" fmla="*/ 0 h 653"/>
                <a:gd name="T16" fmla="*/ 0 w 806"/>
                <a:gd name="T17" fmla="*/ 0 h 653"/>
                <a:gd name="T18" fmla="*/ 0 w 806"/>
                <a:gd name="T19" fmla="*/ 0 h 653"/>
                <a:gd name="T20" fmla="*/ 0 w 806"/>
                <a:gd name="T21" fmla="*/ 0 h 653"/>
                <a:gd name="T22" fmla="*/ 0 w 806"/>
                <a:gd name="T23" fmla="*/ 0 h 653"/>
                <a:gd name="T24" fmla="*/ 0 w 806"/>
                <a:gd name="T25" fmla="*/ 0 h 653"/>
                <a:gd name="T26" fmla="*/ 0 w 806"/>
                <a:gd name="T27" fmla="*/ 0 h 653"/>
                <a:gd name="T28" fmla="*/ 0 w 806"/>
                <a:gd name="T29" fmla="*/ 0 h 653"/>
                <a:gd name="T30" fmla="*/ 0 w 806"/>
                <a:gd name="T31" fmla="*/ 0 h 653"/>
                <a:gd name="T32" fmla="*/ 0 w 806"/>
                <a:gd name="T33" fmla="*/ 0 h 653"/>
                <a:gd name="T34" fmla="*/ 0 w 806"/>
                <a:gd name="T35" fmla="*/ 0 h 653"/>
                <a:gd name="T36" fmla="*/ 0 w 806"/>
                <a:gd name="T37" fmla="*/ 0 h 653"/>
                <a:gd name="T38" fmla="*/ 0 w 806"/>
                <a:gd name="T39" fmla="*/ 0 h 653"/>
                <a:gd name="T40" fmla="*/ 0 w 806"/>
                <a:gd name="T41" fmla="*/ 0 h 653"/>
                <a:gd name="T42" fmla="*/ 0 w 806"/>
                <a:gd name="T43" fmla="*/ 0 h 653"/>
                <a:gd name="T44" fmla="*/ 0 w 806"/>
                <a:gd name="T45" fmla="*/ 0 h 653"/>
                <a:gd name="T46" fmla="*/ 0 w 806"/>
                <a:gd name="T47" fmla="*/ 0 h 653"/>
                <a:gd name="T48" fmla="*/ 0 w 806"/>
                <a:gd name="T49" fmla="*/ 0 h 653"/>
                <a:gd name="T50" fmla="*/ 0 w 806"/>
                <a:gd name="T51" fmla="*/ 0 h 653"/>
                <a:gd name="T52" fmla="*/ 0 w 806"/>
                <a:gd name="T53" fmla="*/ 0 h 653"/>
                <a:gd name="T54" fmla="*/ 0 w 806"/>
                <a:gd name="T55" fmla="*/ 0 h 653"/>
                <a:gd name="T56" fmla="*/ 0 w 806"/>
                <a:gd name="T57" fmla="*/ 0 h 653"/>
                <a:gd name="T58" fmla="*/ 0 w 806"/>
                <a:gd name="T59" fmla="*/ 0 h 653"/>
                <a:gd name="T60" fmla="*/ 0 w 806"/>
                <a:gd name="T61" fmla="*/ 0 h 653"/>
                <a:gd name="T62" fmla="*/ 0 w 806"/>
                <a:gd name="T63" fmla="*/ 0 h 653"/>
                <a:gd name="T64" fmla="*/ 0 w 806"/>
                <a:gd name="T65" fmla="*/ 0 h 653"/>
                <a:gd name="T66" fmla="*/ 0 w 806"/>
                <a:gd name="T67" fmla="*/ 0 h 653"/>
                <a:gd name="T68" fmla="*/ 0 w 806"/>
                <a:gd name="T69" fmla="*/ 0 h 653"/>
                <a:gd name="T70" fmla="*/ 0 w 806"/>
                <a:gd name="T71" fmla="*/ 0 h 653"/>
                <a:gd name="T72" fmla="*/ 0 w 806"/>
                <a:gd name="T73" fmla="*/ 0 h 653"/>
                <a:gd name="T74" fmla="*/ 0 w 806"/>
                <a:gd name="T75" fmla="*/ 0 h 65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806"/>
                <a:gd name="T115" fmla="*/ 0 h 653"/>
                <a:gd name="T116" fmla="*/ 806 w 806"/>
                <a:gd name="T117" fmla="*/ 653 h 65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806" h="653">
                  <a:moveTo>
                    <a:pt x="0" y="420"/>
                  </a:moveTo>
                  <a:lnTo>
                    <a:pt x="52" y="384"/>
                  </a:lnTo>
                  <a:lnTo>
                    <a:pt x="161" y="411"/>
                  </a:lnTo>
                  <a:lnTo>
                    <a:pt x="237" y="517"/>
                  </a:lnTo>
                  <a:lnTo>
                    <a:pt x="279" y="438"/>
                  </a:lnTo>
                  <a:lnTo>
                    <a:pt x="230" y="362"/>
                  </a:lnTo>
                  <a:lnTo>
                    <a:pt x="286" y="305"/>
                  </a:lnTo>
                  <a:lnTo>
                    <a:pt x="331" y="399"/>
                  </a:lnTo>
                  <a:lnTo>
                    <a:pt x="396" y="378"/>
                  </a:lnTo>
                  <a:lnTo>
                    <a:pt x="376" y="200"/>
                  </a:lnTo>
                  <a:lnTo>
                    <a:pt x="422" y="102"/>
                  </a:lnTo>
                  <a:lnTo>
                    <a:pt x="501" y="30"/>
                  </a:lnTo>
                  <a:lnTo>
                    <a:pt x="479" y="114"/>
                  </a:lnTo>
                  <a:lnTo>
                    <a:pt x="534" y="154"/>
                  </a:lnTo>
                  <a:lnTo>
                    <a:pt x="585" y="53"/>
                  </a:lnTo>
                  <a:lnTo>
                    <a:pt x="667" y="0"/>
                  </a:lnTo>
                  <a:lnTo>
                    <a:pt x="603" y="117"/>
                  </a:lnTo>
                  <a:lnTo>
                    <a:pt x="580" y="193"/>
                  </a:lnTo>
                  <a:lnTo>
                    <a:pt x="637" y="317"/>
                  </a:lnTo>
                  <a:lnTo>
                    <a:pt x="689" y="154"/>
                  </a:lnTo>
                  <a:lnTo>
                    <a:pt x="746" y="53"/>
                  </a:lnTo>
                  <a:lnTo>
                    <a:pt x="746" y="181"/>
                  </a:lnTo>
                  <a:lnTo>
                    <a:pt x="773" y="139"/>
                  </a:lnTo>
                  <a:lnTo>
                    <a:pt x="806" y="235"/>
                  </a:lnTo>
                  <a:lnTo>
                    <a:pt x="769" y="290"/>
                  </a:lnTo>
                  <a:lnTo>
                    <a:pt x="734" y="551"/>
                  </a:lnTo>
                  <a:lnTo>
                    <a:pt x="701" y="529"/>
                  </a:lnTo>
                  <a:lnTo>
                    <a:pt x="667" y="472"/>
                  </a:lnTo>
                  <a:lnTo>
                    <a:pt x="622" y="475"/>
                  </a:lnTo>
                  <a:lnTo>
                    <a:pt x="613" y="378"/>
                  </a:lnTo>
                  <a:lnTo>
                    <a:pt x="534" y="438"/>
                  </a:lnTo>
                  <a:lnTo>
                    <a:pt x="464" y="502"/>
                  </a:lnTo>
                  <a:lnTo>
                    <a:pt x="418" y="554"/>
                  </a:lnTo>
                  <a:lnTo>
                    <a:pt x="380" y="653"/>
                  </a:lnTo>
                  <a:lnTo>
                    <a:pt x="161" y="608"/>
                  </a:lnTo>
                  <a:lnTo>
                    <a:pt x="86" y="593"/>
                  </a:lnTo>
                  <a:lnTo>
                    <a:pt x="0" y="420"/>
                  </a:lnTo>
                  <a:close/>
                </a:path>
              </a:pathLst>
            </a:custGeom>
            <a:solidFill>
              <a:srgbClr val="B2DCEF"/>
            </a:solidFill>
            <a:ln w="9525">
              <a:noFill/>
              <a:round/>
              <a:headEnd/>
              <a:tailEnd/>
            </a:ln>
          </p:spPr>
          <p:txBody>
            <a:bodyPr/>
            <a:lstStyle/>
            <a:p>
              <a:endParaRPr lang="zh-CN" altLang="en-US"/>
            </a:p>
          </p:txBody>
        </p:sp>
        <p:sp>
          <p:nvSpPr>
            <p:cNvPr id="1122" name="Freeform 21"/>
            <p:cNvSpPr>
              <a:spLocks/>
            </p:cNvSpPr>
            <p:nvPr/>
          </p:nvSpPr>
          <p:spPr bwMode="auto">
            <a:xfrm>
              <a:off x="2927" y="3281"/>
              <a:ext cx="130" cy="100"/>
            </a:xfrm>
            <a:custGeom>
              <a:avLst/>
              <a:gdLst>
                <a:gd name="T0" fmla="*/ 0 w 343"/>
                <a:gd name="T1" fmla="*/ 0 h 275"/>
                <a:gd name="T2" fmla="*/ 0 w 343"/>
                <a:gd name="T3" fmla="*/ 0 h 275"/>
                <a:gd name="T4" fmla="*/ 0 w 343"/>
                <a:gd name="T5" fmla="*/ 0 h 275"/>
                <a:gd name="T6" fmla="*/ 0 w 343"/>
                <a:gd name="T7" fmla="*/ 0 h 275"/>
                <a:gd name="T8" fmla="*/ 0 w 343"/>
                <a:gd name="T9" fmla="*/ 0 h 275"/>
                <a:gd name="T10" fmla="*/ 0 w 343"/>
                <a:gd name="T11" fmla="*/ 0 h 275"/>
                <a:gd name="T12" fmla="*/ 0 w 343"/>
                <a:gd name="T13" fmla="*/ 0 h 275"/>
                <a:gd name="T14" fmla="*/ 0 w 343"/>
                <a:gd name="T15" fmla="*/ 0 h 275"/>
                <a:gd name="T16" fmla="*/ 0 w 343"/>
                <a:gd name="T17" fmla="*/ 0 h 275"/>
                <a:gd name="T18" fmla="*/ 0 w 343"/>
                <a:gd name="T19" fmla="*/ 0 h 275"/>
                <a:gd name="T20" fmla="*/ 0 w 343"/>
                <a:gd name="T21" fmla="*/ 0 h 275"/>
                <a:gd name="T22" fmla="*/ 0 w 343"/>
                <a:gd name="T23" fmla="*/ 0 h 275"/>
                <a:gd name="T24" fmla="*/ 0 w 343"/>
                <a:gd name="T25" fmla="*/ 0 h 275"/>
                <a:gd name="T26" fmla="*/ 0 w 343"/>
                <a:gd name="T27" fmla="*/ 0 h 275"/>
                <a:gd name="T28" fmla="*/ 0 w 343"/>
                <a:gd name="T29" fmla="*/ 0 h 27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3"/>
                <a:gd name="T46" fmla="*/ 0 h 275"/>
                <a:gd name="T47" fmla="*/ 343 w 343"/>
                <a:gd name="T48" fmla="*/ 275 h 27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3" h="275">
                  <a:moveTo>
                    <a:pt x="227" y="0"/>
                  </a:moveTo>
                  <a:lnTo>
                    <a:pt x="301" y="22"/>
                  </a:lnTo>
                  <a:lnTo>
                    <a:pt x="343" y="94"/>
                  </a:lnTo>
                  <a:lnTo>
                    <a:pt x="339" y="142"/>
                  </a:lnTo>
                  <a:lnTo>
                    <a:pt x="260" y="161"/>
                  </a:lnTo>
                  <a:lnTo>
                    <a:pt x="170" y="200"/>
                  </a:lnTo>
                  <a:lnTo>
                    <a:pt x="139" y="263"/>
                  </a:lnTo>
                  <a:lnTo>
                    <a:pt x="82" y="275"/>
                  </a:lnTo>
                  <a:lnTo>
                    <a:pt x="0" y="263"/>
                  </a:lnTo>
                  <a:lnTo>
                    <a:pt x="8" y="203"/>
                  </a:lnTo>
                  <a:lnTo>
                    <a:pt x="64" y="176"/>
                  </a:lnTo>
                  <a:lnTo>
                    <a:pt x="49" y="146"/>
                  </a:lnTo>
                  <a:lnTo>
                    <a:pt x="139" y="25"/>
                  </a:lnTo>
                  <a:lnTo>
                    <a:pt x="227" y="0"/>
                  </a:lnTo>
                  <a:close/>
                </a:path>
              </a:pathLst>
            </a:custGeom>
            <a:solidFill>
              <a:srgbClr val="DCAB92"/>
            </a:solidFill>
            <a:ln w="9525">
              <a:noFill/>
              <a:round/>
              <a:headEnd/>
              <a:tailEnd/>
            </a:ln>
          </p:spPr>
          <p:txBody>
            <a:bodyPr/>
            <a:lstStyle/>
            <a:p>
              <a:endParaRPr lang="zh-CN" altLang="en-US"/>
            </a:p>
          </p:txBody>
        </p:sp>
        <p:sp>
          <p:nvSpPr>
            <p:cNvPr id="1123" name="Freeform 22"/>
            <p:cNvSpPr>
              <a:spLocks/>
            </p:cNvSpPr>
            <p:nvPr/>
          </p:nvSpPr>
          <p:spPr bwMode="auto">
            <a:xfrm>
              <a:off x="2844" y="3289"/>
              <a:ext cx="104" cy="121"/>
            </a:xfrm>
            <a:custGeom>
              <a:avLst/>
              <a:gdLst>
                <a:gd name="T0" fmla="*/ 0 w 276"/>
                <a:gd name="T1" fmla="*/ 0 h 335"/>
                <a:gd name="T2" fmla="*/ 0 w 276"/>
                <a:gd name="T3" fmla="*/ 0 h 335"/>
                <a:gd name="T4" fmla="*/ 0 w 276"/>
                <a:gd name="T5" fmla="*/ 0 h 335"/>
                <a:gd name="T6" fmla="*/ 0 w 276"/>
                <a:gd name="T7" fmla="*/ 0 h 335"/>
                <a:gd name="T8" fmla="*/ 0 w 276"/>
                <a:gd name="T9" fmla="*/ 0 h 335"/>
                <a:gd name="T10" fmla="*/ 0 w 276"/>
                <a:gd name="T11" fmla="*/ 0 h 335"/>
                <a:gd name="T12" fmla="*/ 0 w 276"/>
                <a:gd name="T13" fmla="*/ 0 h 335"/>
                <a:gd name="T14" fmla="*/ 0 w 276"/>
                <a:gd name="T15" fmla="*/ 0 h 335"/>
                <a:gd name="T16" fmla="*/ 0 w 276"/>
                <a:gd name="T17" fmla="*/ 0 h 335"/>
                <a:gd name="T18" fmla="*/ 0 w 276"/>
                <a:gd name="T19" fmla="*/ 0 h 335"/>
                <a:gd name="T20" fmla="*/ 0 w 276"/>
                <a:gd name="T21" fmla="*/ 0 h 335"/>
                <a:gd name="T22" fmla="*/ 0 w 276"/>
                <a:gd name="T23" fmla="*/ 0 h 335"/>
                <a:gd name="T24" fmla="*/ 0 w 276"/>
                <a:gd name="T25" fmla="*/ 0 h 335"/>
                <a:gd name="T26" fmla="*/ 0 w 276"/>
                <a:gd name="T27" fmla="*/ 0 h 335"/>
                <a:gd name="T28" fmla="*/ 0 w 276"/>
                <a:gd name="T29" fmla="*/ 0 h 335"/>
                <a:gd name="T30" fmla="*/ 0 w 276"/>
                <a:gd name="T31" fmla="*/ 0 h 335"/>
                <a:gd name="T32" fmla="*/ 0 w 276"/>
                <a:gd name="T33" fmla="*/ 0 h 335"/>
                <a:gd name="T34" fmla="*/ 0 w 276"/>
                <a:gd name="T35" fmla="*/ 0 h 335"/>
                <a:gd name="T36" fmla="*/ 0 w 276"/>
                <a:gd name="T37" fmla="*/ 0 h 335"/>
                <a:gd name="T38" fmla="*/ 0 w 276"/>
                <a:gd name="T39" fmla="*/ 0 h 335"/>
                <a:gd name="T40" fmla="*/ 0 w 276"/>
                <a:gd name="T41" fmla="*/ 0 h 335"/>
                <a:gd name="T42" fmla="*/ 0 w 276"/>
                <a:gd name="T43" fmla="*/ 0 h 33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76"/>
                <a:gd name="T67" fmla="*/ 0 h 335"/>
                <a:gd name="T68" fmla="*/ 276 w 276"/>
                <a:gd name="T69" fmla="*/ 335 h 33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76" h="335">
                  <a:moveTo>
                    <a:pt x="276" y="0"/>
                  </a:moveTo>
                  <a:lnTo>
                    <a:pt x="227" y="78"/>
                  </a:lnTo>
                  <a:lnTo>
                    <a:pt x="212" y="139"/>
                  </a:lnTo>
                  <a:lnTo>
                    <a:pt x="182" y="178"/>
                  </a:lnTo>
                  <a:lnTo>
                    <a:pt x="219" y="241"/>
                  </a:lnTo>
                  <a:lnTo>
                    <a:pt x="177" y="302"/>
                  </a:lnTo>
                  <a:lnTo>
                    <a:pt x="128" y="335"/>
                  </a:lnTo>
                  <a:lnTo>
                    <a:pt x="118" y="309"/>
                  </a:lnTo>
                  <a:lnTo>
                    <a:pt x="147" y="218"/>
                  </a:lnTo>
                  <a:lnTo>
                    <a:pt x="143" y="132"/>
                  </a:lnTo>
                  <a:lnTo>
                    <a:pt x="86" y="287"/>
                  </a:lnTo>
                  <a:lnTo>
                    <a:pt x="79" y="184"/>
                  </a:lnTo>
                  <a:lnTo>
                    <a:pt x="58" y="268"/>
                  </a:lnTo>
                  <a:lnTo>
                    <a:pt x="22" y="260"/>
                  </a:lnTo>
                  <a:lnTo>
                    <a:pt x="0" y="166"/>
                  </a:lnTo>
                  <a:lnTo>
                    <a:pt x="42" y="132"/>
                  </a:lnTo>
                  <a:lnTo>
                    <a:pt x="86" y="83"/>
                  </a:lnTo>
                  <a:lnTo>
                    <a:pt x="118" y="48"/>
                  </a:lnTo>
                  <a:lnTo>
                    <a:pt x="162" y="53"/>
                  </a:lnTo>
                  <a:lnTo>
                    <a:pt x="207" y="8"/>
                  </a:lnTo>
                  <a:lnTo>
                    <a:pt x="276" y="0"/>
                  </a:lnTo>
                  <a:close/>
                </a:path>
              </a:pathLst>
            </a:custGeom>
            <a:solidFill>
              <a:srgbClr val="DCAB92"/>
            </a:solidFill>
            <a:ln w="9525">
              <a:noFill/>
              <a:round/>
              <a:headEnd/>
              <a:tailEnd/>
            </a:ln>
          </p:spPr>
          <p:txBody>
            <a:bodyPr/>
            <a:lstStyle/>
            <a:p>
              <a:endParaRPr lang="zh-CN" altLang="en-US"/>
            </a:p>
          </p:txBody>
        </p:sp>
        <p:sp>
          <p:nvSpPr>
            <p:cNvPr id="1124" name="Freeform 23"/>
            <p:cNvSpPr>
              <a:spLocks/>
            </p:cNvSpPr>
            <p:nvPr/>
          </p:nvSpPr>
          <p:spPr bwMode="auto">
            <a:xfrm>
              <a:off x="3166" y="3315"/>
              <a:ext cx="127" cy="87"/>
            </a:xfrm>
            <a:custGeom>
              <a:avLst/>
              <a:gdLst>
                <a:gd name="T0" fmla="*/ 0 w 334"/>
                <a:gd name="T1" fmla="*/ 0 h 242"/>
                <a:gd name="T2" fmla="*/ 0 w 334"/>
                <a:gd name="T3" fmla="*/ 0 h 242"/>
                <a:gd name="T4" fmla="*/ 0 w 334"/>
                <a:gd name="T5" fmla="*/ 0 h 242"/>
                <a:gd name="T6" fmla="*/ 0 w 334"/>
                <a:gd name="T7" fmla="*/ 0 h 242"/>
                <a:gd name="T8" fmla="*/ 0 w 334"/>
                <a:gd name="T9" fmla="*/ 0 h 242"/>
                <a:gd name="T10" fmla="*/ 0 w 334"/>
                <a:gd name="T11" fmla="*/ 0 h 242"/>
                <a:gd name="T12" fmla="*/ 0 w 334"/>
                <a:gd name="T13" fmla="*/ 0 h 242"/>
                <a:gd name="T14" fmla="*/ 0 w 334"/>
                <a:gd name="T15" fmla="*/ 0 h 242"/>
                <a:gd name="T16" fmla="*/ 0 w 334"/>
                <a:gd name="T17" fmla="*/ 0 h 242"/>
                <a:gd name="T18" fmla="*/ 0 w 334"/>
                <a:gd name="T19" fmla="*/ 0 h 242"/>
                <a:gd name="T20" fmla="*/ 0 w 334"/>
                <a:gd name="T21" fmla="*/ 0 h 242"/>
                <a:gd name="T22" fmla="*/ 0 w 334"/>
                <a:gd name="T23" fmla="*/ 0 h 242"/>
                <a:gd name="T24" fmla="*/ 0 w 334"/>
                <a:gd name="T25" fmla="*/ 0 h 242"/>
                <a:gd name="T26" fmla="*/ 0 w 334"/>
                <a:gd name="T27" fmla="*/ 0 h 242"/>
                <a:gd name="T28" fmla="*/ 0 w 334"/>
                <a:gd name="T29" fmla="*/ 0 h 242"/>
                <a:gd name="T30" fmla="*/ 0 w 334"/>
                <a:gd name="T31" fmla="*/ 0 h 242"/>
                <a:gd name="T32" fmla="*/ 0 w 334"/>
                <a:gd name="T33" fmla="*/ 0 h 2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34"/>
                <a:gd name="T52" fmla="*/ 0 h 242"/>
                <a:gd name="T53" fmla="*/ 334 w 334"/>
                <a:gd name="T54" fmla="*/ 242 h 2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34" h="242">
                  <a:moveTo>
                    <a:pt x="0" y="158"/>
                  </a:moveTo>
                  <a:lnTo>
                    <a:pt x="37" y="90"/>
                  </a:lnTo>
                  <a:lnTo>
                    <a:pt x="94" y="75"/>
                  </a:lnTo>
                  <a:lnTo>
                    <a:pt x="139" y="33"/>
                  </a:lnTo>
                  <a:lnTo>
                    <a:pt x="161" y="11"/>
                  </a:lnTo>
                  <a:lnTo>
                    <a:pt x="222" y="0"/>
                  </a:lnTo>
                  <a:lnTo>
                    <a:pt x="264" y="25"/>
                  </a:lnTo>
                  <a:lnTo>
                    <a:pt x="301" y="0"/>
                  </a:lnTo>
                  <a:lnTo>
                    <a:pt x="334" y="22"/>
                  </a:lnTo>
                  <a:lnTo>
                    <a:pt x="334" y="94"/>
                  </a:lnTo>
                  <a:lnTo>
                    <a:pt x="267" y="131"/>
                  </a:lnTo>
                  <a:lnTo>
                    <a:pt x="233" y="191"/>
                  </a:lnTo>
                  <a:lnTo>
                    <a:pt x="225" y="233"/>
                  </a:lnTo>
                  <a:lnTo>
                    <a:pt x="169" y="242"/>
                  </a:lnTo>
                  <a:lnTo>
                    <a:pt x="45" y="211"/>
                  </a:lnTo>
                  <a:lnTo>
                    <a:pt x="0" y="158"/>
                  </a:lnTo>
                  <a:close/>
                </a:path>
              </a:pathLst>
            </a:custGeom>
            <a:solidFill>
              <a:srgbClr val="DCAB92"/>
            </a:solidFill>
            <a:ln w="9525">
              <a:noFill/>
              <a:round/>
              <a:headEnd/>
              <a:tailEnd/>
            </a:ln>
          </p:spPr>
          <p:txBody>
            <a:bodyPr/>
            <a:lstStyle/>
            <a:p>
              <a:endParaRPr lang="zh-CN" altLang="en-US"/>
            </a:p>
          </p:txBody>
        </p:sp>
        <p:sp>
          <p:nvSpPr>
            <p:cNvPr id="1125" name="Freeform 24"/>
            <p:cNvSpPr>
              <a:spLocks/>
            </p:cNvSpPr>
            <p:nvPr/>
          </p:nvSpPr>
          <p:spPr bwMode="auto">
            <a:xfrm>
              <a:off x="3274" y="3371"/>
              <a:ext cx="98" cy="94"/>
            </a:xfrm>
            <a:custGeom>
              <a:avLst/>
              <a:gdLst>
                <a:gd name="T0" fmla="*/ 0 w 257"/>
                <a:gd name="T1" fmla="*/ 0 h 261"/>
                <a:gd name="T2" fmla="*/ 0 w 257"/>
                <a:gd name="T3" fmla="*/ 0 h 261"/>
                <a:gd name="T4" fmla="*/ 0 w 257"/>
                <a:gd name="T5" fmla="*/ 0 h 261"/>
                <a:gd name="T6" fmla="*/ 0 w 257"/>
                <a:gd name="T7" fmla="*/ 0 h 261"/>
                <a:gd name="T8" fmla="*/ 0 w 257"/>
                <a:gd name="T9" fmla="*/ 0 h 261"/>
                <a:gd name="T10" fmla="*/ 0 w 257"/>
                <a:gd name="T11" fmla="*/ 0 h 261"/>
                <a:gd name="T12" fmla="*/ 0 w 257"/>
                <a:gd name="T13" fmla="*/ 0 h 261"/>
                <a:gd name="T14" fmla="*/ 0 w 257"/>
                <a:gd name="T15" fmla="*/ 0 h 261"/>
                <a:gd name="T16" fmla="*/ 0 w 257"/>
                <a:gd name="T17" fmla="*/ 0 h 261"/>
                <a:gd name="T18" fmla="*/ 0 w 257"/>
                <a:gd name="T19" fmla="*/ 0 h 261"/>
                <a:gd name="T20" fmla="*/ 0 w 257"/>
                <a:gd name="T21" fmla="*/ 0 h 26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57"/>
                <a:gd name="T34" fmla="*/ 0 h 261"/>
                <a:gd name="T35" fmla="*/ 257 w 257"/>
                <a:gd name="T36" fmla="*/ 261 h 26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57" h="261">
                  <a:moveTo>
                    <a:pt x="82" y="0"/>
                  </a:moveTo>
                  <a:lnTo>
                    <a:pt x="128" y="46"/>
                  </a:lnTo>
                  <a:lnTo>
                    <a:pt x="230" y="79"/>
                  </a:lnTo>
                  <a:lnTo>
                    <a:pt x="257" y="76"/>
                  </a:lnTo>
                  <a:lnTo>
                    <a:pt x="146" y="261"/>
                  </a:lnTo>
                  <a:lnTo>
                    <a:pt x="101" y="219"/>
                  </a:lnTo>
                  <a:lnTo>
                    <a:pt x="0" y="136"/>
                  </a:lnTo>
                  <a:lnTo>
                    <a:pt x="12" y="88"/>
                  </a:lnTo>
                  <a:lnTo>
                    <a:pt x="40" y="12"/>
                  </a:lnTo>
                  <a:lnTo>
                    <a:pt x="82" y="0"/>
                  </a:lnTo>
                  <a:close/>
                </a:path>
              </a:pathLst>
            </a:custGeom>
            <a:solidFill>
              <a:srgbClr val="DCAB92"/>
            </a:solidFill>
            <a:ln w="9525">
              <a:noFill/>
              <a:round/>
              <a:headEnd/>
              <a:tailEnd/>
            </a:ln>
          </p:spPr>
          <p:txBody>
            <a:bodyPr/>
            <a:lstStyle/>
            <a:p>
              <a:endParaRPr lang="zh-CN" altLang="en-US"/>
            </a:p>
          </p:txBody>
        </p:sp>
        <p:sp>
          <p:nvSpPr>
            <p:cNvPr id="1126" name="Freeform 25"/>
            <p:cNvSpPr>
              <a:spLocks/>
            </p:cNvSpPr>
            <p:nvPr/>
          </p:nvSpPr>
          <p:spPr bwMode="auto">
            <a:xfrm>
              <a:off x="3254" y="2872"/>
              <a:ext cx="162" cy="264"/>
            </a:xfrm>
            <a:custGeom>
              <a:avLst/>
              <a:gdLst>
                <a:gd name="T0" fmla="*/ 0 w 428"/>
                <a:gd name="T1" fmla="*/ 0 h 729"/>
                <a:gd name="T2" fmla="*/ 0 w 428"/>
                <a:gd name="T3" fmla="*/ 0 h 729"/>
                <a:gd name="T4" fmla="*/ 0 w 428"/>
                <a:gd name="T5" fmla="*/ 0 h 729"/>
                <a:gd name="T6" fmla="*/ 0 w 428"/>
                <a:gd name="T7" fmla="*/ 0 h 729"/>
                <a:gd name="T8" fmla="*/ 0 w 428"/>
                <a:gd name="T9" fmla="*/ 0 h 729"/>
                <a:gd name="T10" fmla="*/ 0 w 428"/>
                <a:gd name="T11" fmla="*/ 0 h 729"/>
                <a:gd name="T12" fmla="*/ 0 w 428"/>
                <a:gd name="T13" fmla="*/ 0 h 729"/>
                <a:gd name="T14" fmla="*/ 0 w 428"/>
                <a:gd name="T15" fmla="*/ 0 h 729"/>
                <a:gd name="T16" fmla="*/ 0 w 428"/>
                <a:gd name="T17" fmla="*/ 0 h 729"/>
                <a:gd name="T18" fmla="*/ 0 w 428"/>
                <a:gd name="T19" fmla="*/ 0 h 729"/>
                <a:gd name="T20" fmla="*/ 0 w 428"/>
                <a:gd name="T21" fmla="*/ 0 h 729"/>
                <a:gd name="T22" fmla="*/ 0 w 428"/>
                <a:gd name="T23" fmla="*/ 0 h 729"/>
                <a:gd name="T24" fmla="*/ 0 w 428"/>
                <a:gd name="T25" fmla="*/ 0 h 729"/>
                <a:gd name="T26" fmla="*/ 0 w 428"/>
                <a:gd name="T27" fmla="*/ 0 h 729"/>
                <a:gd name="T28" fmla="*/ 0 w 428"/>
                <a:gd name="T29" fmla="*/ 0 h 729"/>
                <a:gd name="T30" fmla="*/ 0 w 428"/>
                <a:gd name="T31" fmla="*/ 0 h 729"/>
                <a:gd name="T32" fmla="*/ 0 w 428"/>
                <a:gd name="T33" fmla="*/ 0 h 729"/>
                <a:gd name="T34" fmla="*/ 0 w 428"/>
                <a:gd name="T35" fmla="*/ 0 h 729"/>
                <a:gd name="T36" fmla="*/ 0 w 428"/>
                <a:gd name="T37" fmla="*/ 0 h 729"/>
                <a:gd name="T38" fmla="*/ 0 w 428"/>
                <a:gd name="T39" fmla="*/ 0 h 729"/>
                <a:gd name="T40" fmla="*/ 0 w 428"/>
                <a:gd name="T41" fmla="*/ 0 h 729"/>
                <a:gd name="T42" fmla="*/ 0 w 428"/>
                <a:gd name="T43" fmla="*/ 0 h 729"/>
                <a:gd name="T44" fmla="*/ 0 w 428"/>
                <a:gd name="T45" fmla="*/ 0 h 729"/>
                <a:gd name="T46" fmla="*/ 0 w 428"/>
                <a:gd name="T47" fmla="*/ 0 h 729"/>
                <a:gd name="T48" fmla="*/ 0 w 428"/>
                <a:gd name="T49" fmla="*/ 0 h 729"/>
                <a:gd name="T50" fmla="*/ 0 w 428"/>
                <a:gd name="T51" fmla="*/ 0 h 729"/>
                <a:gd name="T52" fmla="*/ 0 w 428"/>
                <a:gd name="T53" fmla="*/ 0 h 729"/>
                <a:gd name="T54" fmla="*/ 0 w 428"/>
                <a:gd name="T55" fmla="*/ 0 h 729"/>
                <a:gd name="T56" fmla="*/ 0 w 428"/>
                <a:gd name="T57" fmla="*/ 0 h 729"/>
                <a:gd name="T58" fmla="*/ 0 w 428"/>
                <a:gd name="T59" fmla="*/ 0 h 729"/>
                <a:gd name="T60" fmla="*/ 0 w 428"/>
                <a:gd name="T61" fmla="*/ 0 h 72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28"/>
                <a:gd name="T94" fmla="*/ 0 h 729"/>
                <a:gd name="T95" fmla="*/ 428 w 428"/>
                <a:gd name="T96" fmla="*/ 729 h 72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28" h="729">
                  <a:moveTo>
                    <a:pt x="18" y="60"/>
                  </a:moveTo>
                  <a:lnTo>
                    <a:pt x="0" y="163"/>
                  </a:lnTo>
                  <a:lnTo>
                    <a:pt x="40" y="227"/>
                  </a:lnTo>
                  <a:lnTo>
                    <a:pt x="52" y="287"/>
                  </a:lnTo>
                  <a:lnTo>
                    <a:pt x="29" y="358"/>
                  </a:lnTo>
                  <a:lnTo>
                    <a:pt x="74" y="442"/>
                  </a:lnTo>
                  <a:lnTo>
                    <a:pt x="29" y="460"/>
                  </a:lnTo>
                  <a:lnTo>
                    <a:pt x="64" y="521"/>
                  </a:lnTo>
                  <a:lnTo>
                    <a:pt x="101" y="536"/>
                  </a:lnTo>
                  <a:lnTo>
                    <a:pt x="116" y="593"/>
                  </a:lnTo>
                  <a:lnTo>
                    <a:pt x="113" y="648"/>
                  </a:lnTo>
                  <a:lnTo>
                    <a:pt x="139" y="675"/>
                  </a:lnTo>
                  <a:lnTo>
                    <a:pt x="188" y="668"/>
                  </a:lnTo>
                  <a:lnTo>
                    <a:pt x="188" y="729"/>
                  </a:lnTo>
                  <a:lnTo>
                    <a:pt x="225" y="721"/>
                  </a:lnTo>
                  <a:lnTo>
                    <a:pt x="349" y="618"/>
                  </a:lnTo>
                  <a:lnTo>
                    <a:pt x="428" y="551"/>
                  </a:lnTo>
                  <a:lnTo>
                    <a:pt x="413" y="482"/>
                  </a:lnTo>
                  <a:lnTo>
                    <a:pt x="349" y="521"/>
                  </a:lnTo>
                  <a:lnTo>
                    <a:pt x="343" y="460"/>
                  </a:lnTo>
                  <a:lnTo>
                    <a:pt x="380" y="388"/>
                  </a:lnTo>
                  <a:lnTo>
                    <a:pt x="338" y="309"/>
                  </a:lnTo>
                  <a:lnTo>
                    <a:pt x="328" y="257"/>
                  </a:lnTo>
                  <a:lnTo>
                    <a:pt x="319" y="215"/>
                  </a:lnTo>
                  <a:lnTo>
                    <a:pt x="391" y="143"/>
                  </a:lnTo>
                  <a:lnTo>
                    <a:pt x="343" y="106"/>
                  </a:lnTo>
                  <a:lnTo>
                    <a:pt x="323" y="39"/>
                  </a:lnTo>
                  <a:lnTo>
                    <a:pt x="237" y="0"/>
                  </a:lnTo>
                  <a:lnTo>
                    <a:pt x="119" y="79"/>
                  </a:lnTo>
                  <a:lnTo>
                    <a:pt x="18" y="60"/>
                  </a:lnTo>
                  <a:close/>
                </a:path>
              </a:pathLst>
            </a:custGeom>
            <a:solidFill>
              <a:srgbClr val="DCAB92"/>
            </a:solidFill>
            <a:ln w="9525">
              <a:noFill/>
              <a:round/>
              <a:headEnd/>
              <a:tailEnd/>
            </a:ln>
          </p:spPr>
          <p:txBody>
            <a:bodyPr/>
            <a:lstStyle/>
            <a:p>
              <a:endParaRPr lang="zh-CN" altLang="en-US"/>
            </a:p>
          </p:txBody>
        </p:sp>
        <p:sp>
          <p:nvSpPr>
            <p:cNvPr id="1127" name="Freeform 26"/>
            <p:cNvSpPr>
              <a:spLocks/>
            </p:cNvSpPr>
            <p:nvPr/>
          </p:nvSpPr>
          <p:spPr bwMode="auto">
            <a:xfrm>
              <a:off x="3414" y="2946"/>
              <a:ext cx="38" cy="72"/>
            </a:xfrm>
            <a:custGeom>
              <a:avLst/>
              <a:gdLst>
                <a:gd name="T0" fmla="*/ 0 w 100"/>
                <a:gd name="T1" fmla="*/ 0 h 200"/>
                <a:gd name="T2" fmla="*/ 0 w 100"/>
                <a:gd name="T3" fmla="*/ 0 h 200"/>
                <a:gd name="T4" fmla="*/ 0 w 100"/>
                <a:gd name="T5" fmla="*/ 0 h 200"/>
                <a:gd name="T6" fmla="*/ 0 w 100"/>
                <a:gd name="T7" fmla="*/ 0 h 200"/>
                <a:gd name="T8" fmla="*/ 0 w 100"/>
                <a:gd name="T9" fmla="*/ 0 h 200"/>
                <a:gd name="T10" fmla="*/ 0 w 100"/>
                <a:gd name="T11" fmla="*/ 0 h 200"/>
                <a:gd name="T12" fmla="*/ 0 w 100"/>
                <a:gd name="T13" fmla="*/ 0 h 200"/>
                <a:gd name="T14" fmla="*/ 0 w 100"/>
                <a:gd name="T15" fmla="*/ 0 h 200"/>
                <a:gd name="T16" fmla="*/ 0 w 100"/>
                <a:gd name="T17" fmla="*/ 0 h 200"/>
                <a:gd name="T18" fmla="*/ 0 w 100"/>
                <a:gd name="T19" fmla="*/ 0 h 200"/>
                <a:gd name="T20" fmla="*/ 0 w 100"/>
                <a:gd name="T21" fmla="*/ 0 h 200"/>
                <a:gd name="T22" fmla="*/ 0 w 100"/>
                <a:gd name="T23" fmla="*/ 0 h 200"/>
                <a:gd name="T24" fmla="*/ 0 w 100"/>
                <a:gd name="T25" fmla="*/ 0 h 200"/>
                <a:gd name="T26" fmla="*/ 0 w 100"/>
                <a:gd name="T27" fmla="*/ 0 h 2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0"/>
                <a:gd name="T43" fmla="*/ 0 h 200"/>
                <a:gd name="T44" fmla="*/ 100 w 100"/>
                <a:gd name="T45" fmla="*/ 200 h 2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0" h="200">
                  <a:moveTo>
                    <a:pt x="0" y="72"/>
                  </a:moveTo>
                  <a:lnTo>
                    <a:pt x="25" y="30"/>
                  </a:lnTo>
                  <a:lnTo>
                    <a:pt x="21" y="0"/>
                  </a:lnTo>
                  <a:lnTo>
                    <a:pt x="90" y="0"/>
                  </a:lnTo>
                  <a:lnTo>
                    <a:pt x="70" y="51"/>
                  </a:lnTo>
                  <a:lnTo>
                    <a:pt x="94" y="103"/>
                  </a:lnTo>
                  <a:lnTo>
                    <a:pt x="60" y="145"/>
                  </a:lnTo>
                  <a:lnTo>
                    <a:pt x="100" y="155"/>
                  </a:lnTo>
                  <a:lnTo>
                    <a:pt x="60" y="200"/>
                  </a:lnTo>
                  <a:lnTo>
                    <a:pt x="25" y="197"/>
                  </a:lnTo>
                  <a:lnTo>
                    <a:pt x="11" y="136"/>
                  </a:lnTo>
                  <a:lnTo>
                    <a:pt x="37" y="88"/>
                  </a:lnTo>
                  <a:lnTo>
                    <a:pt x="0" y="72"/>
                  </a:lnTo>
                  <a:close/>
                </a:path>
              </a:pathLst>
            </a:custGeom>
            <a:solidFill>
              <a:srgbClr val="DCAB92"/>
            </a:solidFill>
            <a:ln w="9525">
              <a:noFill/>
              <a:round/>
              <a:headEnd/>
              <a:tailEnd/>
            </a:ln>
          </p:spPr>
          <p:txBody>
            <a:bodyPr/>
            <a:lstStyle/>
            <a:p>
              <a:endParaRPr lang="zh-CN" altLang="en-US"/>
            </a:p>
          </p:txBody>
        </p:sp>
        <p:sp>
          <p:nvSpPr>
            <p:cNvPr id="1128" name="Freeform 27"/>
            <p:cNvSpPr>
              <a:spLocks/>
            </p:cNvSpPr>
            <p:nvPr/>
          </p:nvSpPr>
          <p:spPr bwMode="auto">
            <a:xfrm>
              <a:off x="3044" y="3157"/>
              <a:ext cx="84" cy="74"/>
            </a:xfrm>
            <a:custGeom>
              <a:avLst/>
              <a:gdLst>
                <a:gd name="T0" fmla="*/ 0 w 222"/>
                <a:gd name="T1" fmla="*/ 0 h 205"/>
                <a:gd name="T2" fmla="*/ 0 w 222"/>
                <a:gd name="T3" fmla="*/ 0 h 205"/>
                <a:gd name="T4" fmla="*/ 0 w 222"/>
                <a:gd name="T5" fmla="*/ 0 h 205"/>
                <a:gd name="T6" fmla="*/ 0 w 222"/>
                <a:gd name="T7" fmla="*/ 0 h 205"/>
                <a:gd name="T8" fmla="*/ 0 w 222"/>
                <a:gd name="T9" fmla="*/ 0 h 205"/>
                <a:gd name="T10" fmla="*/ 0 w 222"/>
                <a:gd name="T11" fmla="*/ 0 h 205"/>
                <a:gd name="T12" fmla="*/ 0 w 222"/>
                <a:gd name="T13" fmla="*/ 0 h 205"/>
                <a:gd name="T14" fmla="*/ 0 w 222"/>
                <a:gd name="T15" fmla="*/ 0 h 205"/>
                <a:gd name="T16" fmla="*/ 0 60000 65536"/>
                <a:gd name="T17" fmla="*/ 0 60000 65536"/>
                <a:gd name="T18" fmla="*/ 0 60000 65536"/>
                <a:gd name="T19" fmla="*/ 0 60000 65536"/>
                <a:gd name="T20" fmla="*/ 0 60000 65536"/>
                <a:gd name="T21" fmla="*/ 0 60000 65536"/>
                <a:gd name="T22" fmla="*/ 0 60000 65536"/>
                <a:gd name="T23" fmla="*/ 0 60000 65536"/>
                <a:gd name="T24" fmla="*/ 0 w 222"/>
                <a:gd name="T25" fmla="*/ 0 h 205"/>
                <a:gd name="T26" fmla="*/ 222 w 222"/>
                <a:gd name="T27" fmla="*/ 205 h 20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2" h="205">
                  <a:moveTo>
                    <a:pt x="52" y="32"/>
                  </a:moveTo>
                  <a:lnTo>
                    <a:pt x="0" y="196"/>
                  </a:lnTo>
                  <a:lnTo>
                    <a:pt x="72" y="205"/>
                  </a:lnTo>
                  <a:lnTo>
                    <a:pt x="166" y="126"/>
                  </a:lnTo>
                  <a:lnTo>
                    <a:pt x="222" y="0"/>
                  </a:lnTo>
                  <a:lnTo>
                    <a:pt x="143" y="35"/>
                  </a:lnTo>
                  <a:lnTo>
                    <a:pt x="52" y="32"/>
                  </a:lnTo>
                  <a:close/>
                </a:path>
              </a:pathLst>
            </a:custGeom>
            <a:solidFill>
              <a:srgbClr val="FFD9C2"/>
            </a:solidFill>
            <a:ln w="9525">
              <a:noFill/>
              <a:round/>
              <a:headEnd/>
              <a:tailEnd/>
            </a:ln>
          </p:spPr>
          <p:txBody>
            <a:bodyPr/>
            <a:lstStyle/>
            <a:p>
              <a:endParaRPr lang="zh-CN" altLang="en-US"/>
            </a:p>
          </p:txBody>
        </p:sp>
        <p:sp>
          <p:nvSpPr>
            <p:cNvPr id="1129" name="Freeform 28"/>
            <p:cNvSpPr>
              <a:spLocks/>
            </p:cNvSpPr>
            <p:nvPr/>
          </p:nvSpPr>
          <p:spPr bwMode="auto">
            <a:xfrm>
              <a:off x="2147" y="3246"/>
              <a:ext cx="200" cy="115"/>
            </a:xfrm>
            <a:custGeom>
              <a:avLst/>
              <a:gdLst>
                <a:gd name="T0" fmla="*/ 0 w 528"/>
                <a:gd name="T1" fmla="*/ 0 h 317"/>
                <a:gd name="T2" fmla="*/ 0 w 528"/>
                <a:gd name="T3" fmla="*/ 0 h 317"/>
                <a:gd name="T4" fmla="*/ 0 w 528"/>
                <a:gd name="T5" fmla="*/ 0 h 317"/>
                <a:gd name="T6" fmla="*/ 0 w 528"/>
                <a:gd name="T7" fmla="*/ 0 h 317"/>
                <a:gd name="T8" fmla="*/ 0 w 528"/>
                <a:gd name="T9" fmla="*/ 0 h 317"/>
                <a:gd name="T10" fmla="*/ 0 w 528"/>
                <a:gd name="T11" fmla="*/ 0 h 317"/>
                <a:gd name="T12" fmla="*/ 0 w 528"/>
                <a:gd name="T13" fmla="*/ 0 h 317"/>
                <a:gd name="T14" fmla="*/ 0 w 528"/>
                <a:gd name="T15" fmla="*/ 0 h 317"/>
                <a:gd name="T16" fmla="*/ 0 w 528"/>
                <a:gd name="T17" fmla="*/ 0 h 317"/>
                <a:gd name="T18" fmla="*/ 0 w 528"/>
                <a:gd name="T19" fmla="*/ 0 h 317"/>
                <a:gd name="T20" fmla="*/ 0 w 528"/>
                <a:gd name="T21" fmla="*/ 0 h 317"/>
                <a:gd name="T22" fmla="*/ 0 w 528"/>
                <a:gd name="T23" fmla="*/ 0 h 317"/>
                <a:gd name="T24" fmla="*/ 0 w 528"/>
                <a:gd name="T25" fmla="*/ 0 h 317"/>
                <a:gd name="T26" fmla="*/ 0 w 528"/>
                <a:gd name="T27" fmla="*/ 0 h 3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8"/>
                <a:gd name="T43" fmla="*/ 0 h 317"/>
                <a:gd name="T44" fmla="*/ 528 w 528"/>
                <a:gd name="T45" fmla="*/ 317 h 3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8" h="317">
                  <a:moveTo>
                    <a:pt x="197" y="0"/>
                  </a:moveTo>
                  <a:lnTo>
                    <a:pt x="178" y="72"/>
                  </a:lnTo>
                  <a:lnTo>
                    <a:pt x="251" y="118"/>
                  </a:lnTo>
                  <a:lnTo>
                    <a:pt x="400" y="133"/>
                  </a:lnTo>
                  <a:lnTo>
                    <a:pt x="494" y="141"/>
                  </a:lnTo>
                  <a:lnTo>
                    <a:pt x="528" y="314"/>
                  </a:lnTo>
                  <a:lnTo>
                    <a:pt x="442" y="317"/>
                  </a:lnTo>
                  <a:lnTo>
                    <a:pt x="197" y="302"/>
                  </a:lnTo>
                  <a:lnTo>
                    <a:pt x="61" y="284"/>
                  </a:lnTo>
                  <a:lnTo>
                    <a:pt x="27" y="250"/>
                  </a:lnTo>
                  <a:lnTo>
                    <a:pt x="0" y="193"/>
                  </a:lnTo>
                  <a:lnTo>
                    <a:pt x="88" y="54"/>
                  </a:lnTo>
                  <a:lnTo>
                    <a:pt x="197" y="0"/>
                  </a:lnTo>
                  <a:close/>
                </a:path>
              </a:pathLst>
            </a:custGeom>
            <a:solidFill>
              <a:srgbClr val="FFEDD4"/>
            </a:solidFill>
            <a:ln w="9525">
              <a:noFill/>
              <a:round/>
              <a:headEnd/>
              <a:tailEnd/>
            </a:ln>
          </p:spPr>
          <p:txBody>
            <a:bodyPr/>
            <a:lstStyle/>
            <a:p>
              <a:endParaRPr lang="zh-CN" altLang="en-US"/>
            </a:p>
          </p:txBody>
        </p:sp>
        <p:sp>
          <p:nvSpPr>
            <p:cNvPr id="1130" name="Freeform 29"/>
            <p:cNvSpPr>
              <a:spLocks/>
            </p:cNvSpPr>
            <p:nvPr/>
          </p:nvSpPr>
          <p:spPr bwMode="auto">
            <a:xfrm>
              <a:off x="3260" y="2801"/>
              <a:ext cx="118" cy="95"/>
            </a:xfrm>
            <a:custGeom>
              <a:avLst/>
              <a:gdLst>
                <a:gd name="T0" fmla="*/ 0 w 313"/>
                <a:gd name="T1" fmla="*/ 0 h 266"/>
                <a:gd name="T2" fmla="*/ 0 w 313"/>
                <a:gd name="T3" fmla="*/ 0 h 266"/>
                <a:gd name="T4" fmla="*/ 0 w 313"/>
                <a:gd name="T5" fmla="*/ 0 h 266"/>
                <a:gd name="T6" fmla="*/ 0 w 313"/>
                <a:gd name="T7" fmla="*/ 0 h 266"/>
                <a:gd name="T8" fmla="*/ 0 w 313"/>
                <a:gd name="T9" fmla="*/ 0 h 266"/>
                <a:gd name="T10" fmla="*/ 0 w 313"/>
                <a:gd name="T11" fmla="*/ 0 h 266"/>
                <a:gd name="T12" fmla="*/ 0 w 313"/>
                <a:gd name="T13" fmla="*/ 0 h 266"/>
                <a:gd name="T14" fmla="*/ 0 w 313"/>
                <a:gd name="T15" fmla="*/ 0 h 266"/>
                <a:gd name="T16" fmla="*/ 0 w 313"/>
                <a:gd name="T17" fmla="*/ 0 h 266"/>
                <a:gd name="T18" fmla="*/ 0 w 313"/>
                <a:gd name="T19" fmla="*/ 0 h 266"/>
                <a:gd name="T20" fmla="*/ 0 w 313"/>
                <a:gd name="T21" fmla="*/ 0 h 266"/>
                <a:gd name="T22" fmla="*/ 0 w 313"/>
                <a:gd name="T23" fmla="*/ 0 h 266"/>
                <a:gd name="T24" fmla="*/ 0 w 313"/>
                <a:gd name="T25" fmla="*/ 0 h 266"/>
                <a:gd name="T26" fmla="*/ 0 w 313"/>
                <a:gd name="T27" fmla="*/ 0 h 266"/>
                <a:gd name="T28" fmla="*/ 0 w 313"/>
                <a:gd name="T29" fmla="*/ 0 h 266"/>
                <a:gd name="T30" fmla="*/ 0 w 313"/>
                <a:gd name="T31" fmla="*/ 0 h 266"/>
                <a:gd name="T32" fmla="*/ 0 w 313"/>
                <a:gd name="T33" fmla="*/ 0 h 266"/>
                <a:gd name="T34" fmla="*/ 0 w 313"/>
                <a:gd name="T35" fmla="*/ 0 h 26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3"/>
                <a:gd name="T55" fmla="*/ 0 h 266"/>
                <a:gd name="T56" fmla="*/ 313 w 313"/>
                <a:gd name="T57" fmla="*/ 266 h 26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3" h="266">
                  <a:moveTo>
                    <a:pt x="52" y="182"/>
                  </a:moveTo>
                  <a:lnTo>
                    <a:pt x="0" y="209"/>
                  </a:lnTo>
                  <a:lnTo>
                    <a:pt x="10" y="242"/>
                  </a:lnTo>
                  <a:lnTo>
                    <a:pt x="71" y="266"/>
                  </a:lnTo>
                  <a:lnTo>
                    <a:pt x="146" y="254"/>
                  </a:lnTo>
                  <a:lnTo>
                    <a:pt x="183" y="205"/>
                  </a:lnTo>
                  <a:lnTo>
                    <a:pt x="244" y="197"/>
                  </a:lnTo>
                  <a:lnTo>
                    <a:pt x="207" y="167"/>
                  </a:lnTo>
                  <a:lnTo>
                    <a:pt x="252" y="133"/>
                  </a:lnTo>
                  <a:lnTo>
                    <a:pt x="222" y="95"/>
                  </a:lnTo>
                  <a:lnTo>
                    <a:pt x="313" y="12"/>
                  </a:lnTo>
                  <a:lnTo>
                    <a:pt x="240" y="0"/>
                  </a:lnTo>
                  <a:lnTo>
                    <a:pt x="176" y="46"/>
                  </a:lnTo>
                  <a:lnTo>
                    <a:pt x="131" y="73"/>
                  </a:lnTo>
                  <a:lnTo>
                    <a:pt x="143" y="118"/>
                  </a:lnTo>
                  <a:lnTo>
                    <a:pt x="34" y="152"/>
                  </a:lnTo>
                  <a:lnTo>
                    <a:pt x="52" y="182"/>
                  </a:lnTo>
                  <a:close/>
                </a:path>
              </a:pathLst>
            </a:custGeom>
            <a:solidFill>
              <a:srgbClr val="836B6B"/>
            </a:solidFill>
            <a:ln w="9525">
              <a:noFill/>
              <a:round/>
              <a:headEnd/>
              <a:tailEnd/>
            </a:ln>
          </p:spPr>
          <p:txBody>
            <a:bodyPr/>
            <a:lstStyle/>
            <a:p>
              <a:endParaRPr lang="zh-CN" altLang="en-US"/>
            </a:p>
          </p:txBody>
        </p:sp>
        <p:sp>
          <p:nvSpPr>
            <p:cNvPr id="1131" name="Freeform 30"/>
            <p:cNvSpPr>
              <a:spLocks/>
            </p:cNvSpPr>
            <p:nvPr/>
          </p:nvSpPr>
          <p:spPr bwMode="auto">
            <a:xfrm>
              <a:off x="2268" y="3360"/>
              <a:ext cx="111" cy="50"/>
            </a:xfrm>
            <a:custGeom>
              <a:avLst/>
              <a:gdLst>
                <a:gd name="T0" fmla="*/ 0 w 294"/>
                <a:gd name="T1" fmla="*/ 0 h 139"/>
                <a:gd name="T2" fmla="*/ 0 w 294"/>
                <a:gd name="T3" fmla="*/ 0 h 139"/>
                <a:gd name="T4" fmla="*/ 0 w 294"/>
                <a:gd name="T5" fmla="*/ 0 h 139"/>
                <a:gd name="T6" fmla="*/ 0 w 294"/>
                <a:gd name="T7" fmla="*/ 0 h 139"/>
                <a:gd name="T8" fmla="*/ 0 w 294"/>
                <a:gd name="T9" fmla="*/ 0 h 139"/>
                <a:gd name="T10" fmla="*/ 0 w 294"/>
                <a:gd name="T11" fmla="*/ 0 h 139"/>
                <a:gd name="T12" fmla="*/ 0 60000 65536"/>
                <a:gd name="T13" fmla="*/ 0 60000 65536"/>
                <a:gd name="T14" fmla="*/ 0 60000 65536"/>
                <a:gd name="T15" fmla="*/ 0 60000 65536"/>
                <a:gd name="T16" fmla="*/ 0 60000 65536"/>
                <a:gd name="T17" fmla="*/ 0 60000 65536"/>
                <a:gd name="T18" fmla="*/ 0 w 294"/>
                <a:gd name="T19" fmla="*/ 0 h 139"/>
                <a:gd name="T20" fmla="*/ 294 w 294"/>
                <a:gd name="T21" fmla="*/ 139 h 139"/>
              </a:gdLst>
              <a:ahLst/>
              <a:cxnLst>
                <a:cxn ang="T12">
                  <a:pos x="T0" y="T1"/>
                </a:cxn>
                <a:cxn ang="T13">
                  <a:pos x="T2" y="T3"/>
                </a:cxn>
                <a:cxn ang="T14">
                  <a:pos x="T4" y="T5"/>
                </a:cxn>
                <a:cxn ang="T15">
                  <a:pos x="T6" y="T7"/>
                </a:cxn>
                <a:cxn ang="T16">
                  <a:pos x="T8" y="T9"/>
                </a:cxn>
                <a:cxn ang="T17">
                  <a:pos x="T10" y="T11"/>
                </a:cxn>
              </a:cxnLst>
              <a:rect l="T18" t="T19" r="T20" b="T21"/>
              <a:pathLst>
                <a:path w="294" h="139">
                  <a:moveTo>
                    <a:pt x="0" y="17"/>
                  </a:moveTo>
                  <a:lnTo>
                    <a:pt x="209" y="0"/>
                  </a:lnTo>
                  <a:lnTo>
                    <a:pt x="294" y="139"/>
                  </a:lnTo>
                  <a:lnTo>
                    <a:pt x="167" y="118"/>
                  </a:lnTo>
                  <a:lnTo>
                    <a:pt x="0" y="17"/>
                  </a:lnTo>
                  <a:close/>
                </a:path>
              </a:pathLst>
            </a:custGeom>
            <a:solidFill>
              <a:srgbClr val="C2AB99"/>
            </a:solidFill>
            <a:ln w="9525">
              <a:noFill/>
              <a:round/>
              <a:headEnd/>
              <a:tailEnd/>
            </a:ln>
          </p:spPr>
          <p:txBody>
            <a:bodyPr/>
            <a:lstStyle/>
            <a:p>
              <a:endParaRPr lang="zh-CN" altLang="en-US"/>
            </a:p>
          </p:txBody>
        </p:sp>
        <p:sp>
          <p:nvSpPr>
            <p:cNvPr id="1132" name="Freeform 31"/>
            <p:cNvSpPr>
              <a:spLocks/>
            </p:cNvSpPr>
            <p:nvPr/>
          </p:nvSpPr>
          <p:spPr bwMode="auto">
            <a:xfrm>
              <a:off x="2163" y="3399"/>
              <a:ext cx="249" cy="141"/>
            </a:xfrm>
            <a:custGeom>
              <a:avLst/>
              <a:gdLst>
                <a:gd name="T0" fmla="*/ 0 w 657"/>
                <a:gd name="T1" fmla="*/ 0 h 388"/>
                <a:gd name="T2" fmla="*/ 0 w 657"/>
                <a:gd name="T3" fmla="*/ 0 h 388"/>
                <a:gd name="T4" fmla="*/ 0 w 657"/>
                <a:gd name="T5" fmla="*/ 0 h 388"/>
                <a:gd name="T6" fmla="*/ 0 w 657"/>
                <a:gd name="T7" fmla="*/ 0 h 388"/>
                <a:gd name="T8" fmla="*/ 0 w 657"/>
                <a:gd name="T9" fmla="*/ 0 h 388"/>
                <a:gd name="T10" fmla="*/ 0 w 657"/>
                <a:gd name="T11" fmla="*/ 0 h 388"/>
                <a:gd name="T12" fmla="*/ 0 60000 65536"/>
                <a:gd name="T13" fmla="*/ 0 60000 65536"/>
                <a:gd name="T14" fmla="*/ 0 60000 65536"/>
                <a:gd name="T15" fmla="*/ 0 60000 65536"/>
                <a:gd name="T16" fmla="*/ 0 60000 65536"/>
                <a:gd name="T17" fmla="*/ 0 60000 65536"/>
                <a:gd name="T18" fmla="*/ 0 w 657"/>
                <a:gd name="T19" fmla="*/ 0 h 388"/>
                <a:gd name="T20" fmla="*/ 657 w 657"/>
                <a:gd name="T21" fmla="*/ 388 h 388"/>
              </a:gdLst>
              <a:ahLst/>
              <a:cxnLst>
                <a:cxn ang="T12">
                  <a:pos x="T0" y="T1"/>
                </a:cxn>
                <a:cxn ang="T13">
                  <a:pos x="T2" y="T3"/>
                </a:cxn>
                <a:cxn ang="T14">
                  <a:pos x="T4" y="T5"/>
                </a:cxn>
                <a:cxn ang="T15">
                  <a:pos x="T6" y="T7"/>
                </a:cxn>
                <a:cxn ang="T16">
                  <a:pos x="T8" y="T9"/>
                </a:cxn>
                <a:cxn ang="T17">
                  <a:pos x="T10" y="T11"/>
                </a:cxn>
              </a:cxnLst>
              <a:rect l="T18" t="T19" r="T20" b="T21"/>
              <a:pathLst>
                <a:path w="657" h="388">
                  <a:moveTo>
                    <a:pt x="0" y="388"/>
                  </a:moveTo>
                  <a:lnTo>
                    <a:pt x="135" y="351"/>
                  </a:lnTo>
                  <a:lnTo>
                    <a:pt x="657" y="72"/>
                  </a:lnTo>
                  <a:lnTo>
                    <a:pt x="540" y="0"/>
                  </a:lnTo>
                  <a:lnTo>
                    <a:pt x="0" y="388"/>
                  </a:lnTo>
                  <a:close/>
                </a:path>
              </a:pathLst>
            </a:custGeom>
            <a:solidFill>
              <a:srgbClr val="C2AB99"/>
            </a:solidFill>
            <a:ln w="9525">
              <a:noFill/>
              <a:round/>
              <a:headEnd/>
              <a:tailEnd/>
            </a:ln>
          </p:spPr>
          <p:txBody>
            <a:bodyPr/>
            <a:lstStyle/>
            <a:p>
              <a:endParaRPr lang="zh-CN" altLang="en-US"/>
            </a:p>
          </p:txBody>
        </p:sp>
        <p:sp>
          <p:nvSpPr>
            <p:cNvPr id="1133" name="Freeform 32"/>
            <p:cNvSpPr>
              <a:spLocks/>
            </p:cNvSpPr>
            <p:nvPr/>
          </p:nvSpPr>
          <p:spPr bwMode="auto">
            <a:xfrm>
              <a:off x="2916" y="3409"/>
              <a:ext cx="411" cy="181"/>
            </a:xfrm>
            <a:custGeom>
              <a:avLst/>
              <a:gdLst>
                <a:gd name="T0" fmla="*/ 0 w 1085"/>
                <a:gd name="T1" fmla="*/ 0 h 501"/>
                <a:gd name="T2" fmla="*/ 0 w 1085"/>
                <a:gd name="T3" fmla="*/ 0 h 501"/>
                <a:gd name="T4" fmla="*/ 0 w 1085"/>
                <a:gd name="T5" fmla="*/ 0 h 501"/>
                <a:gd name="T6" fmla="*/ 0 w 1085"/>
                <a:gd name="T7" fmla="*/ 0 h 501"/>
                <a:gd name="T8" fmla="*/ 0 w 1085"/>
                <a:gd name="T9" fmla="*/ 0 h 501"/>
                <a:gd name="T10" fmla="*/ 0 w 1085"/>
                <a:gd name="T11" fmla="*/ 0 h 501"/>
                <a:gd name="T12" fmla="*/ 0 w 1085"/>
                <a:gd name="T13" fmla="*/ 0 h 501"/>
                <a:gd name="T14" fmla="*/ 0 w 1085"/>
                <a:gd name="T15" fmla="*/ 0 h 501"/>
                <a:gd name="T16" fmla="*/ 0 w 1085"/>
                <a:gd name="T17" fmla="*/ 0 h 501"/>
                <a:gd name="T18" fmla="*/ 0 w 1085"/>
                <a:gd name="T19" fmla="*/ 0 h 501"/>
                <a:gd name="T20" fmla="*/ 0 w 1085"/>
                <a:gd name="T21" fmla="*/ 0 h 501"/>
                <a:gd name="T22" fmla="*/ 0 w 1085"/>
                <a:gd name="T23" fmla="*/ 0 h 501"/>
                <a:gd name="T24" fmla="*/ 0 w 1085"/>
                <a:gd name="T25" fmla="*/ 0 h 501"/>
                <a:gd name="T26" fmla="*/ 0 w 1085"/>
                <a:gd name="T27" fmla="*/ 0 h 501"/>
                <a:gd name="T28" fmla="*/ 0 w 1085"/>
                <a:gd name="T29" fmla="*/ 0 h 501"/>
                <a:gd name="T30" fmla="*/ 0 w 1085"/>
                <a:gd name="T31" fmla="*/ 0 h 501"/>
                <a:gd name="T32" fmla="*/ 0 w 1085"/>
                <a:gd name="T33" fmla="*/ 0 h 501"/>
                <a:gd name="T34" fmla="*/ 0 w 1085"/>
                <a:gd name="T35" fmla="*/ 0 h 501"/>
                <a:gd name="T36" fmla="*/ 0 w 1085"/>
                <a:gd name="T37" fmla="*/ 0 h 501"/>
                <a:gd name="T38" fmla="*/ 0 w 1085"/>
                <a:gd name="T39" fmla="*/ 0 h 501"/>
                <a:gd name="T40" fmla="*/ 0 w 1085"/>
                <a:gd name="T41" fmla="*/ 0 h 501"/>
                <a:gd name="T42" fmla="*/ 0 w 1085"/>
                <a:gd name="T43" fmla="*/ 0 h 501"/>
                <a:gd name="T44" fmla="*/ 0 w 1085"/>
                <a:gd name="T45" fmla="*/ 0 h 501"/>
                <a:gd name="T46" fmla="*/ 0 w 1085"/>
                <a:gd name="T47" fmla="*/ 0 h 501"/>
                <a:gd name="T48" fmla="*/ 0 w 1085"/>
                <a:gd name="T49" fmla="*/ 0 h 501"/>
                <a:gd name="T50" fmla="*/ 0 w 1085"/>
                <a:gd name="T51" fmla="*/ 0 h 50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85"/>
                <a:gd name="T79" fmla="*/ 0 h 501"/>
                <a:gd name="T80" fmla="*/ 1085 w 1085"/>
                <a:gd name="T81" fmla="*/ 501 h 50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85" h="501">
                  <a:moveTo>
                    <a:pt x="0" y="283"/>
                  </a:moveTo>
                  <a:lnTo>
                    <a:pt x="8" y="229"/>
                  </a:lnTo>
                  <a:lnTo>
                    <a:pt x="50" y="205"/>
                  </a:lnTo>
                  <a:lnTo>
                    <a:pt x="90" y="209"/>
                  </a:lnTo>
                  <a:lnTo>
                    <a:pt x="176" y="247"/>
                  </a:lnTo>
                  <a:lnTo>
                    <a:pt x="334" y="288"/>
                  </a:lnTo>
                  <a:lnTo>
                    <a:pt x="445" y="378"/>
                  </a:lnTo>
                  <a:lnTo>
                    <a:pt x="520" y="397"/>
                  </a:lnTo>
                  <a:lnTo>
                    <a:pt x="581" y="373"/>
                  </a:lnTo>
                  <a:lnTo>
                    <a:pt x="661" y="395"/>
                  </a:lnTo>
                  <a:lnTo>
                    <a:pt x="707" y="350"/>
                  </a:lnTo>
                  <a:lnTo>
                    <a:pt x="920" y="215"/>
                  </a:lnTo>
                  <a:lnTo>
                    <a:pt x="897" y="0"/>
                  </a:lnTo>
                  <a:lnTo>
                    <a:pt x="1046" y="141"/>
                  </a:lnTo>
                  <a:lnTo>
                    <a:pt x="1085" y="192"/>
                  </a:lnTo>
                  <a:lnTo>
                    <a:pt x="979" y="251"/>
                  </a:lnTo>
                  <a:lnTo>
                    <a:pt x="875" y="323"/>
                  </a:lnTo>
                  <a:lnTo>
                    <a:pt x="798" y="385"/>
                  </a:lnTo>
                  <a:lnTo>
                    <a:pt x="710" y="496"/>
                  </a:lnTo>
                  <a:lnTo>
                    <a:pt x="621" y="501"/>
                  </a:lnTo>
                  <a:lnTo>
                    <a:pt x="574" y="499"/>
                  </a:lnTo>
                  <a:lnTo>
                    <a:pt x="488" y="472"/>
                  </a:lnTo>
                  <a:lnTo>
                    <a:pt x="226" y="360"/>
                  </a:lnTo>
                  <a:lnTo>
                    <a:pt x="53" y="328"/>
                  </a:lnTo>
                  <a:lnTo>
                    <a:pt x="0" y="283"/>
                  </a:lnTo>
                  <a:close/>
                </a:path>
              </a:pathLst>
            </a:custGeom>
            <a:solidFill>
              <a:srgbClr val="CCC480"/>
            </a:solidFill>
            <a:ln w="9525">
              <a:noFill/>
              <a:round/>
              <a:headEnd/>
              <a:tailEnd/>
            </a:ln>
          </p:spPr>
          <p:txBody>
            <a:bodyPr/>
            <a:lstStyle/>
            <a:p>
              <a:endParaRPr lang="zh-CN" altLang="en-US"/>
            </a:p>
          </p:txBody>
        </p:sp>
        <p:sp>
          <p:nvSpPr>
            <p:cNvPr id="1134" name="Freeform 33"/>
            <p:cNvSpPr>
              <a:spLocks/>
            </p:cNvSpPr>
            <p:nvPr/>
          </p:nvSpPr>
          <p:spPr bwMode="auto">
            <a:xfrm>
              <a:off x="2353" y="3178"/>
              <a:ext cx="274" cy="62"/>
            </a:xfrm>
            <a:custGeom>
              <a:avLst/>
              <a:gdLst>
                <a:gd name="T0" fmla="*/ 0 w 722"/>
                <a:gd name="T1" fmla="*/ 0 h 169"/>
                <a:gd name="T2" fmla="*/ 0 w 722"/>
                <a:gd name="T3" fmla="*/ 0 h 169"/>
                <a:gd name="T4" fmla="*/ 0 w 722"/>
                <a:gd name="T5" fmla="*/ 0 h 169"/>
                <a:gd name="T6" fmla="*/ 0 w 722"/>
                <a:gd name="T7" fmla="*/ 0 h 169"/>
                <a:gd name="T8" fmla="*/ 0 w 722"/>
                <a:gd name="T9" fmla="*/ 0 h 169"/>
                <a:gd name="T10" fmla="*/ 0 w 722"/>
                <a:gd name="T11" fmla="*/ 0 h 169"/>
                <a:gd name="T12" fmla="*/ 0 w 722"/>
                <a:gd name="T13" fmla="*/ 0 h 169"/>
                <a:gd name="T14" fmla="*/ 0 w 722"/>
                <a:gd name="T15" fmla="*/ 0 h 169"/>
                <a:gd name="T16" fmla="*/ 0 w 722"/>
                <a:gd name="T17" fmla="*/ 0 h 169"/>
                <a:gd name="T18" fmla="*/ 0 w 722"/>
                <a:gd name="T19" fmla="*/ 0 h 169"/>
                <a:gd name="T20" fmla="*/ 0 w 722"/>
                <a:gd name="T21" fmla="*/ 0 h 169"/>
                <a:gd name="T22" fmla="*/ 0 w 722"/>
                <a:gd name="T23" fmla="*/ 0 h 169"/>
                <a:gd name="T24" fmla="*/ 0 w 722"/>
                <a:gd name="T25" fmla="*/ 0 h 169"/>
                <a:gd name="T26" fmla="*/ 0 w 722"/>
                <a:gd name="T27" fmla="*/ 0 h 169"/>
                <a:gd name="T28" fmla="*/ 0 w 722"/>
                <a:gd name="T29" fmla="*/ 0 h 169"/>
                <a:gd name="T30" fmla="*/ 0 w 722"/>
                <a:gd name="T31" fmla="*/ 0 h 169"/>
                <a:gd name="T32" fmla="*/ 0 w 722"/>
                <a:gd name="T33" fmla="*/ 0 h 169"/>
                <a:gd name="T34" fmla="*/ 0 w 722"/>
                <a:gd name="T35" fmla="*/ 0 h 169"/>
                <a:gd name="T36" fmla="*/ 0 w 722"/>
                <a:gd name="T37" fmla="*/ 0 h 169"/>
                <a:gd name="T38" fmla="*/ 0 w 722"/>
                <a:gd name="T39" fmla="*/ 0 h 169"/>
                <a:gd name="T40" fmla="*/ 0 w 722"/>
                <a:gd name="T41" fmla="*/ 0 h 169"/>
                <a:gd name="T42" fmla="*/ 0 w 722"/>
                <a:gd name="T43" fmla="*/ 0 h 16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722"/>
                <a:gd name="T67" fmla="*/ 0 h 169"/>
                <a:gd name="T68" fmla="*/ 722 w 722"/>
                <a:gd name="T69" fmla="*/ 169 h 16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722" h="169">
                  <a:moveTo>
                    <a:pt x="8" y="0"/>
                  </a:moveTo>
                  <a:lnTo>
                    <a:pt x="102" y="10"/>
                  </a:lnTo>
                  <a:lnTo>
                    <a:pt x="196" y="31"/>
                  </a:lnTo>
                  <a:lnTo>
                    <a:pt x="309" y="52"/>
                  </a:lnTo>
                  <a:lnTo>
                    <a:pt x="408" y="60"/>
                  </a:lnTo>
                  <a:lnTo>
                    <a:pt x="620" y="92"/>
                  </a:lnTo>
                  <a:lnTo>
                    <a:pt x="684" y="112"/>
                  </a:lnTo>
                  <a:lnTo>
                    <a:pt x="716" y="137"/>
                  </a:lnTo>
                  <a:lnTo>
                    <a:pt x="722" y="161"/>
                  </a:lnTo>
                  <a:lnTo>
                    <a:pt x="712" y="169"/>
                  </a:lnTo>
                  <a:lnTo>
                    <a:pt x="699" y="167"/>
                  </a:lnTo>
                  <a:lnTo>
                    <a:pt x="672" y="161"/>
                  </a:lnTo>
                  <a:lnTo>
                    <a:pt x="606" y="141"/>
                  </a:lnTo>
                  <a:lnTo>
                    <a:pt x="495" y="115"/>
                  </a:lnTo>
                  <a:lnTo>
                    <a:pt x="400" y="94"/>
                  </a:lnTo>
                  <a:lnTo>
                    <a:pt x="304" y="73"/>
                  </a:lnTo>
                  <a:lnTo>
                    <a:pt x="191" y="50"/>
                  </a:lnTo>
                  <a:lnTo>
                    <a:pt x="101" y="26"/>
                  </a:lnTo>
                  <a:lnTo>
                    <a:pt x="8" y="15"/>
                  </a:lnTo>
                  <a:lnTo>
                    <a:pt x="0" y="6"/>
                  </a:lnTo>
                  <a:lnTo>
                    <a:pt x="8" y="0"/>
                  </a:lnTo>
                  <a:close/>
                </a:path>
              </a:pathLst>
            </a:custGeom>
            <a:solidFill>
              <a:srgbClr val="000000"/>
            </a:solidFill>
            <a:ln w="9525">
              <a:noFill/>
              <a:round/>
              <a:headEnd/>
              <a:tailEnd/>
            </a:ln>
          </p:spPr>
          <p:txBody>
            <a:bodyPr/>
            <a:lstStyle/>
            <a:p>
              <a:endParaRPr lang="zh-CN" altLang="en-US"/>
            </a:p>
          </p:txBody>
        </p:sp>
        <p:sp>
          <p:nvSpPr>
            <p:cNvPr id="1135" name="Freeform 34"/>
            <p:cNvSpPr>
              <a:spLocks/>
            </p:cNvSpPr>
            <p:nvPr/>
          </p:nvSpPr>
          <p:spPr bwMode="auto">
            <a:xfrm>
              <a:off x="2311" y="3205"/>
              <a:ext cx="266" cy="68"/>
            </a:xfrm>
            <a:custGeom>
              <a:avLst/>
              <a:gdLst>
                <a:gd name="T0" fmla="*/ 0 w 699"/>
                <a:gd name="T1" fmla="*/ 0 h 185"/>
                <a:gd name="T2" fmla="*/ 0 w 699"/>
                <a:gd name="T3" fmla="*/ 0 h 185"/>
                <a:gd name="T4" fmla="*/ 0 w 699"/>
                <a:gd name="T5" fmla="*/ 0 h 185"/>
                <a:gd name="T6" fmla="*/ 0 w 699"/>
                <a:gd name="T7" fmla="*/ 0 h 185"/>
                <a:gd name="T8" fmla="*/ 0 w 699"/>
                <a:gd name="T9" fmla="*/ 0 h 185"/>
                <a:gd name="T10" fmla="*/ 0 w 699"/>
                <a:gd name="T11" fmla="*/ 0 h 185"/>
                <a:gd name="T12" fmla="*/ 0 w 699"/>
                <a:gd name="T13" fmla="*/ 0 h 185"/>
                <a:gd name="T14" fmla="*/ 0 w 699"/>
                <a:gd name="T15" fmla="*/ 0 h 185"/>
                <a:gd name="T16" fmla="*/ 0 w 699"/>
                <a:gd name="T17" fmla="*/ 0 h 185"/>
                <a:gd name="T18" fmla="*/ 0 w 699"/>
                <a:gd name="T19" fmla="*/ 0 h 185"/>
                <a:gd name="T20" fmla="*/ 0 w 699"/>
                <a:gd name="T21" fmla="*/ 0 h 185"/>
                <a:gd name="T22" fmla="*/ 0 w 699"/>
                <a:gd name="T23" fmla="*/ 0 h 185"/>
                <a:gd name="T24" fmla="*/ 0 w 699"/>
                <a:gd name="T25" fmla="*/ 0 h 185"/>
                <a:gd name="T26" fmla="*/ 0 w 699"/>
                <a:gd name="T27" fmla="*/ 0 h 185"/>
                <a:gd name="T28" fmla="*/ 0 w 699"/>
                <a:gd name="T29" fmla="*/ 0 h 185"/>
                <a:gd name="T30" fmla="*/ 0 w 699"/>
                <a:gd name="T31" fmla="*/ 0 h 185"/>
                <a:gd name="T32" fmla="*/ 0 w 699"/>
                <a:gd name="T33" fmla="*/ 0 h 185"/>
                <a:gd name="T34" fmla="*/ 0 w 699"/>
                <a:gd name="T35" fmla="*/ 0 h 185"/>
                <a:gd name="T36" fmla="*/ 0 w 699"/>
                <a:gd name="T37" fmla="*/ 0 h 185"/>
                <a:gd name="T38" fmla="*/ 0 w 699"/>
                <a:gd name="T39" fmla="*/ 0 h 185"/>
                <a:gd name="T40" fmla="*/ 0 w 699"/>
                <a:gd name="T41" fmla="*/ 0 h 185"/>
                <a:gd name="T42" fmla="*/ 0 w 699"/>
                <a:gd name="T43" fmla="*/ 0 h 185"/>
                <a:gd name="T44" fmla="*/ 0 w 699"/>
                <a:gd name="T45" fmla="*/ 0 h 1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99"/>
                <a:gd name="T70" fmla="*/ 0 h 185"/>
                <a:gd name="T71" fmla="*/ 699 w 699"/>
                <a:gd name="T72" fmla="*/ 185 h 18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99" h="185">
                  <a:moveTo>
                    <a:pt x="8" y="0"/>
                  </a:moveTo>
                  <a:lnTo>
                    <a:pt x="171" y="21"/>
                  </a:lnTo>
                  <a:lnTo>
                    <a:pt x="248" y="42"/>
                  </a:lnTo>
                  <a:lnTo>
                    <a:pt x="336" y="68"/>
                  </a:lnTo>
                  <a:lnTo>
                    <a:pt x="423" y="89"/>
                  </a:lnTo>
                  <a:lnTo>
                    <a:pt x="495" y="110"/>
                  </a:lnTo>
                  <a:lnTo>
                    <a:pt x="569" y="126"/>
                  </a:lnTo>
                  <a:lnTo>
                    <a:pt x="655" y="148"/>
                  </a:lnTo>
                  <a:lnTo>
                    <a:pt x="695" y="170"/>
                  </a:lnTo>
                  <a:lnTo>
                    <a:pt x="699" y="180"/>
                  </a:lnTo>
                  <a:lnTo>
                    <a:pt x="690" y="185"/>
                  </a:lnTo>
                  <a:lnTo>
                    <a:pt x="648" y="185"/>
                  </a:lnTo>
                  <a:lnTo>
                    <a:pt x="561" y="163"/>
                  </a:lnTo>
                  <a:lnTo>
                    <a:pt x="489" y="143"/>
                  </a:lnTo>
                  <a:lnTo>
                    <a:pt x="415" y="121"/>
                  </a:lnTo>
                  <a:lnTo>
                    <a:pt x="327" y="98"/>
                  </a:lnTo>
                  <a:lnTo>
                    <a:pt x="242" y="69"/>
                  </a:lnTo>
                  <a:lnTo>
                    <a:pt x="168" y="42"/>
                  </a:lnTo>
                  <a:lnTo>
                    <a:pt x="94" y="24"/>
                  </a:lnTo>
                  <a:lnTo>
                    <a:pt x="8" y="16"/>
                  </a:lnTo>
                  <a:lnTo>
                    <a:pt x="0" y="7"/>
                  </a:lnTo>
                  <a:lnTo>
                    <a:pt x="8" y="0"/>
                  </a:lnTo>
                  <a:close/>
                </a:path>
              </a:pathLst>
            </a:custGeom>
            <a:solidFill>
              <a:srgbClr val="000000"/>
            </a:solidFill>
            <a:ln w="9525">
              <a:noFill/>
              <a:round/>
              <a:headEnd/>
              <a:tailEnd/>
            </a:ln>
          </p:spPr>
          <p:txBody>
            <a:bodyPr/>
            <a:lstStyle/>
            <a:p>
              <a:endParaRPr lang="zh-CN" altLang="en-US"/>
            </a:p>
          </p:txBody>
        </p:sp>
        <p:sp>
          <p:nvSpPr>
            <p:cNvPr id="1136" name="Freeform 35"/>
            <p:cNvSpPr>
              <a:spLocks/>
            </p:cNvSpPr>
            <p:nvPr/>
          </p:nvSpPr>
          <p:spPr bwMode="auto">
            <a:xfrm>
              <a:off x="2302" y="3211"/>
              <a:ext cx="75" cy="199"/>
            </a:xfrm>
            <a:custGeom>
              <a:avLst/>
              <a:gdLst>
                <a:gd name="T0" fmla="*/ 0 w 199"/>
                <a:gd name="T1" fmla="*/ 0 h 547"/>
                <a:gd name="T2" fmla="*/ 0 w 199"/>
                <a:gd name="T3" fmla="*/ 0 h 547"/>
                <a:gd name="T4" fmla="*/ 0 w 199"/>
                <a:gd name="T5" fmla="*/ 0 h 547"/>
                <a:gd name="T6" fmla="*/ 0 w 199"/>
                <a:gd name="T7" fmla="*/ 0 h 547"/>
                <a:gd name="T8" fmla="*/ 0 w 199"/>
                <a:gd name="T9" fmla="*/ 0 h 547"/>
                <a:gd name="T10" fmla="*/ 0 w 199"/>
                <a:gd name="T11" fmla="*/ 0 h 547"/>
                <a:gd name="T12" fmla="*/ 0 w 199"/>
                <a:gd name="T13" fmla="*/ 0 h 547"/>
                <a:gd name="T14" fmla="*/ 0 w 199"/>
                <a:gd name="T15" fmla="*/ 0 h 547"/>
                <a:gd name="T16" fmla="*/ 0 w 199"/>
                <a:gd name="T17" fmla="*/ 0 h 547"/>
                <a:gd name="T18" fmla="*/ 0 w 199"/>
                <a:gd name="T19" fmla="*/ 0 h 547"/>
                <a:gd name="T20" fmla="*/ 0 w 199"/>
                <a:gd name="T21" fmla="*/ 0 h 547"/>
                <a:gd name="T22" fmla="*/ 0 w 199"/>
                <a:gd name="T23" fmla="*/ 0 h 547"/>
                <a:gd name="T24" fmla="*/ 0 w 199"/>
                <a:gd name="T25" fmla="*/ 0 h 547"/>
                <a:gd name="T26" fmla="*/ 0 w 199"/>
                <a:gd name="T27" fmla="*/ 0 h 547"/>
                <a:gd name="T28" fmla="*/ 0 w 199"/>
                <a:gd name="T29" fmla="*/ 0 h 547"/>
                <a:gd name="T30" fmla="*/ 0 w 199"/>
                <a:gd name="T31" fmla="*/ 0 h 547"/>
                <a:gd name="T32" fmla="*/ 0 w 199"/>
                <a:gd name="T33" fmla="*/ 0 h 547"/>
                <a:gd name="T34" fmla="*/ 0 w 199"/>
                <a:gd name="T35" fmla="*/ 0 h 547"/>
                <a:gd name="T36" fmla="*/ 0 w 199"/>
                <a:gd name="T37" fmla="*/ 0 h 547"/>
                <a:gd name="T38" fmla="*/ 0 w 199"/>
                <a:gd name="T39" fmla="*/ 0 h 547"/>
                <a:gd name="T40" fmla="*/ 0 w 199"/>
                <a:gd name="T41" fmla="*/ 0 h 5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9"/>
                <a:gd name="T64" fmla="*/ 0 h 547"/>
                <a:gd name="T65" fmla="*/ 199 w 199"/>
                <a:gd name="T66" fmla="*/ 547 h 5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9" h="547">
                  <a:moveTo>
                    <a:pt x="14" y="3"/>
                  </a:moveTo>
                  <a:lnTo>
                    <a:pt x="44" y="62"/>
                  </a:lnTo>
                  <a:lnTo>
                    <a:pt x="66" y="115"/>
                  </a:lnTo>
                  <a:lnTo>
                    <a:pt x="101" y="236"/>
                  </a:lnTo>
                  <a:lnTo>
                    <a:pt x="121" y="315"/>
                  </a:lnTo>
                  <a:lnTo>
                    <a:pt x="145" y="382"/>
                  </a:lnTo>
                  <a:lnTo>
                    <a:pt x="170" y="450"/>
                  </a:lnTo>
                  <a:lnTo>
                    <a:pt x="199" y="529"/>
                  </a:lnTo>
                  <a:lnTo>
                    <a:pt x="189" y="547"/>
                  </a:lnTo>
                  <a:lnTo>
                    <a:pt x="170" y="537"/>
                  </a:lnTo>
                  <a:lnTo>
                    <a:pt x="140" y="458"/>
                  </a:lnTo>
                  <a:lnTo>
                    <a:pt x="111" y="391"/>
                  </a:lnTo>
                  <a:lnTo>
                    <a:pt x="86" y="325"/>
                  </a:lnTo>
                  <a:lnTo>
                    <a:pt x="63" y="246"/>
                  </a:lnTo>
                  <a:lnTo>
                    <a:pt x="41" y="124"/>
                  </a:lnTo>
                  <a:lnTo>
                    <a:pt x="27" y="68"/>
                  </a:lnTo>
                  <a:lnTo>
                    <a:pt x="16" y="40"/>
                  </a:lnTo>
                  <a:lnTo>
                    <a:pt x="0" y="10"/>
                  </a:lnTo>
                  <a:lnTo>
                    <a:pt x="4" y="0"/>
                  </a:lnTo>
                  <a:lnTo>
                    <a:pt x="14" y="3"/>
                  </a:lnTo>
                  <a:close/>
                </a:path>
              </a:pathLst>
            </a:custGeom>
            <a:solidFill>
              <a:srgbClr val="000000"/>
            </a:solidFill>
            <a:ln w="9525">
              <a:noFill/>
              <a:round/>
              <a:headEnd/>
              <a:tailEnd/>
            </a:ln>
          </p:spPr>
          <p:txBody>
            <a:bodyPr/>
            <a:lstStyle/>
            <a:p>
              <a:endParaRPr lang="zh-CN" altLang="en-US"/>
            </a:p>
          </p:txBody>
        </p:sp>
        <p:sp>
          <p:nvSpPr>
            <p:cNvPr id="1137" name="Freeform 36"/>
            <p:cNvSpPr>
              <a:spLocks/>
            </p:cNvSpPr>
            <p:nvPr/>
          </p:nvSpPr>
          <p:spPr bwMode="auto">
            <a:xfrm>
              <a:off x="2370" y="3402"/>
              <a:ext cx="223" cy="92"/>
            </a:xfrm>
            <a:custGeom>
              <a:avLst/>
              <a:gdLst>
                <a:gd name="T0" fmla="*/ 0 w 587"/>
                <a:gd name="T1" fmla="*/ 0 h 257"/>
                <a:gd name="T2" fmla="*/ 0 w 587"/>
                <a:gd name="T3" fmla="*/ 0 h 257"/>
                <a:gd name="T4" fmla="*/ 0 w 587"/>
                <a:gd name="T5" fmla="*/ 0 h 257"/>
                <a:gd name="T6" fmla="*/ 0 w 587"/>
                <a:gd name="T7" fmla="*/ 0 h 257"/>
                <a:gd name="T8" fmla="*/ 0 w 587"/>
                <a:gd name="T9" fmla="*/ 0 h 257"/>
                <a:gd name="T10" fmla="*/ 0 w 587"/>
                <a:gd name="T11" fmla="*/ 0 h 257"/>
                <a:gd name="T12" fmla="*/ 0 w 587"/>
                <a:gd name="T13" fmla="*/ 0 h 257"/>
                <a:gd name="T14" fmla="*/ 0 w 587"/>
                <a:gd name="T15" fmla="*/ 0 h 257"/>
                <a:gd name="T16" fmla="*/ 0 w 587"/>
                <a:gd name="T17" fmla="*/ 0 h 257"/>
                <a:gd name="T18" fmla="*/ 0 w 587"/>
                <a:gd name="T19" fmla="*/ 0 h 257"/>
                <a:gd name="T20" fmla="*/ 0 w 587"/>
                <a:gd name="T21" fmla="*/ 0 h 257"/>
                <a:gd name="T22" fmla="*/ 0 w 587"/>
                <a:gd name="T23" fmla="*/ 0 h 257"/>
                <a:gd name="T24" fmla="*/ 0 w 587"/>
                <a:gd name="T25" fmla="*/ 0 h 257"/>
                <a:gd name="T26" fmla="*/ 0 w 587"/>
                <a:gd name="T27" fmla="*/ 0 h 257"/>
                <a:gd name="T28" fmla="*/ 0 w 587"/>
                <a:gd name="T29" fmla="*/ 0 h 257"/>
                <a:gd name="T30" fmla="*/ 0 w 587"/>
                <a:gd name="T31" fmla="*/ 0 h 257"/>
                <a:gd name="T32" fmla="*/ 0 w 587"/>
                <a:gd name="T33" fmla="*/ 0 h 257"/>
                <a:gd name="T34" fmla="*/ 0 w 587"/>
                <a:gd name="T35" fmla="*/ 0 h 257"/>
                <a:gd name="T36" fmla="*/ 0 w 587"/>
                <a:gd name="T37" fmla="*/ 0 h 257"/>
                <a:gd name="T38" fmla="*/ 0 w 587"/>
                <a:gd name="T39" fmla="*/ 0 h 257"/>
                <a:gd name="T40" fmla="*/ 0 w 587"/>
                <a:gd name="T41" fmla="*/ 0 h 257"/>
                <a:gd name="T42" fmla="*/ 0 w 587"/>
                <a:gd name="T43" fmla="*/ 0 h 257"/>
                <a:gd name="T44" fmla="*/ 0 w 587"/>
                <a:gd name="T45" fmla="*/ 0 h 257"/>
                <a:gd name="T46" fmla="*/ 0 w 587"/>
                <a:gd name="T47" fmla="*/ 0 h 257"/>
                <a:gd name="T48" fmla="*/ 0 w 587"/>
                <a:gd name="T49" fmla="*/ 0 h 257"/>
                <a:gd name="T50" fmla="*/ 0 w 587"/>
                <a:gd name="T51" fmla="*/ 0 h 257"/>
                <a:gd name="T52" fmla="*/ 0 w 587"/>
                <a:gd name="T53" fmla="*/ 0 h 25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87"/>
                <a:gd name="T82" fmla="*/ 0 h 257"/>
                <a:gd name="T83" fmla="*/ 587 w 587"/>
                <a:gd name="T84" fmla="*/ 257 h 25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87" h="257">
                  <a:moveTo>
                    <a:pt x="22" y="0"/>
                  </a:moveTo>
                  <a:lnTo>
                    <a:pt x="128" y="41"/>
                  </a:lnTo>
                  <a:lnTo>
                    <a:pt x="173" y="64"/>
                  </a:lnTo>
                  <a:lnTo>
                    <a:pt x="222" y="86"/>
                  </a:lnTo>
                  <a:lnTo>
                    <a:pt x="271" y="108"/>
                  </a:lnTo>
                  <a:lnTo>
                    <a:pt x="316" y="131"/>
                  </a:lnTo>
                  <a:lnTo>
                    <a:pt x="358" y="151"/>
                  </a:lnTo>
                  <a:lnTo>
                    <a:pt x="398" y="172"/>
                  </a:lnTo>
                  <a:lnTo>
                    <a:pt x="439" y="190"/>
                  </a:lnTo>
                  <a:lnTo>
                    <a:pt x="482" y="208"/>
                  </a:lnTo>
                  <a:lnTo>
                    <a:pt x="529" y="227"/>
                  </a:lnTo>
                  <a:lnTo>
                    <a:pt x="581" y="244"/>
                  </a:lnTo>
                  <a:lnTo>
                    <a:pt x="587" y="252"/>
                  </a:lnTo>
                  <a:lnTo>
                    <a:pt x="578" y="257"/>
                  </a:lnTo>
                  <a:lnTo>
                    <a:pt x="477" y="225"/>
                  </a:lnTo>
                  <a:lnTo>
                    <a:pt x="388" y="197"/>
                  </a:lnTo>
                  <a:lnTo>
                    <a:pt x="346" y="180"/>
                  </a:lnTo>
                  <a:lnTo>
                    <a:pt x="303" y="161"/>
                  </a:lnTo>
                  <a:lnTo>
                    <a:pt x="257" y="143"/>
                  </a:lnTo>
                  <a:lnTo>
                    <a:pt x="207" y="119"/>
                  </a:lnTo>
                  <a:lnTo>
                    <a:pt x="111" y="72"/>
                  </a:lnTo>
                  <a:lnTo>
                    <a:pt x="66" y="51"/>
                  </a:lnTo>
                  <a:lnTo>
                    <a:pt x="15" y="39"/>
                  </a:lnTo>
                  <a:lnTo>
                    <a:pt x="0" y="15"/>
                  </a:lnTo>
                  <a:lnTo>
                    <a:pt x="7" y="4"/>
                  </a:lnTo>
                  <a:lnTo>
                    <a:pt x="22" y="0"/>
                  </a:lnTo>
                  <a:close/>
                </a:path>
              </a:pathLst>
            </a:custGeom>
            <a:solidFill>
              <a:srgbClr val="000000"/>
            </a:solidFill>
            <a:ln w="9525">
              <a:noFill/>
              <a:round/>
              <a:headEnd/>
              <a:tailEnd/>
            </a:ln>
          </p:spPr>
          <p:txBody>
            <a:bodyPr/>
            <a:lstStyle/>
            <a:p>
              <a:endParaRPr lang="zh-CN" altLang="en-US"/>
            </a:p>
          </p:txBody>
        </p:sp>
        <p:sp>
          <p:nvSpPr>
            <p:cNvPr id="1138" name="Freeform 37"/>
            <p:cNvSpPr>
              <a:spLocks/>
            </p:cNvSpPr>
            <p:nvPr/>
          </p:nvSpPr>
          <p:spPr bwMode="auto">
            <a:xfrm>
              <a:off x="2407" y="3419"/>
              <a:ext cx="15" cy="47"/>
            </a:xfrm>
            <a:custGeom>
              <a:avLst/>
              <a:gdLst>
                <a:gd name="T0" fmla="*/ 0 w 38"/>
                <a:gd name="T1" fmla="*/ 0 h 129"/>
                <a:gd name="T2" fmla="*/ 0 w 38"/>
                <a:gd name="T3" fmla="*/ 0 h 129"/>
                <a:gd name="T4" fmla="*/ 0 w 38"/>
                <a:gd name="T5" fmla="*/ 0 h 129"/>
                <a:gd name="T6" fmla="*/ 0 w 38"/>
                <a:gd name="T7" fmla="*/ 0 h 129"/>
                <a:gd name="T8" fmla="*/ 0 w 38"/>
                <a:gd name="T9" fmla="*/ 0 h 129"/>
                <a:gd name="T10" fmla="*/ 0 w 38"/>
                <a:gd name="T11" fmla="*/ 0 h 129"/>
                <a:gd name="T12" fmla="*/ 0 w 38"/>
                <a:gd name="T13" fmla="*/ 0 h 129"/>
                <a:gd name="T14" fmla="*/ 0 w 38"/>
                <a:gd name="T15" fmla="*/ 0 h 129"/>
                <a:gd name="T16" fmla="*/ 0 w 38"/>
                <a:gd name="T17" fmla="*/ 0 h 129"/>
                <a:gd name="T18" fmla="*/ 0 w 38"/>
                <a:gd name="T19" fmla="*/ 0 h 129"/>
                <a:gd name="T20" fmla="*/ 0 w 38"/>
                <a:gd name="T21" fmla="*/ 0 h 129"/>
                <a:gd name="T22" fmla="*/ 0 w 38"/>
                <a:gd name="T23" fmla="*/ 0 h 129"/>
                <a:gd name="T24" fmla="*/ 0 w 38"/>
                <a:gd name="T25" fmla="*/ 0 h 1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
                <a:gd name="T40" fmla="*/ 0 h 129"/>
                <a:gd name="T41" fmla="*/ 38 w 38"/>
                <a:gd name="T42" fmla="*/ 129 h 12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 h="129">
                  <a:moveTo>
                    <a:pt x="33" y="12"/>
                  </a:moveTo>
                  <a:lnTo>
                    <a:pt x="38" y="60"/>
                  </a:lnTo>
                  <a:lnTo>
                    <a:pt x="35" y="106"/>
                  </a:lnTo>
                  <a:lnTo>
                    <a:pt x="27" y="121"/>
                  </a:lnTo>
                  <a:lnTo>
                    <a:pt x="18" y="129"/>
                  </a:lnTo>
                  <a:lnTo>
                    <a:pt x="8" y="121"/>
                  </a:lnTo>
                  <a:lnTo>
                    <a:pt x="0" y="106"/>
                  </a:lnTo>
                  <a:lnTo>
                    <a:pt x="3" y="59"/>
                  </a:lnTo>
                  <a:lnTo>
                    <a:pt x="10" y="12"/>
                  </a:lnTo>
                  <a:lnTo>
                    <a:pt x="13" y="2"/>
                  </a:lnTo>
                  <a:lnTo>
                    <a:pt x="22" y="0"/>
                  </a:lnTo>
                  <a:lnTo>
                    <a:pt x="33" y="12"/>
                  </a:lnTo>
                  <a:close/>
                </a:path>
              </a:pathLst>
            </a:custGeom>
            <a:solidFill>
              <a:srgbClr val="000000"/>
            </a:solidFill>
            <a:ln w="9525">
              <a:noFill/>
              <a:round/>
              <a:headEnd/>
              <a:tailEnd/>
            </a:ln>
          </p:spPr>
          <p:txBody>
            <a:bodyPr/>
            <a:lstStyle/>
            <a:p>
              <a:endParaRPr lang="zh-CN" altLang="en-US"/>
            </a:p>
          </p:txBody>
        </p:sp>
        <p:sp>
          <p:nvSpPr>
            <p:cNvPr id="1139" name="Freeform 38"/>
            <p:cNvSpPr>
              <a:spLocks/>
            </p:cNvSpPr>
            <p:nvPr/>
          </p:nvSpPr>
          <p:spPr bwMode="auto">
            <a:xfrm>
              <a:off x="2654" y="3493"/>
              <a:ext cx="18" cy="41"/>
            </a:xfrm>
            <a:custGeom>
              <a:avLst/>
              <a:gdLst>
                <a:gd name="T0" fmla="*/ 0 w 49"/>
                <a:gd name="T1" fmla="*/ 0 h 112"/>
                <a:gd name="T2" fmla="*/ 0 w 49"/>
                <a:gd name="T3" fmla="*/ 0 h 112"/>
                <a:gd name="T4" fmla="*/ 0 w 49"/>
                <a:gd name="T5" fmla="*/ 0 h 112"/>
                <a:gd name="T6" fmla="*/ 0 w 49"/>
                <a:gd name="T7" fmla="*/ 0 h 112"/>
                <a:gd name="T8" fmla="*/ 0 w 49"/>
                <a:gd name="T9" fmla="*/ 0 h 112"/>
                <a:gd name="T10" fmla="*/ 0 w 49"/>
                <a:gd name="T11" fmla="*/ 0 h 112"/>
                <a:gd name="T12" fmla="*/ 0 w 49"/>
                <a:gd name="T13" fmla="*/ 0 h 112"/>
                <a:gd name="T14" fmla="*/ 0 w 49"/>
                <a:gd name="T15" fmla="*/ 0 h 112"/>
                <a:gd name="T16" fmla="*/ 0 w 49"/>
                <a:gd name="T17" fmla="*/ 0 h 112"/>
                <a:gd name="T18" fmla="*/ 0 w 49"/>
                <a:gd name="T19" fmla="*/ 0 h 112"/>
                <a:gd name="T20" fmla="*/ 0 w 49"/>
                <a:gd name="T21" fmla="*/ 0 h 1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9"/>
                <a:gd name="T34" fmla="*/ 0 h 112"/>
                <a:gd name="T35" fmla="*/ 49 w 49"/>
                <a:gd name="T36" fmla="*/ 112 h 1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9" h="112">
                  <a:moveTo>
                    <a:pt x="49" y="25"/>
                  </a:moveTo>
                  <a:lnTo>
                    <a:pt x="40" y="69"/>
                  </a:lnTo>
                  <a:lnTo>
                    <a:pt x="32" y="112"/>
                  </a:lnTo>
                  <a:lnTo>
                    <a:pt x="17" y="112"/>
                  </a:lnTo>
                  <a:lnTo>
                    <a:pt x="9" y="69"/>
                  </a:lnTo>
                  <a:lnTo>
                    <a:pt x="0" y="25"/>
                  </a:lnTo>
                  <a:lnTo>
                    <a:pt x="9" y="7"/>
                  </a:lnTo>
                  <a:lnTo>
                    <a:pt x="25" y="0"/>
                  </a:lnTo>
                  <a:lnTo>
                    <a:pt x="42" y="7"/>
                  </a:lnTo>
                  <a:lnTo>
                    <a:pt x="49" y="25"/>
                  </a:lnTo>
                  <a:close/>
                </a:path>
              </a:pathLst>
            </a:custGeom>
            <a:solidFill>
              <a:srgbClr val="000000"/>
            </a:solidFill>
            <a:ln w="9525">
              <a:noFill/>
              <a:round/>
              <a:headEnd/>
              <a:tailEnd/>
            </a:ln>
          </p:spPr>
          <p:txBody>
            <a:bodyPr/>
            <a:lstStyle/>
            <a:p>
              <a:endParaRPr lang="zh-CN" altLang="en-US"/>
            </a:p>
          </p:txBody>
        </p:sp>
        <p:sp>
          <p:nvSpPr>
            <p:cNvPr id="1140" name="Freeform 39"/>
            <p:cNvSpPr>
              <a:spLocks/>
            </p:cNvSpPr>
            <p:nvPr/>
          </p:nvSpPr>
          <p:spPr bwMode="auto">
            <a:xfrm>
              <a:off x="2869" y="3423"/>
              <a:ext cx="16" cy="48"/>
            </a:xfrm>
            <a:custGeom>
              <a:avLst/>
              <a:gdLst>
                <a:gd name="T0" fmla="*/ 0 w 42"/>
                <a:gd name="T1" fmla="*/ 0 h 131"/>
                <a:gd name="T2" fmla="*/ 0 w 42"/>
                <a:gd name="T3" fmla="*/ 0 h 131"/>
                <a:gd name="T4" fmla="*/ 0 w 42"/>
                <a:gd name="T5" fmla="*/ 0 h 131"/>
                <a:gd name="T6" fmla="*/ 0 w 42"/>
                <a:gd name="T7" fmla="*/ 0 h 131"/>
                <a:gd name="T8" fmla="*/ 0 w 42"/>
                <a:gd name="T9" fmla="*/ 0 h 131"/>
                <a:gd name="T10" fmla="*/ 0 w 42"/>
                <a:gd name="T11" fmla="*/ 0 h 131"/>
                <a:gd name="T12" fmla="*/ 0 w 42"/>
                <a:gd name="T13" fmla="*/ 0 h 131"/>
                <a:gd name="T14" fmla="*/ 0 w 42"/>
                <a:gd name="T15" fmla="*/ 0 h 131"/>
                <a:gd name="T16" fmla="*/ 0 w 42"/>
                <a:gd name="T17" fmla="*/ 0 h 131"/>
                <a:gd name="T18" fmla="*/ 0 w 42"/>
                <a:gd name="T19" fmla="*/ 0 h 131"/>
                <a:gd name="T20" fmla="*/ 0 w 42"/>
                <a:gd name="T21" fmla="*/ 0 h 1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131"/>
                <a:gd name="T35" fmla="*/ 42 w 42"/>
                <a:gd name="T36" fmla="*/ 131 h 13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131">
                  <a:moveTo>
                    <a:pt x="25" y="10"/>
                  </a:moveTo>
                  <a:lnTo>
                    <a:pt x="37" y="38"/>
                  </a:lnTo>
                  <a:lnTo>
                    <a:pt x="42" y="92"/>
                  </a:lnTo>
                  <a:lnTo>
                    <a:pt x="35" y="131"/>
                  </a:lnTo>
                  <a:lnTo>
                    <a:pt x="20" y="131"/>
                  </a:lnTo>
                  <a:lnTo>
                    <a:pt x="7" y="99"/>
                  </a:lnTo>
                  <a:lnTo>
                    <a:pt x="0" y="38"/>
                  </a:lnTo>
                  <a:lnTo>
                    <a:pt x="3" y="13"/>
                  </a:lnTo>
                  <a:lnTo>
                    <a:pt x="13" y="0"/>
                  </a:lnTo>
                  <a:lnTo>
                    <a:pt x="25" y="10"/>
                  </a:lnTo>
                  <a:close/>
                </a:path>
              </a:pathLst>
            </a:custGeom>
            <a:solidFill>
              <a:srgbClr val="000000"/>
            </a:solidFill>
            <a:ln w="9525">
              <a:noFill/>
              <a:round/>
              <a:headEnd/>
              <a:tailEnd/>
            </a:ln>
          </p:spPr>
          <p:txBody>
            <a:bodyPr/>
            <a:lstStyle/>
            <a:p>
              <a:endParaRPr lang="zh-CN" altLang="en-US"/>
            </a:p>
          </p:txBody>
        </p:sp>
        <p:sp>
          <p:nvSpPr>
            <p:cNvPr id="1141" name="Freeform 40"/>
            <p:cNvSpPr>
              <a:spLocks/>
            </p:cNvSpPr>
            <p:nvPr/>
          </p:nvSpPr>
          <p:spPr bwMode="auto">
            <a:xfrm>
              <a:off x="2841" y="3276"/>
              <a:ext cx="101" cy="110"/>
            </a:xfrm>
            <a:custGeom>
              <a:avLst/>
              <a:gdLst>
                <a:gd name="T0" fmla="*/ 0 w 265"/>
                <a:gd name="T1" fmla="*/ 0 h 303"/>
                <a:gd name="T2" fmla="*/ 0 w 265"/>
                <a:gd name="T3" fmla="*/ 0 h 303"/>
                <a:gd name="T4" fmla="*/ 0 w 265"/>
                <a:gd name="T5" fmla="*/ 0 h 303"/>
                <a:gd name="T6" fmla="*/ 0 w 265"/>
                <a:gd name="T7" fmla="*/ 0 h 303"/>
                <a:gd name="T8" fmla="*/ 0 w 265"/>
                <a:gd name="T9" fmla="*/ 0 h 303"/>
                <a:gd name="T10" fmla="*/ 0 w 265"/>
                <a:gd name="T11" fmla="*/ 0 h 303"/>
                <a:gd name="T12" fmla="*/ 0 w 265"/>
                <a:gd name="T13" fmla="*/ 0 h 303"/>
                <a:gd name="T14" fmla="*/ 0 w 265"/>
                <a:gd name="T15" fmla="*/ 0 h 303"/>
                <a:gd name="T16" fmla="*/ 0 w 265"/>
                <a:gd name="T17" fmla="*/ 0 h 303"/>
                <a:gd name="T18" fmla="*/ 0 w 265"/>
                <a:gd name="T19" fmla="*/ 0 h 303"/>
                <a:gd name="T20" fmla="*/ 0 w 265"/>
                <a:gd name="T21" fmla="*/ 0 h 303"/>
                <a:gd name="T22" fmla="*/ 0 w 265"/>
                <a:gd name="T23" fmla="*/ 0 h 303"/>
                <a:gd name="T24" fmla="*/ 0 w 265"/>
                <a:gd name="T25" fmla="*/ 0 h 303"/>
                <a:gd name="T26" fmla="*/ 0 w 265"/>
                <a:gd name="T27" fmla="*/ 0 h 303"/>
                <a:gd name="T28" fmla="*/ 0 w 265"/>
                <a:gd name="T29" fmla="*/ 0 h 303"/>
                <a:gd name="T30" fmla="*/ 0 w 265"/>
                <a:gd name="T31" fmla="*/ 0 h 303"/>
                <a:gd name="T32" fmla="*/ 0 w 265"/>
                <a:gd name="T33" fmla="*/ 0 h 303"/>
                <a:gd name="T34" fmla="*/ 0 w 265"/>
                <a:gd name="T35" fmla="*/ 0 h 303"/>
                <a:gd name="T36" fmla="*/ 0 w 265"/>
                <a:gd name="T37" fmla="*/ 0 h 303"/>
                <a:gd name="T38" fmla="*/ 0 w 265"/>
                <a:gd name="T39" fmla="*/ 0 h 303"/>
                <a:gd name="T40" fmla="*/ 0 w 265"/>
                <a:gd name="T41" fmla="*/ 0 h 303"/>
                <a:gd name="T42" fmla="*/ 0 w 265"/>
                <a:gd name="T43" fmla="*/ 0 h 303"/>
                <a:gd name="T44" fmla="*/ 0 w 265"/>
                <a:gd name="T45" fmla="*/ 0 h 303"/>
                <a:gd name="T46" fmla="*/ 0 w 265"/>
                <a:gd name="T47" fmla="*/ 0 h 303"/>
                <a:gd name="T48" fmla="*/ 0 w 265"/>
                <a:gd name="T49" fmla="*/ 0 h 303"/>
                <a:gd name="T50" fmla="*/ 0 w 265"/>
                <a:gd name="T51" fmla="*/ 0 h 303"/>
                <a:gd name="T52" fmla="*/ 0 w 265"/>
                <a:gd name="T53" fmla="*/ 0 h 303"/>
                <a:gd name="T54" fmla="*/ 0 w 265"/>
                <a:gd name="T55" fmla="*/ 0 h 303"/>
                <a:gd name="T56" fmla="*/ 0 w 265"/>
                <a:gd name="T57" fmla="*/ 0 h 303"/>
                <a:gd name="T58" fmla="*/ 0 w 265"/>
                <a:gd name="T59" fmla="*/ 0 h 30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65"/>
                <a:gd name="T91" fmla="*/ 0 h 303"/>
                <a:gd name="T92" fmla="*/ 265 w 265"/>
                <a:gd name="T93" fmla="*/ 303 h 30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65" h="303">
                  <a:moveTo>
                    <a:pt x="255" y="32"/>
                  </a:moveTo>
                  <a:lnTo>
                    <a:pt x="215" y="29"/>
                  </a:lnTo>
                  <a:lnTo>
                    <a:pt x="178" y="56"/>
                  </a:lnTo>
                  <a:lnTo>
                    <a:pt x="163" y="64"/>
                  </a:lnTo>
                  <a:lnTo>
                    <a:pt x="124" y="57"/>
                  </a:lnTo>
                  <a:lnTo>
                    <a:pt x="99" y="66"/>
                  </a:lnTo>
                  <a:lnTo>
                    <a:pt x="91" y="96"/>
                  </a:lnTo>
                  <a:lnTo>
                    <a:pt x="76" y="119"/>
                  </a:lnTo>
                  <a:lnTo>
                    <a:pt x="25" y="155"/>
                  </a:lnTo>
                  <a:lnTo>
                    <a:pt x="12" y="198"/>
                  </a:lnTo>
                  <a:lnTo>
                    <a:pt x="15" y="245"/>
                  </a:lnTo>
                  <a:lnTo>
                    <a:pt x="27" y="272"/>
                  </a:lnTo>
                  <a:lnTo>
                    <a:pt x="44" y="292"/>
                  </a:lnTo>
                  <a:lnTo>
                    <a:pt x="45" y="298"/>
                  </a:lnTo>
                  <a:lnTo>
                    <a:pt x="44" y="303"/>
                  </a:lnTo>
                  <a:lnTo>
                    <a:pt x="32" y="303"/>
                  </a:lnTo>
                  <a:lnTo>
                    <a:pt x="0" y="249"/>
                  </a:lnTo>
                  <a:lnTo>
                    <a:pt x="3" y="141"/>
                  </a:lnTo>
                  <a:lnTo>
                    <a:pt x="25" y="116"/>
                  </a:lnTo>
                  <a:lnTo>
                    <a:pt x="52" y="93"/>
                  </a:lnTo>
                  <a:lnTo>
                    <a:pt x="77" y="59"/>
                  </a:lnTo>
                  <a:lnTo>
                    <a:pt x="89" y="41"/>
                  </a:lnTo>
                  <a:lnTo>
                    <a:pt x="106" y="30"/>
                  </a:lnTo>
                  <a:lnTo>
                    <a:pt x="150" y="20"/>
                  </a:lnTo>
                  <a:lnTo>
                    <a:pt x="175" y="5"/>
                  </a:lnTo>
                  <a:lnTo>
                    <a:pt x="205" y="0"/>
                  </a:lnTo>
                  <a:lnTo>
                    <a:pt x="264" y="19"/>
                  </a:lnTo>
                  <a:lnTo>
                    <a:pt x="265" y="29"/>
                  </a:lnTo>
                  <a:lnTo>
                    <a:pt x="255" y="32"/>
                  </a:lnTo>
                  <a:close/>
                </a:path>
              </a:pathLst>
            </a:custGeom>
            <a:solidFill>
              <a:srgbClr val="000000"/>
            </a:solidFill>
            <a:ln w="9525">
              <a:noFill/>
              <a:round/>
              <a:headEnd/>
              <a:tailEnd/>
            </a:ln>
          </p:spPr>
          <p:txBody>
            <a:bodyPr/>
            <a:lstStyle/>
            <a:p>
              <a:endParaRPr lang="zh-CN" altLang="en-US"/>
            </a:p>
          </p:txBody>
        </p:sp>
        <p:sp>
          <p:nvSpPr>
            <p:cNvPr id="1142" name="Freeform 41"/>
            <p:cNvSpPr>
              <a:spLocks/>
            </p:cNvSpPr>
            <p:nvPr/>
          </p:nvSpPr>
          <p:spPr bwMode="auto">
            <a:xfrm>
              <a:off x="2867" y="3320"/>
              <a:ext cx="16" cy="83"/>
            </a:xfrm>
            <a:custGeom>
              <a:avLst/>
              <a:gdLst>
                <a:gd name="T0" fmla="*/ 0 w 42"/>
                <a:gd name="T1" fmla="*/ 0 h 230"/>
                <a:gd name="T2" fmla="*/ 0 w 42"/>
                <a:gd name="T3" fmla="*/ 0 h 230"/>
                <a:gd name="T4" fmla="*/ 0 w 42"/>
                <a:gd name="T5" fmla="*/ 0 h 230"/>
                <a:gd name="T6" fmla="*/ 0 w 42"/>
                <a:gd name="T7" fmla="*/ 0 h 230"/>
                <a:gd name="T8" fmla="*/ 0 w 42"/>
                <a:gd name="T9" fmla="*/ 0 h 230"/>
                <a:gd name="T10" fmla="*/ 0 w 42"/>
                <a:gd name="T11" fmla="*/ 0 h 230"/>
                <a:gd name="T12" fmla="*/ 0 w 42"/>
                <a:gd name="T13" fmla="*/ 0 h 230"/>
                <a:gd name="T14" fmla="*/ 0 w 42"/>
                <a:gd name="T15" fmla="*/ 0 h 230"/>
                <a:gd name="T16" fmla="*/ 0 w 42"/>
                <a:gd name="T17" fmla="*/ 0 h 230"/>
                <a:gd name="T18" fmla="*/ 0 w 42"/>
                <a:gd name="T19" fmla="*/ 0 h 230"/>
                <a:gd name="T20" fmla="*/ 0 w 42"/>
                <a:gd name="T21" fmla="*/ 0 h 230"/>
                <a:gd name="T22" fmla="*/ 0 w 42"/>
                <a:gd name="T23" fmla="*/ 0 h 230"/>
                <a:gd name="T24" fmla="*/ 0 w 42"/>
                <a:gd name="T25" fmla="*/ 0 h 2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230"/>
                <a:gd name="T41" fmla="*/ 42 w 42"/>
                <a:gd name="T42" fmla="*/ 230 h 2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230">
                  <a:moveTo>
                    <a:pt x="42" y="9"/>
                  </a:moveTo>
                  <a:lnTo>
                    <a:pt x="32" y="146"/>
                  </a:lnTo>
                  <a:lnTo>
                    <a:pt x="28" y="198"/>
                  </a:lnTo>
                  <a:lnTo>
                    <a:pt x="39" y="219"/>
                  </a:lnTo>
                  <a:lnTo>
                    <a:pt x="40" y="229"/>
                  </a:lnTo>
                  <a:lnTo>
                    <a:pt x="30" y="230"/>
                  </a:lnTo>
                  <a:lnTo>
                    <a:pt x="0" y="205"/>
                  </a:lnTo>
                  <a:lnTo>
                    <a:pt x="0" y="145"/>
                  </a:lnTo>
                  <a:lnTo>
                    <a:pt x="10" y="76"/>
                  </a:lnTo>
                  <a:lnTo>
                    <a:pt x="27" y="5"/>
                  </a:lnTo>
                  <a:lnTo>
                    <a:pt x="37" y="0"/>
                  </a:lnTo>
                  <a:lnTo>
                    <a:pt x="42" y="9"/>
                  </a:lnTo>
                  <a:close/>
                </a:path>
              </a:pathLst>
            </a:custGeom>
            <a:solidFill>
              <a:srgbClr val="000000"/>
            </a:solidFill>
            <a:ln w="9525">
              <a:noFill/>
              <a:round/>
              <a:headEnd/>
              <a:tailEnd/>
            </a:ln>
          </p:spPr>
          <p:txBody>
            <a:bodyPr/>
            <a:lstStyle/>
            <a:p>
              <a:endParaRPr lang="zh-CN" altLang="en-US"/>
            </a:p>
          </p:txBody>
        </p:sp>
        <p:sp>
          <p:nvSpPr>
            <p:cNvPr id="1143" name="Freeform 42"/>
            <p:cNvSpPr>
              <a:spLocks/>
            </p:cNvSpPr>
            <p:nvPr/>
          </p:nvSpPr>
          <p:spPr bwMode="auto">
            <a:xfrm>
              <a:off x="2925" y="3249"/>
              <a:ext cx="55" cy="84"/>
            </a:xfrm>
            <a:custGeom>
              <a:avLst/>
              <a:gdLst>
                <a:gd name="T0" fmla="*/ 0 w 146"/>
                <a:gd name="T1" fmla="*/ 0 h 233"/>
                <a:gd name="T2" fmla="*/ 0 w 146"/>
                <a:gd name="T3" fmla="*/ 0 h 233"/>
                <a:gd name="T4" fmla="*/ 0 w 146"/>
                <a:gd name="T5" fmla="*/ 0 h 233"/>
                <a:gd name="T6" fmla="*/ 0 w 146"/>
                <a:gd name="T7" fmla="*/ 0 h 233"/>
                <a:gd name="T8" fmla="*/ 0 w 146"/>
                <a:gd name="T9" fmla="*/ 0 h 233"/>
                <a:gd name="T10" fmla="*/ 0 w 146"/>
                <a:gd name="T11" fmla="*/ 0 h 233"/>
                <a:gd name="T12" fmla="*/ 0 w 146"/>
                <a:gd name="T13" fmla="*/ 0 h 233"/>
                <a:gd name="T14" fmla="*/ 0 w 146"/>
                <a:gd name="T15" fmla="*/ 0 h 233"/>
                <a:gd name="T16" fmla="*/ 0 w 146"/>
                <a:gd name="T17" fmla="*/ 0 h 233"/>
                <a:gd name="T18" fmla="*/ 0 w 146"/>
                <a:gd name="T19" fmla="*/ 0 h 233"/>
                <a:gd name="T20" fmla="*/ 0 w 146"/>
                <a:gd name="T21" fmla="*/ 0 h 233"/>
                <a:gd name="T22" fmla="*/ 0 w 146"/>
                <a:gd name="T23" fmla="*/ 0 h 233"/>
                <a:gd name="T24" fmla="*/ 0 w 146"/>
                <a:gd name="T25" fmla="*/ 0 h 233"/>
                <a:gd name="T26" fmla="*/ 0 w 146"/>
                <a:gd name="T27" fmla="*/ 0 h 23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6"/>
                <a:gd name="T43" fmla="*/ 0 h 233"/>
                <a:gd name="T44" fmla="*/ 146 w 146"/>
                <a:gd name="T45" fmla="*/ 233 h 23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6" h="233">
                  <a:moveTo>
                    <a:pt x="0" y="223"/>
                  </a:moveTo>
                  <a:lnTo>
                    <a:pt x="35" y="124"/>
                  </a:lnTo>
                  <a:lnTo>
                    <a:pt x="66" y="82"/>
                  </a:lnTo>
                  <a:lnTo>
                    <a:pt x="96" y="43"/>
                  </a:lnTo>
                  <a:lnTo>
                    <a:pt x="133" y="5"/>
                  </a:lnTo>
                  <a:lnTo>
                    <a:pt x="143" y="0"/>
                  </a:lnTo>
                  <a:lnTo>
                    <a:pt x="146" y="10"/>
                  </a:lnTo>
                  <a:lnTo>
                    <a:pt x="121" y="62"/>
                  </a:lnTo>
                  <a:lnTo>
                    <a:pt x="61" y="141"/>
                  </a:lnTo>
                  <a:lnTo>
                    <a:pt x="37" y="184"/>
                  </a:lnTo>
                  <a:lnTo>
                    <a:pt x="15" y="228"/>
                  </a:lnTo>
                  <a:lnTo>
                    <a:pt x="5" y="233"/>
                  </a:lnTo>
                  <a:lnTo>
                    <a:pt x="0" y="223"/>
                  </a:lnTo>
                  <a:close/>
                </a:path>
              </a:pathLst>
            </a:custGeom>
            <a:solidFill>
              <a:srgbClr val="000000"/>
            </a:solidFill>
            <a:ln w="9525">
              <a:noFill/>
              <a:round/>
              <a:headEnd/>
              <a:tailEnd/>
            </a:ln>
          </p:spPr>
          <p:txBody>
            <a:bodyPr/>
            <a:lstStyle/>
            <a:p>
              <a:endParaRPr lang="zh-CN" altLang="en-US"/>
            </a:p>
          </p:txBody>
        </p:sp>
        <p:sp>
          <p:nvSpPr>
            <p:cNvPr id="1144" name="Freeform 43"/>
            <p:cNvSpPr>
              <a:spLocks/>
            </p:cNvSpPr>
            <p:nvPr/>
          </p:nvSpPr>
          <p:spPr bwMode="auto">
            <a:xfrm>
              <a:off x="2941" y="3235"/>
              <a:ext cx="67" cy="106"/>
            </a:xfrm>
            <a:custGeom>
              <a:avLst/>
              <a:gdLst>
                <a:gd name="T0" fmla="*/ 0 w 176"/>
                <a:gd name="T1" fmla="*/ 0 h 296"/>
                <a:gd name="T2" fmla="*/ 0 w 176"/>
                <a:gd name="T3" fmla="*/ 0 h 296"/>
                <a:gd name="T4" fmla="*/ 0 w 176"/>
                <a:gd name="T5" fmla="*/ 0 h 296"/>
                <a:gd name="T6" fmla="*/ 0 w 176"/>
                <a:gd name="T7" fmla="*/ 0 h 296"/>
                <a:gd name="T8" fmla="*/ 0 w 176"/>
                <a:gd name="T9" fmla="*/ 0 h 296"/>
                <a:gd name="T10" fmla="*/ 0 w 176"/>
                <a:gd name="T11" fmla="*/ 0 h 296"/>
                <a:gd name="T12" fmla="*/ 0 w 176"/>
                <a:gd name="T13" fmla="*/ 0 h 296"/>
                <a:gd name="T14" fmla="*/ 0 w 176"/>
                <a:gd name="T15" fmla="*/ 0 h 296"/>
                <a:gd name="T16" fmla="*/ 0 w 176"/>
                <a:gd name="T17" fmla="*/ 0 h 296"/>
                <a:gd name="T18" fmla="*/ 0 w 176"/>
                <a:gd name="T19" fmla="*/ 0 h 296"/>
                <a:gd name="T20" fmla="*/ 0 w 176"/>
                <a:gd name="T21" fmla="*/ 0 h 296"/>
                <a:gd name="T22" fmla="*/ 0 w 176"/>
                <a:gd name="T23" fmla="*/ 0 h 296"/>
                <a:gd name="T24" fmla="*/ 0 w 176"/>
                <a:gd name="T25" fmla="*/ 0 h 296"/>
                <a:gd name="T26" fmla="*/ 0 w 176"/>
                <a:gd name="T27" fmla="*/ 0 h 296"/>
                <a:gd name="T28" fmla="*/ 0 w 176"/>
                <a:gd name="T29" fmla="*/ 0 h 296"/>
                <a:gd name="T30" fmla="*/ 0 w 176"/>
                <a:gd name="T31" fmla="*/ 0 h 296"/>
                <a:gd name="T32" fmla="*/ 0 w 176"/>
                <a:gd name="T33" fmla="*/ 0 h 296"/>
                <a:gd name="T34" fmla="*/ 0 w 176"/>
                <a:gd name="T35" fmla="*/ 0 h 296"/>
                <a:gd name="T36" fmla="*/ 0 w 176"/>
                <a:gd name="T37" fmla="*/ 0 h 296"/>
                <a:gd name="T38" fmla="*/ 0 w 176"/>
                <a:gd name="T39" fmla="*/ 0 h 296"/>
                <a:gd name="T40" fmla="*/ 0 w 176"/>
                <a:gd name="T41" fmla="*/ 0 h 2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6"/>
                <a:gd name="T64" fmla="*/ 0 h 296"/>
                <a:gd name="T65" fmla="*/ 176 w 176"/>
                <a:gd name="T66" fmla="*/ 296 h 29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6" h="296">
                  <a:moveTo>
                    <a:pt x="165" y="0"/>
                  </a:moveTo>
                  <a:lnTo>
                    <a:pt x="176" y="18"/>
                  </a:lnTo>
                  <a:lnTo>
                    <a:pt x="175" y="42"/>
                  </a:lnTo>
                  <a:lnTo>
                    <a:pt x="153" y="89"/>
                  </a:lnTo>
                  <a:lnTo>
                    <a:pt x="140" y="116"/>
                  </a:lnTo>
                  <a:lnTo>
                    <a:pt x="124" y="139"/>
                  </a:lnTo>
                  <a:lnTo>
                    <a:pt x="98" y="181"/>
                  </a:lnTo>
                  <a:lnTo>
                    <a:pt x="69" y="222"/>
                  </a:lnTo>
                  <a:lnTo>
                    <a:pt x="35" y="270"/>
                  </a:lnTo>
                  <a:lnTo>
                    <a:pt x="20" y="287"/>
                  </a:lnTo>
                  <a:lnTo>
                    <a:pt x="0" y="296"/>
                  </a:lnTo>
                  <a:lnTo>
                    <a:pt x="0" y="274"/>
                  </a:lnTo>
                  <a:lnTo>
                    <a:pt x="9" y="257"/>
                  </a:lnTo>
                  <a:lnTo>
                    <a:pt x="44" y="210"/>
                  </a:lnTo>
                  <a:lnTo>
                    <a:pt x="77" y="171"/>
                  </a:lnTo>
                  <a:lnTo>
                    <a:pt x="109" y="129"/>
                  </a:lnTo>
                  <a:lnTo>
                    <a:pt x="138" y="81"/>
                  </a:lnTo>
                  <a:lnTo>
                    <a:pt x="156" y="12"/>
                  </a:lnTo>
                  <a:lnTo>
                    <a:pt x="155" y="2"/>
                  </a:lnTo>
                  <a:lnTo>
                    <a:pt x="165" y="0"/>
                  </a:lnTo>
                  <a:close/>
                </a:path>
              </a:pathLst>
            </a:custGeom>
            <a:solidFill>
              <a:srgbClr val="000000"/>
            </a:solidFill>
            <a:ln w="9525">
              <a:noFill/>
              <a:round/>
              <a:headEnd/>
              <a:tailEnd/>
            </a:ln>
          </p:spPr>
          <p:txBody>
            <a:bodyPr/>
            <a:lstStyle/>
            <a:p>
              <a:endParaRPr lang="zh-CN" altLang="en-US"/>
            </a:p>
          </p:txBody>
        </p:sp>
        <p:sp>
          <p:nvSpPr>
            <p:cNvPr id="1145" name="Freeform 44"/>
            <p:cNvSpPr>
              <a:spLocks/>
            </p:cNvSpPr>
            <p:nvPr/>
          </p:nvSpPr>
          <p:spPr bwMode="auto">
            <a:xfrm>
              <a:off x="2909" y="3333"/>
              <a:ext cx="59" cy="53"/>
            </a:xfrm>
            <a:custGeom>
              <a:avLst/>
              <a:gdLst>
                <a:gd name="T0" fmla="*/ 0 w 154"/>
                <a:gd name="T1" fmla="*/ 0 h 143"/>
                <a:gd name="T2" fmla="*/ 0 w 154"/>
                <a:gd name="T3" fmla="*/ 0 h 143"/>
                <a:gd name="T4" fmla="*/ 0 w 154"/>
                <a:gd name="T5" fmla="*/ 0 h 143"/>
                <a:gd name="T6" fmla="*/ 0 w 154"/>
                <a:gd name="T7" fmla="*/ 0 h 143"/>
                <a:gd name="T8" fmla="*/ 0 w 154"/>
                <a:gd name="T9" fmla="*/ 0 h 143"/>
                <a:gd name="T10" fmla="*/ 0 w 154"/>
                <a:gd name="T11" fmla="*/ 0 h 143"/>
                <a:gd name="T12" fmla="*/ 0 w 154"/>
                <a:gd name="T13" fmla="*/ 0 h 143"/>
                <a:gd name="T14" fmla="*/ 0 w 154"/>
                <a:gd name="T15" fmla="*/ 0 h 143"/>
                <a:gd name="T16" fmla="*/ 0 w 154"/>
                <a:gd name="T17" fmla="*/ 0 h 143"/>
                <a:gd name="T18" fmla="*/ 0 w 154"/>
                <a:gd name="T19" fmla="*/ 0 h 143"/>
                <a:gd name="T20" fmla="*/ 0 w 154"/>
                <a:gd name="T21" fmla="*/ 0 h 143"/>
                <a:gd name="T22" fmla="*/ 0 w 154"/>
                <a:gd name="T23" fmla="*/ 0 h 143"/>
                <a:gd name="T24" fmla="*/ 0 w 154"/>
                <a:gd name="T25" fmla="*/ 0 h 143"/>
                <a:gd name="T26" fmla="*/ 0 w 154"/>
                <a:gd name="T27" fmla="*/ 0 h 143"/>
                <a:gd name="T28" fmla="*/ 0 w 154"/>
                <a:gd name="T29" fmla="*/ 0 h 143"/>
                <a:gd name="T30" fmla="*/ 0 w 154"/>
                <a:gd name="T31" fmla="*/ 0 h 143"/>
                <a:gd name="T32" fmla="*/ 0 w 154"/>
                <a:gd name="T33" fmla="*/ 0 h 143"/>
                <a:gd name="T34" fmla="*/ 0 w 154"/>
                <a:gd name="T35" fmla="*/ 0 h 143"/>
                <a:gd name="T36" fmla="*/ 0 w 154"/>
                <a:gd name="T37" fmla="*/ 0 h 143"/>
                <a:gd name="T38" fmla="*/ 0 w 154"/>
                <a:gd name="T39" fmla="*/ 0 h 14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4"/>
                <a:gd name="T61" fmla="*/ 0 h 143"/>
                <a:gd name="T62" fmla="*/ 154 w 154"/>
                <a:gd name="T63" fmla="*/ 143 h 14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4" h="143">
                  <a:moveTo>
                    <a:pt x="117" y="13"/>
                  </a:moveTo>
                  <a:lnTo>
                    <a:pt x="28" y="64"/>
                  </a:lnTo>
                  <a:lnTo>
                    <a:pt x="47" y="82"/>
                  </a:lnTo>
                  <a:lnTo>
                    <a:pt x="70" y="99"/>
                  </a:lnTo>
                  <a:lnTo>
                    <a:pt x="148" y="79"/>
                  </a:lnTo>
                  <a:lnTo>
                    <a:pt x="154" y="92"/>
                  </a:lnTo>
                  <a:lnTo>
                    <a:pt x="116" y="117"/>
                  </a:lnTo>
                  <a:lnTo>
                    <a:pt x="99" y="131"/>
                  </a:lnTo>
                  <a:lnTo>
                    <a:pt x="77" y="141"/>
                  </a:lnTo>
                  <a:lnTo>
                    <a:pt x="65" y="143"/>
                  </a:lnTo>
                  <a:lnTo>
                    <a:pt x="17" y="112"/>
                  </a:lnTo>
                  <a:lnTo>
                    <a:pt x="0" y="80"/>
                  </a:lnTo>
                  <a:lnTo>
                    <a:pt x="3" y="49"/>
                  </a:lnTo>
                  <a:lnTo>
                    <a:pt x="13" y="35"/>
                  </a:lnTo>
                  <a:lnTo>
                    <a:pt x="25" y="27"/>
                  </a:lnTo>
                  <a:lnTo>
                    <a:pt x="50" y="15"/>
                  </a:lnTo>
                  <a:lnTo>
                    <a:pt x="112" y="0"/>
                  </a:lnTo>
                  <a:lnTo>
                    <a:pt x="122" y="5"/>
                  </a:lnTo>
                  <a:lnTo>
                    <a:pt x="117" y="13"/>
                  </a:lnTo>
                  <a:close/>
                </a:path>
              </a:pathLst>
            </a:custGeom>
            <a:solidFill>
              <a:srgbClr val="000000"/>
            </a:solidFill>
            <a:ln w="9525">
              <a:noFill/>
              <a:round/>
              <a:headEnd/>
              <a:tailEnd/>
            </a:ln>
          </p:spPr>
          <p:txBody>
            <a:bodyPr/>
            <a:lstStyle/>
            <a:p>
              <a:endParaRPr lang="zh-CN" altLang="en-US"/>
            </a:p>
          </p:txBody>
        </p:sp>
        <p:sp>
          <p:nvSpPr>
            <p:cNvPr id="1146" name="Freeform 45"/>
            <p:cNvSpPr>
              <a:spLocks/>
            </p:cNvSpPr>
            <p:nvPr/>
          </p:nvSpPr>
          <p:spPr bwMode="auto">
            <a:xfrm>
              <a:off x="2951" y="3327"/>
              <a:ext cx="41" cy="56"/>
            </a:xfrm>
            <a:custGeom>
              <a:avLst/>
              <a:gdLst>
                <a:gd name="T0" fmla="*/ 0 w 107"/>
                <a:gd name="T1" fmla="*/ 0 h 155"/>
                <a:gd name="T2" fmla="*/ 0 w 107"/>
                <a:gd name="T3" fmla="*/ 0 h 155"/>
                <a:gd name="T4" fmla="*/ 0 w 107"/>
                <a:gd name="T5" fmla="*/ 0 h 155"/>
                <a:gd name="T6" fmla="*/ 0 w 107"/>
                <a:gd name="T7" fmla="*/ 0 h 155"/>
                <a:gd name="T8" fmla="*/ 0 w 107"/>
                <a:gd name="T9" fmla="*/ 0 h 155"/>
                <a:gd name="T10" fmla="*/ 0 w 107"/>
                <a:gd name="T11" fmla="*/ 0 h 155"/>
                <a:gd name="T12" fmla="*/ 0 w 107"/>
                <a:gd name="T13" fmla="*/ 0 h 155"/>
                <a:gd name="T14" fmla="*/ 0 w 107"/>
                <a:gd name="T15" fmla="*/ 0 h 155"/>
                <a:gd name="T16" fmla="*/ 0 w 107"/>
                <a:gd name="T17" fmla="*/ 0 h 155"/>
                <a:gd name="T18" fmla="*/ 0 w 107"/>
                <a:gd name="T19" fmla="*/ 0 h 155"/>
                <a:gd name="T20" fmla="*/ 0 w 107"/>
                <a:gd name="T21" fmla="*/ 0 h 155"/>
                <a:gd name="T22" fmla="*/ 0 w 107"/>
                <a:gd name="T23" fmla="*/ 0 h 155"/>
                <a:gd name="T24" fmla="*/ 0 w 107"/>
                <a:gd name="T25" fmla="*/ 0 h 155"/>
                <a:gd name="T26" fmla="*/ 0 w 107"/>
                <a:gd name="T27" fmla="*/ 0 h 1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7"/>
                <a:gd name="T43" fmla="*/ 0 h 155"/>
                <a:gd name="T44" fmla="*/ 107 w 107"/>
                <a:gd name="T45" fmla="*/ 155 h 1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7" h="155">
                  <a:moveTo>
                    <a:pt x="100" y="7"/>
                  </a:moveTo>
                  <a:lnTo>
                    <a:pt x="107" y="123"/>
                  </a:lnTo>
                  <a:lnTo>
                    <a:pt x="87" y="141"/>
                  </a:lnTo>
                  <a:lnTo>
                    <a:pt x="64" y="151"/>
                  </a:lnTo>
                  <a:lnTo>
                    <a:pt x="6" y="155"/>
                  </a:lnTo>
                  <a:lnTo>
                    <a:pt x="0" y="148"/>
                  </a:lnTo>
                  <a:lnTo>
                    <a:pt x="6" y="141"/>
                  </a:lnTo>
                  <a:lnTo>
                    <a:pt x="47" y="130"/>
                  </a:lnTo>
                  <a:lnTo>
                    <a:pt x="77" y="99"/>
                  </a:lnTo>
                  <a:lnTo>
                    <a:pt x="90" y="57"/>
                  </a:lnTo>
                  <a:lnTo>
                    <a:pt x="85" y="9"/>
                  </a:lnTo>
                  <a:lnTo>
                    <a:pt x="92" y="0"/>
                  </a:lnTo>
                  <a:lnTo>
                    <a:pt x="100" y="7"/>
                  </a:lnTo>
                  <a:close/>
                </a:path>
              </a:pathLst>
            </a:custGeom>
            <a:solidFill>
              <a:srgbClr val="000000"/>
            </a:solidFill>
            <a:ln w="9525">
              <a:noFill/>
              <a:round/>
              <a:headEnd/>
              <a:tailEnd/>
            </a:ln>
          </p:spPr>
          <p:txBody>
            <a:bodyPr/>
            <a:lstStyle/>
            <a:p>
              <a:endParaRPr lang="zh-CN" altLang="en-US"/>
            </a:p>
          </p:txBody>
        </p:sp>
        <p:sp>
          <p:nvSpPr>
            <p:cNvPr id="1147" name="Freeform 46"/>
            <p:cNvSpPr>
              <a:spLocks/>
            </p:cNvSpPr>
            <p:nvPr/>
          </p:nvSpPr>
          <p:spPr bwMode="auto">
            <a:xfrm>
              <a:off x="2999" y="3333"/>
              <a:ext cx="98" cy="19"/>
            </a:xfrm>
            <a:custGeom>
              <a:avLst/>
              <a:gdLst>
                <a:gd name="T0" fmla="*/ 0 w 255"/>
                <a:gd name="T1" fmla="*/ 0 h 56"/>
                <a:gd name="T2" fmla="*/ 0 w 255"/>
                <a:gd name="T3" fmla="*/ 0 h 56"/>
                <a:gd name="T4" fmla="*/ 0 w 255"/>
                <a:gd name="T5" fmla="*/ 0 h 56"/>
                <a:gd name="T6" fmla="*/ 0 w 255"/>
                <a:gd name="T7" fmla="*/ 0 h 56"/>
                <a:gd name="T8" fmla="*/ 0 w 255"/>
                <a:gd name="T9" fmla="*/ 0 h 56"/>
                <a:gd name="T10" fmla="*/ 0 w 255"/>
                <a:gd name="T11" fmla="*/ 0 h 56"/>
                <a:gd name="T12" fmla="*/ 0 w 255"/>
                <a:gd name="T13" fmla="*/ 0 h 56"/>
                <a:gd name="T14" fmla="*/ 0 w 255"/>
                <a:gd name="T15" fmla="*/ 0 h 56"/>
                <a:gd name="T16" fmla="*/ 0 w 255"/>
                <a:gd name="T17" fmla="*/ 0 h 56"/>
                <a:gd name="T18" fmla="*/ 0 w 255"/>
                <a:gd name="T19" fmla="*/ 0 h 56"/>
                <a:gd name="T20" fmla="*/ 0 w 255"/>
                <a:gd name="T21" fmla="*/ 0 h 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55"/>
                <a:gd name="T34" fmla="*/ 0 h 56"/>
                <a:gd name="T35" fmla="*/ 255 w 255"/>
                <a:gd name="T36" fmla="*/ 56 h 5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55" h="56">
                  <a:moveTo>
                    <a:pt x="0" y="42"/>
                  </a:moveTo>
                  <a:lnTo>
                    <a:pt x="60" y="16"/>
                  </a:lnTo>
                  <a:lnTo>
                    <a:pt x="119" y="0"/>
                  </a:lnTo>
                  <a:lnTo>
                    <a:pt x="248" y="7"/>
                  </a:lnTo>
                  <a:lnTo>
                    <a:pt x="255" y="14"/>
                  </a:lnTo>
                  <a:lnTo>
                    <a:pt x="248" y="21"/>
                  </a:lnTo>
                  <a:lnTo>
                    <a:pt x="184" y="27"/>
                  </a:lnTo>
                  <a:lnTo>
                    <a:pt x="122" y="39"/>
                  </a:lnTo>
                  <a:lnTo>
                    <a:pt x="5" y="56"/>
                  </a:lnTo>
                  <a:lnTo>
                    <a:pt x="0" y="42"/>
                  </a:lnTo>
                  <a:close/>
                </a:path>
              </a:pathLst>
            </a:custGeom>
            <a:solidFill>
              <a:srgbClr val="000000"/>
            </a:solidFill>
            <a:ln w="9525">
              <a:noFill/>
              <a:round/>
              <a:headEnd/>
              <a:tailEnd/>
            </a:ln>
          </p:spPr>
          <p:txBody>
            <a:bodyPr/>
            <a:lstStyle/>
            <a:p>
              <a:endParaRPr lang="zh-CN" altLang="en-US"/>
            </a:p>
          </p:txBody>
        </p:sp>
        <p:sp>
          <p:nvSpPr>
            <p:cNvPr id="1148" name="Freeform 47"/>
            <p:cNvSpPr>
              <a:spLocks/>
            </p:cNvSpPr>
            <p:nvPr/>
          </p:nvSpPr>
          <p:spPr bwMode="auto">
            <a:xfrm>
              <a:off x="2973" y="3278"/>
              <a:ext cx="44" cy="19"/>
            </a:xfrm>
            <a:custGeom>
              <a:avLst/>
              <a:gdLst>
                <a:gd name="T0" fmla="*/ 0 w 116"/>
                <a:gd name="T1" fmla="*/ 0 h 52"/>
                <a:gd name="T2" fmla="*/ 0 w 116"/>
                <a:gd name="T3" fmla="*/ 0 h 52"/>
                <a:gd name="T4" fmla="*/ 0 w 116"/>
                <a:gd name="T5" fmla="*/ 0 h 52"/>
                <a:gd name="T6" fmla="*/ 0 w 116"/>
                <a:gd name="T7" fmla="*/ 0 h 52"/>
                <a:gd name="T8" fmla="*/ 0 w 116"/>
                <a:gd name="T9" fmla="*/ 0 h 52"/>
                <a:gd name="T10" fmla="*/ 0 w 116"/>
                <a:gd name="T11" fmla="*/ 0 h 52"/>
                <a:gd name="T12" fmla="*/ 0 w 116"/>
                <a:gd name="T13" fmla="*/ 0 h 52"/>
                <a:gd name="T14" fmla="*/ 0 w 116"/>
                <a:gd name="T15" fmla="*/ 0 h 52"/>
                <a:gd name="T16" fmla="*/ 0 w 116"/>
                <a:gd name="T17" fmla="*/ 0 h 52"/>
                <a:gd name="T18" fmla="*/ 0 w 116"/>
                <a:gd name="T19" fmla="*/ 0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6"/>
                <a:gd name="T31" fmla="*/ 0 h 52"/>
                <a:gd name="T32" fmla="*/ 116 w 116"/>
                <a:gd name="T33" fmla="*/ 52 h 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6" h="52">
                  <a:moveTo>
                    <a:pt x="0" y="37"/>
                  </a:moveTo>
                  <a:lnTo>
                    <a:pt x="32" y="20"/>
                  </a:lnTo>
                  <a:lnTo>
                    <a:pt x="61" y="2"/>
                  </a:lnTo>
                  <a:lnTo>
                    <a:pt x="108" y="0"/>
                  </a:lnTo>
                  <a:lnTo>
                    <a:pt x="116" y="8"/>
                  </a:lnTo>
                  <a:lnTo>
                    <a:pt x="108" y="15"/>
                  </a:lnTo>
                  <a:lnTo>
                    <a:pt x="74" y="35"/>
                  </a:lnTo>
                  <a:lnTo>
                    <a:pt x="3" y="52"/>
                  </a:lnTo>
                  <a:lnTo>
                    <a:pt x="0" y="37"/>
                  </a:lnTo>
                  <a:close/>
                </a:path>
              </a:pathLst>
            </a:custGeom>
            <a:solidFill>
              <a:srgbClr val="000000"/>
            </a:solidFill>
            <a:ln w="9525">
              <a:noFill/>
              <a:round/>
              <a:headEnd/>
              <a:tailEnd/>
            </a:ln>
          </p:spPr>
          <p:txBody>
            <a:bodyPr/>
            <a:lstStyle/>
            <a:p>
              <a:endParaRPr lang="zh-CN" altLang="en-US"/>
            </a:p>
          </p:txBody>
        </p:sp>
        <p:sp>
          <p:nvSpPr>
            <p:cNvPr id="1149" name="Freeform 48"/>
            <p:cNvSpPr>
              <a:spLocks/>
            </p:cNvSpPr>
            <p:nvPr/>
          </p:nvSpPr>
          <p:spPr bwMode="auto">
            <a:xfrm>
              <a:off x="3008" y="3279"/>
              <a:ext cx="48" cy="31"/>
            </a:xfrm>
            <a:custGeom>
              <a:avLst/>
              <a:gdLst>
                <a:gd name="T0" fmla="*/ 0 w 126"/>
                <a:gd name="T1" fmla="*/ 0 h 87"/>
                <a:gd name="T2" fmla="*/ 0 w 126"/>
                <a:gd name="T3" fmla="*/ 0 h 87"/>
                <a:gd name="T4" fmla="*/ 0 w 126"/>
                <a:gd name="T5" fmla="*/ 0 h 87"/>
                <a:gd name="T6" fmla="*/ 0 w 126"/>
                <a:gd name="T7" fmla="*/ 0 h 87"/>
                <a:gd name="T8" fmla="*/ 0 w 126"/>
                <a:gd name="T9" fmla="*/ 0 h 87"/>
                <a:gd name="T10" fmla="*/ 0 w 126"/>
                <a:gd name="T11" fmla="*/ 0 h 87"/>
                <a:gd name="T12" fmla="*/ 0 w 126"/>
                <a:gd name="T13" fmla="*/ 0 h 87"/>
                <a:gd name="T14" fmla="*/ 0 w 126"/>
                <a:gd name="T15" fmla="*/ 0 h 87"/>
                <a:gd name="T16" fmla="*/ 0 w 126"/>
                <a:gd name="T17" fmla="*/ 0 h 87"/>
                <a:gd name="T18" fmla="*/ 0 w 126"/>
                <a:gd name="T19" fmla="*/ 0 h 87"/>
                <a:gd name="T20" fmla="*/ 0 w 126"/>
                <a:gd name="T21" fmla="*/ 0 h 87"/>
                <a:gd name="T22" fmla="*/ 0 w 126"/>
                <a:gd name="T23" fmla="*/ 0 h 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6"/>
                <a:gd name="T37" fmla="*/ 0 h 87"/>
                <a:gd name="T38" fmla="*/ 126 w 126"/>
                <a:gd name="T39" fmla="*/ 87 h 8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6" h="87">
                  <a:moveTo>
                    <a:pt x="7" y="0"/>
                  </a:moveTo>
                  <a:lnTo>
                    <a:pt x="59" y="5"/>
                  </a:lnTo>
                  <a:lnTo>
                    <a:pt x="106" y="28"/>
                  </a:lnTo>
                  <a:lnTo>
                    <a:pt x="126" y="79"/>
                  </a:lnTo>
                  <a:lnTo>
                    <a:pt x="119" y="87"/>
                  </a:lnTo>
                  <a:lnTo>
                    <a:pt x="111" y="82"/>
                  </a:lnTo>
                  <a:lnTo>
                    <a:pt x="86" y="50"/>
                  </a:lnTo>
                  <a:lnTo>
                    <a:pt x="49" y="25"/>
                  </a:lnTo>
                  <a:lnTo>
                    <a:pt x="7" y="15"/>
                  </a:lnTo>
                  <a:lnTo>
                    <a:pt x="0" y="8"/>
                  </a:lnTo>
                  <a:lnTo>
                    <a:pt x="7" y="0"/>
                  </a:lnTo>
                  <a:close/>
                </a:path>
              </a:pathLst>
            </a:custGeom>
            <a:solidFill>
              <a:srgbClr val="000000"/>
            </a:solidFill>
            <a:ln w="9525">
              <a:noFill/>
              <a:round/>
              <a:headEnd/>
              <a:tailEnd/>
            </a:ln>
          </p:spPr>
          <p:txBody>
            <a:bodyPr/>
            <a:lstStyle/>
            <a:p>
              <a:endParaRPr lang="zh-CN" altLang="en-US"/>
            </a:p>
          </p:txBody>
        </p:sp>
        <p:sp>
          <p:nvSpPr>
            <p:cNvPr id="1150" name="Freeform 49"/>
            <p:cNvSpPr>
              <a:spLocks/>
            </p:cNvSpPr>
            <p:nvPr/>
          </p:nvSpPr>
          <p:spPr bwMode="auto">
            <a:xfrm>
              <a:off x="3000" y="3231"/>
              <a:ext cx="132" cy="109"/>
            </a:xfrm>
            <a:custGeom>
              <a:avLst/>
              <a:gdLst>
                <a:gd name="T0" fmla="*/ 0 w 350"/>
                <a:gd name="T1" fmla="*/ 0 h 303"/>
                <a:gd name="T2" fmla="*/ 0 w 350"/>
                <a:gd name="T3" fmla="*/ 0 h 303"/>
                <a:gd name="T4" fmla="*/ 0 w 350"/>
                <a:gd name="T5" fmla="*/ 0 h 303"/>
                <a:gd name="T6" fmla="*/ 0 w 350"/>
                <a:gd name="T7" fmla="*/ 0 h 303"/>
                <a:gd name="T8" fmla="*/ 0 w 350"/>
                <a:gd name="T9" fmla="*/ 0 h 303"/>
                <a:gd name="T10" fmla="*/ 0 w 350"/>
                <a:gd name="T11" fmla="*/ 0 h 303"/>
                <a:gd name="T12" fmla="*/ 0 w 350"/>
                <a:gd name="T13" fmla="*/ 0 h 303"/>
                <a:gd name="T14" fmla="*/ 0 w 350"/>
                <a:gd name="T15" fmla="*/ 0 h 303"/>
                <a:gd name="T16" fmla="*/ 0 w 350"/>
                <a:gd name="T17" fmla="*/ 0 h 303"/>
                <a:gd name="T18" fmla="*/ 0 w 350"/>
                <a:gd name="T19" fmla="*/ 0 h 303"/>
                <a:gd name="T20" fmla="*/ 0 w 350"/>
                <a:gd name="T21" fmla="*/ 0 h 303"/>
                <a:gd name="T22" fmla="*/ 0 w 350"/>
                <a:gd name="T23" fmla="*/ 0 h 303"/>
                <a:gd name="T24" fmla="*/ 0 w 350"/>
                <a:gd name="T25" fmla="*/ 0 h 303"/>
                <a:gd name="T26" fmla="*/ 0 w 350"/>
                <a:gd name="T27" fmla="*/ 0 h 303"/>
                <a:gd name="T28" fmla="*/ 0 w 350"/>
                <a:gd name="T29" fmla="*/ 0 h 303"/>
                <a:gd name="T30" fmla="*/ 0 w 350"/>
                <a:gd name="T31" fmla="*/ 0 h 303"/>
                <a:gd name="T32" fmla="*/ 0 w 350"/>
                <a:gd name="T33" fmla="*/ 0 h 303"/>
                <a:gd name="T34" fmla="*/ 0 w 350"/>
                <a:gd name="T35" fmla="*/ 0 h 303"/>
                <a:gd name="T36" fmla="*/ 0 w 350"/>
                <a:gd name="T37" fmla="*/ 0 h 303"/>
                <a:gd name="T38" fmla="*/ 0 w 350"/>
                <a:gd name="T39" fmla="*/ 0 h 303"/>
                <a:gd name="T40" fmla="*/ 0 w 350"/>
                <a:gd name="T41" fmla="*/ 0 h 303"/>
                <a:gd name="T42" fmla="*/ 0 w 350"/>
                <a:gd name="T43" fmla="*/ 0 h 303"/>
                <a:gd name="T44" fmla="*/ 0 w 350"/>
                <a:gd name="T45" fmla="*/ 0 h 303"/>
                <a:gd name="T46" fmla="*/ 0 w 350"/>
                <a:gd name="T47" fmla="*/ 0 h 303"/>
                <a:gd name="T48" fmla="*/ 0 w 350"/>
                <a:gd name="T49" fmla="*/ 0 h 303"/>
                <a:gd name="T50" fmla="*/ 0 w 350"/>
                <a:gd name="T51" fmla="*/ 0 h 303"/>
                <a:gd name="T52" fmla="*/ 0 w 350"/>
                <a:gd name="T53" fmla="*/ 0 h 30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350"/>
                <a:gd name="T82" fmla="*/ 0 h 303"/>
                <a:gd name="T83" fmla="*/ 350 w 350"/>
                <a:gd name="T84" fmla="*/ 303 h 30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350" h="303">
                  <a:moveTo>
                    <a:pt x="9" y="49"/>
                  </a:moveTo>
                  <a:lnTo>
                    <a:pt x="44" y="15"/>
                  </a:lnTo>
                  <a:lnTo>
                    <a:pt x="59" y="5"/>
                  </a:lnTo>
                  <a:lnTo>
                    <a:pt x="84" y="0"/>
                  </a:lnTo>
                  <a:lnTo>
                    <a:pt x="180" y="2"/>
                  </a:lnTo>
                  <a:lnTo>
                    <a:pt x="247" y="39"/>
                  </a:lnTo>
                  <a:lnTo>
                    <a:pt x="299" y="96"/>
                  </a:lnTo>
                  <a:lnTo>
                    <a:pt x="325" y="143"/>
                  </a:lnTo>
                  <a:lnTo>
                    <a:pt x="335" y="188"/>
                  </a:lnTo>
                  <a:lnTo>
                    <a:pt x="350" y="289"/>
                  </a:lnTo>
                  <a:lnTo>
                    <a:pt x="341" y="303"/>
                  </a:lnTo>
                  <a:lnTo>
                    <a:pt x="328" y="294"/>
                  </a:lnTo>
                  <a:lnTo>
                    <a:pt x="308" y="202"/>
                  </a:lnTo>
                  <a:lnTo>
                    <a:pt x="294" y="163"/>
                  </a:lnTo>
                  <a:lnTo>
                    <a:pt x="283" y="141"/>
                  </a:lnTo>
                  <a:lnTo>
                    <a:pt x="269" y="120"/>
                  </a:lnTo>
                  <a:lnTo>
                    <a:pt x="236" y="76"/>
                  </a:lnTo>
                  <a:lnTo>
                    <a:pt x="219" y="61"/>
                  </a:lnTo>
                  <a:lnTo>
                    <a:pt x="192" y="47"/>
                  </a:lnTo>
                  <a:lnTo>
                    <a:pt x="138" y="32"/>
                  </a:lnTo>
                  <a:lnTo>
                    <a:pt x="113" y="22"/>
                  </a:lnTo>
                  <a:lnTo>
                    <a:pt x="86" y="19"/>
                  </a:lnTo>
                  <a:lnTo>
                    <a:pt x="42" y="44"/>
                  </a:lnTo>
                  <a:lnTo>
                    <a:pt x="4" y="86"/>
                  </a:lnTo>
                  <a:lnTo>
                    <a:pt x="0" y="72"/>
                  </a:lnTo>
                  <a:lnTo>
                    <a:pt x="9" y="49"/>
                  </a:lnTo>
                  <a:close/>
                </a:path>
              </a:pathLst>
            </a:custGeom>
            <a:solidFill>
              <a:srgbClr val="000000"/>
            </a:solidFill>
            <a:ln w="9525">
              <a:noFill/>
              <a:round/>
              <a:headEnd/>
              <a:tailEnd/>
            </a:ln>
          </p:spPr>
          <p:txBody>
            <a:bodyPr/>
            <a:lstStyle/>
            <a:p>
              <a:endParaRPr lang="zh-CN" altLang="en-US"/>
            </a:p>
          </p:txBody>
        </p:sp>
        <p:sp>
          <p:nvSpPr>
            <p:cNvPr id="1151" name="Freeform 50"/>
            <p:cNvSpPr>
              <a:spLocks/>
            </p:cNvSpPr>
            <p:nvPr/>
          </p:nvSpPr>
          <p:spPr bwMode="auto">
            <a:xfrm>
              <a:off x="3152" y="3128"/>
              <a:ext cx="58" cy="171"/>
            </a:xfrm>
            <a:custGeom>
              <a:avLst/>
              <a:gdLst>
                <a:gd name="T0" fmla="*/ 0 w 151"/>
                <a:gd name="T1" fmla="*/ 0 h 468"/>
                <a:gd name="T2" fmla="*/ 0 w 151"/>
                <a:gd name="T3" fmla="*/ 0 h 468"/>
                <a:gd name="T4" fmla="*/ 0 w 151"/>
                <a:gd name="T5" fmla="*/ 0 h 468"/>
                <a:gd name="T6" fmla="*/ 0 w 151"/>
                <a:gd name="T7" fmla="*/ 0 h 468"/>
                <a:gd name="T8" fmla="*/ 0 w 151"/>
                <a:gd name="T9" fmla="*/ 0 h 468"/>
                <a:gd name="T10" fmla="*/ 0 w 151"/>
                <a:gd name="T11" fmla="*/ 0 h 468"/>
                <a:gd name="T12" fmla="*/ 0 w 151"/>
                <a:gd name="T13" fmla="*/ 0 h 468"/>
                <a:gd name="T14" fmla="*/ 0 w 151"/>
                <a:gd name="T15" fmla="*/ 0 h 468"/>
                <a:gd name="T16" fmla="*/ 0 w 151"/>
                <a:gd name="T17" fmla="*/ 0 h 468"/>
                <a:gd name="T18" fmla="*/ 0 w 151"/>
                <a:gd name="T19" fmla="*/ 0 h 468"/>
                <a:gd name="T20" fmla="*/ 0 w 151"/>
                <a:gd name="T21" fmla="*/ 0 h 468"/>
                <a:gd name="T22" fmla="*/ 0 w 151"/>
                <a:gd name="T23" fmla="*/ 0 h 468"/>
                <a:gd name="T24" fmla="*/ 0 w 151"/>
                <a:gd name="T25" fmla="*/ 0 h 468"/>
                <a:gd name="T26" fmla="*/ 0 w 151"/>
                <a:gd name="T27" fmla="*/ 0 h 468"/>
                <a:gd name="T28" fmla="*/ 0 w 151"/>
                <a:gd name="T29" fmla="*/ 0 h 468"/>
                <a:gd name="T30" fmla="*/ 0 w 151"/>
                <a:gd name="T31" fmla="*/ 0 h 468"/>
                <a:gd name="T32" fmla="*/ 0 w 151"/>
                <a:gd name="T33" fmla="*/ 0 h 468"/>
                <a:gd name="T34" fmla="*/ 0 w 151"/>
                <a:gd name="T35" fmla="*/ 0 h 468"/>
                <a:gd name="T36" fmla="*/ 0 w 151"/>
                <a:gd name="T37" fmla="*/ 0 h 468"/>
                <a:gd name="T38" fmla="*/ 0 w 151"/>
                <a:gd name="T39" fmla="*/ 0 h 468"/>
                <a:gd name="T40" fmla="*/ 0 w 151"/>
                <a:gd name="T41" fmla="*/ 0 h 468"/>
                <a:gd name="T42" fmla="*/ 0 w 151"/>
                <a:gd name="T43" fmla="*/ 0 h 468"/>
                <a:gd name="T44" fmla="*/ 0 w 151"/>
                <a:gd name="T45" fmla="*/ 0 h 468"/>
                <a:gd name="T46" fmla="*/ 0 w 151"/>
                <a:gd name="T47" fmla="*/ 0 h 4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1"/>
                <a:gd name="T73" fmla="*/ 0 h 468"/>
                <a:gd name="T74" fmla="*/ 151 w 151"/>
                <a:gd name="T75" fmla="*/ 468 h 46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1" h="468">
                  <a:moveTo>
                    <a:pt x="149" y="12"/>
                  </a:moveTo>
                  <a:lnTo>
                    <a:pt x="117" y="38"/>
                  </a:lnTo>
                  <a:lnTo>
                    <a:pt x="91" y="67"/>
                  </a:lnTo>
                  <a:lnTo>
                    <a:pt x="57" y="134"/>
                  </a:lnTo>
                  <a:lnTo>
                    <a:pt x="45" y="211"/>
                  </a:lnTo>
                  <a:lnTo>
                    <a:pt x="54" y="295"/>
                  </a:lnTo>
                  <a:lnTo>
                    <a:pt x="50" y="379"/>
                  </a:lnTo>
                  <a:lnTo>
                    <a:pt x="37" y="463"/>
                  </a:lnTo>
                  <a:lnTo>
                    <a:pt x="28" y="468"/>
                  </a:lnTo>
                  <a:lnTo>
                    <a:pt x="22" y="460"/>
                  </a:lnTo>
                  <a:lnTo>
                    <a:pt x="18" y="379"/>
                  </a:lnTo>
                  <a:lnTo>
                    <a:pt x="5" y="300"/>
                  </a:lnTo>
                  <a:lnTo>
                    <a:pt x="0" y="210"/>
                  </a:lnTo>
                  <a:lnTo>
                    <a:pt x="8" y="168"/>
                  </a:lnTo>
                  <a:lnTo>
                    <a:pt x="23" y="129"/>
                  </a:lnTo>
                  <a:lnTo>
                    <a:pt x="44" y="94"/>
                  </a:lnTo>
                  <a:lnTo>
                    <a:pt x="70" y="59"/>
                  </a:lnTo>
                  <a:lnTo>
                    <a:pt x="86" y="43"/>
                  </a:lnTo>
                  <a:lnTo>
                    <a:pt x="102" y="28"/>
                  </a:lnTo>
                  <a:lnTo>
                    <a:pt x="121" y="13"/>
                  </a:lnTo>
                  <a:lnTo>
                    <a:pt x="141" y="0"/>
                  </a:lnTo>
                  <a:lnTo>
                    <a:pt x="151" y="1"/>
                  </a:lnTo>
                  <a:lnTo>
                    <a:pt x="149" y="12"/>
                  </a:lnTo>
                  <a:close/>
                </a:path>
              </a:pathLst>
            </a:custGeom>
            <a:solidFill>
              <a:srgbClr val="000000"/>
            </a:solidFill>
            <a:ln w="9525">
              <a:noFill/>
              <a:round/>
              <a:headEnd/>
              <a:tailEnd/>
            </a:ln>
          </p:spPr>
          <p:txBody>
            <a:bodyPr/>
            <a:lstStyle/>
            <a:p>
              <a:endParaRPr lang="zh-CN" altLang="en-US"/>
            </a:p>
          </p:txBody>
        </p:sp>
        <p:sp>
          <p:nvSpPr>
            <p:cNvPr id="1152" name="Freeform 51"/>
            <p:cNvSpPr>
              <a:spLocks/>
            </p:cNvSpPr>
            <p:nvPr/>
          </p:nvSpPr>
          <p:spPr bwMode="auto">
            <a:xfrm>
              <a:off x="3060" y="3066"/>
              <a:ext cx="195" cy="168"/>
            </a:xfrm>
            <a:custGeom>
              <a:avLst/>
              <a:gdLst>
                <a:gd name="T0" fmla="*/ 0 w 514"/>
                <a:gd name="T1" fmla="*/ 0 h 463"/>
                <a:gd name="T2" fmla="*/ 0 w 514"/>
                <a:gd name="T3" fmla="*/ 0 h 463"/>
                <a:gd name="T4" fmla="*/ 0 w 514"/>
                <a:gd name="T5" fmla="*/ 0 h 463"/>
                <a:gd name="T6" fmla="*/ 0 w 514"/>
                <a:gd name="T7" fmla="*/ 0 h 463"/>
                <a:gd name="T8" fmla="*/ 0 w 514"/>
                <a:gd name="T9" fmla="*/ 0 h 463"/>
                <a:gd name="T10" fmla="*/ 0 w 514"/>
                <a:gd name="T11" fmla="*/ 0 h 463"/>
                <a:gd name="T12" fmla="*/ 0 w 514"/>
                <a:gd name="T13" fmla="*/ 0 h 463"/>
                <a:gd name="T14" fmla="*/ 0 w 514"/>
                <a:gd name="T15" fmla="*/ 0 h 463"/>
                <a:gd name="T16" fmla="*/ 0 w 514"/>
                <a:gd name="T17" fmla="*/ 0 h 463"/>
                <a:gd name="T18" fmla="*/ 0 w 514"/>
                <a:gd name="T19" fmla="*/ 0 h 463"/>
                <a:gd name="T20" fmla="*/ 0 w 514"/>
                <a:gd name="T21" fmla="*/ 0 h 463"/>
                <a:gd name="T22" fmla="*/ 0 w 514"/>
                <a:gd name="T23" fmla="*/ 0 h 463"/>
                <a:gd name="T24" fmla="*/ 0 w 514"/>
                <a:gd name="T25" fmla="*/ 0 h 463"/>
                <a:gd name="T26" fmla="*/ 0 w 514"/>
                <a:gd name="T27" fmla="*/ 0 h 463"/>
                <a:gd name="T28" fmla="*/ 0 w 514"/>
                <a:gd name="T29" fmla="*/ 0 h 463"/>
                <a:gd name="T30" fmla="*/ 0 w 514"/>
                <a:gd name="T31" fmla="*/ 0 h 463"/>
                <a:gd name="T32" fmla="*/ 0 w 514"/>
                <a:gd name="T33" fmla="*/ 0 h 463"/>
                <a:gd name="T34" fmla="*/ 0 w 514"/>
                <a:gd name="T35" fmla="*/ 0 h 463"/>
                <a:gd name="T36" fmla="*/ 0 w 514"/>
                <a:gd name="T37" fmla="*/ 0 h 463"/>
                <a:gd name="T38" fmla="*/ 0 w 514"/>
                <a:gd name="T39" fmla="*/ 0 h 463"/>
                <a:gd name="T40" fmla="*/ 0 w 514"/>
                <a:gd name="T41" fmla="*/ 0 h 463"/>
                <a:gd name="T42" fmla="*/ 0 w 514"/>
                <a:gd name="T43" fmla="*/ 0 h 463"/>
                <a:gd name="T44" fmla="*/ 0 w 514"/>
                <a:gd name="T45" fmla="*/ 0 h 463"/>
                <a:gd name="T46" fmla="*/ 0 w 514"/>
                <a:gd name="T47" fmla="*/ 0 h 463"/>
                <a:gd name="T48" fmla="*/ 0 w 514"/>
                <a:gd name="T49" fmla="*/ 0 h 463"/>
                <a:gd name="T50" fmla="*/ 0 w 514"/>
                <a:gd name="T51" fmla="*/ 0 h 463"/>
                <a:gd name="T52" fmla="*/ 0 w 514"/>
                <a:gd name="T53" fmla="*/ 0 h 463"/>
                <a:gd name="T54" fmla="*/ 0 w 514"/>
                <a:gd name="T55" fmla="*/ 0 h 463"/>
                <a:gd name="T56" fmla="*/ 0 w 514"/>
                <a:gd name="T57" fmla="*/ 0 h 463"/>
                <a:gd name="T58" fmla="*/ 0 w 514"/>
                <a:gd name="T59" fmla="*/ 0 h 463"/>
                <a:gd name="T60" fmla="*/ 0 w 514"/>
                <a:gd name="T61" fmla="*/ 0 h 463"/>
                <a:gd name="T62" fmla="*/ 0 w 514"/>
                <a:gd name="T63" fmla="*/ 0 h 463"/>
                <a:gd name="T64" fmla="*/ 0 w 514"/>
                <a:gd name="T65" fmla="*/ 0 h 463"/>
                <a:gd name="T66" fmla="*/ 0 w 514"/>
                <a:gd name="T67" fmla="*/ 0 h 463"/>
                <a:gd name="T68" fmla="*/ 0 w 514"/>
                <a:gd name="T69" fmla="*/ 0 h 463"/>
                <a:gd name="T70" fmla="*/ 0 w 514"/>
                <a:gd name="T71" fmla="*/ 0 h 463"/>
                <a:gd name="T72" fmla="*/ 0 w 514"/>
                <a:gd name="T73" fmla="*/ 0 h 463"/>
                <a:gd name="T74" fmla="*/ 0 w 514"/>
                <a:gd name="T75" fmla="*/ 0 h 463"/>
                <a:gd name="T76" fmla="*/ 0 w 514"/>
                <a:gd name="T77" fmla="*/ 0 h 463"/>
                <a:gd name="T78" fmla="*/ 0 w 514"/>
                <a:gd name="T79" fmla="*/ 0 h 46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514"/>
                <a:gd name="T121" fmla="*/ 0 h 463"/>
                <a:gd name="T122" fmla="*/ 514 w 514"/>
                <a:gd name="T123" fmla="*/ 463 h 46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514" h="463">
                  <a:moveTo>
                    <a:pt x="3" y="450"/>
                  </a:moveTo>
                  <a:lnTo>
                    <a:pt x="72" y="408"/>
                  </a:lnTo>
                  <a:lnTo>
                    <a:pt x="121" y="347"/>
                  </a:lnTo>
                  <a:lnTo>
                    <a:pt x="148" y="309"/>
                  </a:lnTo>
                  <a:lnTo>
                    <a:pt x="193" y="237"/>
                  </a:lnTo>
                  <a:lnTo>
                    <a:pt x="230" y="188"/>
                  </a:lnTo>
                  <a:lnTo>
                    <a:pt x="254" y="166"/>
                  </a:lnTo>
                  <a:lnTo>
                    <a:pt x="277" y="148"/>
                  </a:lnTo>
                  <a:lnTo>
                    <a:pt x="297" y="129"/>
                  </a:lnTo>
                  <a:lnTo>
                    <a:pt x="319" y="114"/>
                  </a:lnTo>
                  <a:lnTo>
                    <a:pt x="339" y="97"/>
                  </a:lnTo>
                  <a:lnTo>
                    <a:pt x="361" y="80"/>
                  </a:lnTo>
                  <a:lnTo>
                    <a:pt x="385" y="64"/>
                  </a:lnTo>
                  <a:lnTo>
                    <a:pt x="410" y="43"/>
                  </a:lnTo>
                  <a:lnTo>
                    <a:pt x="427" y="27"/>
                  </a:lnTo>
                  <a:lnTo>
                    <a:pt x="504" y="0"/>
                  </a:lnTo>
                  <a:lnTo>
                    <a:pt x="514" y="7"/>
                  </a:lnTo>
                  <a:lnTo>
                    <a:pt x="507" y="17"/>
                  </a:lnTo>
                  <a:lnTo>
                    <a:pt x="475" y="33"/>
                  </a:lnTo>
                  <a:lnTo>
                    <a:pt x="447" y="55"/>
                  </a:lnTo>
                  <a:lnTo>
                    <a:pt x="430" y="67"/>
                  </a:lnTo>
                  <a:lnTo>
                    <a:pt x="405" y="87"/>
                  </a:lnTo>
                  <a:lnTo>
                    <a:pt x="383" y="106"/>
                  </a:lnTo>
                  <a:lnTo>
                    <a:pt x="363" y="122"/>
                  </a:lnTo>
                  <a:lnTo>
                    <a:pt x="344" y="139"/>
                  </a:lnTo>
                  <a:lnTo>
                    <a:pt x="324" y="154"/>
                  </a:lnTo>
                  <a:lnTo>
                    <a:pt x="304" y="173"/>
                  </a:lnTo>
                  <a:lnTo>
                    <a:pt x="284" y="193"/>
                  </a:lnTo>
                  <a:lnTo>
                    <a:pt x="260" y="213"/>
                  </a:lnTo>
                  <a:lnTo>
                    <a:pt x="223" y="262"/>
                  </a:lnTo>
                  <a:lnTo>
                    <a:pt x="170" y="321"/>
                  </a:lnTo>
                  <a:lnTo>
                    <a:pt x="146" y="364"/>
                  </a:lnTo>
                  <a:lnTo>
                    <a:pt x="119" y="400"/>
                  </a:lnTo>
                  <a:lnTo>
                    <a:pt x="104" y="413"/>
                  </a:lnTo>
                  <a:lnTo>
                    <a:pt x="89" y="425"/>
                  </a:lnTo>
                  <a:lnTo>
                    <a:pt x="52" y="445"/>
                  </a:lnTo>
                  <a:lnTo>
                    <a:pt x="10" y="463"/>
                  </a:lnTo>
                  <a:lnTo>
                    <a:pt x="0" y="460"/>
                  </a:lnTo>
                  <a:lnTo>
                    <a:pt x="3" y="450"/>
                  </a:lnTo>
                  <a:close/>
                </a:path>
              </a:pathLst>
            </a:custGeom>
            <a:solidFill>
              <a:srgbClr val="000000"/>
            </a:solidFill>
            <a:ln w="9525">
              <a:noFill/>
              <a:round/>
              <a:headEnd/>
              <a:tailEnd/>
            </a:ln>
          </p:spPr>
          <p:txBody>
            <a:bodyPr/>
            <a:lstStyle/>
            <a:p>
              <a:endParaRPr lang="zh-CN" altLang="en-US"/>
            </a:p>
          </p:txBody>
        </p:sp>
        <p:sp>
          <p:nvSpPr>
            <p:cNvPr id="1153" name="Freeform 52"/>
            <p:cNvSpPr>
              <a:spLocks/>
            </p:cNvSpPr>
            <p:nvPr/>
          </p:nvSpPr>
          <p:spPr bwMode="auto">
            <a:xfrm>
              <a:off x="3229" y="3157"/>
              <a:ext cx="25" cy="145"/>
            </a:xfrm>
            <a:custGeom>
              <a:avLst/>
              <a:gdLst>
                <a:gd name="T0" fmla="*/ 0 w 64"/>
                <a:gd name="T1" fmla="*/ 0 h 399"/>
                <a:gd name="T2" fmla="*/ 0 w 64"/>
                <a:gd name="T3" fmla="*/ 0 h 399"/>
                <a:gd name="T4" fmla="*/ 0 w 64"/>
                <a:gd name="T5" fmla="*/ 0 h 399"/>
                <a:gd name="T6" fmla="*/ 0 w 64"/>
                <a:gd name="T7" fmla="*/ 0 h 399"/>
                <a:gd name="T8" fmla="*/ 0 w 64"/>
                <a:gd name="T9" fmla="*/ 0 h 399"/>
                <a:gd name="T10" fmla="*/ 0 w 64"/>
                <a:gd name="T11" fmla="*/ 0 h 399"/>
                <a:gd name="T12" fmla="*/ 0 w 64"/>
                <a:gd name="T13" fmla="*/ 0 h 399"/>
                <a:gd name="T14" fmla="*/ 0 w 64"/>
                <a:gd name="T15" fmla="*/ 0 h 399"/>
                <a:gd name="T16" fmla="*/ 0 w 64"/>
                <a:gd name="T17" fmla="*/ 0 h 399"/>
                <a:gd name="T18" fmla="*/ 0 w 64"/>
                <a:gd name="T19" fmla="*/ 0 h 399"/>
                <a:gd name="T20" fmla="*/ 0 w 64"/>
                <a:gd name="T21" fmla="*/ 0 h 399"/>
                <a:gd name="T22" fmla="*/ 0 w 64"/>
                <a:gd name="T23" fmla="*/ 0 h 399"/>
                <a:gd name="T24" fmla="*/ 0 w 64"/>
                <a:gd name="T25" fmla="*/ 0 h 399"/>
                <a:gd name="T26" fmla="*/ 0 w 64"/>
                <a:gd name="T27" fmla="*/ 0 h 399"/>
                <a:gd name="T28" fmla="*/ 0 w 64"/>
                <a:gd name="T29" fmla="*/ 0 h 399"/>
                <a:gd name="T30" fmla="*/ 0 w 64"/>
                <a:gd name="T31" fmla="*/ 0 h 399"/>
                <a:gd name="T32" fmla="*/ 0 w 64"/>
                <a:gd name="T33" fmla="*/ 0 h 3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
                <a:gd name="T52" fmla="*/ 0 h 399"/>
                <a:gd name="T53" fmla="*/ 64 w 64"/>
                <a:gd name="T54" fmla="*/ 399 h 3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 h="399">
                  <a:moveTo>
                    <a:pt x="49" y="11"/>
                  </a:moveTo>
                  <a:lnTo>
                    <a:pt x="27" y="64"/>
                  </a:lnTo>
                  <a:lnTo>
                    <a:pt x="27" y="117"/>
                  </a:lnTo>
                  <a:lnTo>
                    <a:pt x="40" y="173"/>
                  </a:lnTo>
                  <a:lnTo>
                    <a:pt x="61" y="235"/>
                  </a:lnTo>
                  <a:lnTo>
                    <a:pt x="64" y="317"/>
                  </a:lnTo>
                  <a:lnTo>
                    <a:pt x="54" y="399"/>
                  </a:lnTo>
                  <a:lnTo>
                    <a:pt x="39" y="398"/>
                  </a:lnTo>
                  <a:lnTo>
                    <a:pt x="37" y="321"/>
                  </a:lnTo>
                  <a:lnTo>
                    <a:pt x="24" y="242"/>
                  </a:lnTo>
                  <a:lnTo>
                    <a:pt x="0" y="117"/>
                  </a:lnTo>
                  <a:lnTo>
                    <a:pt x="9" y="60"/>
                  </a:lnTo>
                  <a:lnTo>
                    <a:pt x="20" y="32"/>
                  </a:lnTo>
                  <a:lnTo>
                    <a:pt x="35" y="3"/>
                  </a:lnTo>
                  <a:lnTo>
                    <a:pt x="45" y="0"/>
                  </a:lnTo>
                  <a:lnTo>
                    <a:pt x="49" y="11"/>
                  </a:lnTo>
                  <a:close/>
                </a:path>
              </a:pathLst>
            </a:custGeom>
            <a:solidFill>
              <a:srgbClr val="000000"/>
            </a:solidFill>
            <a:ln w="9525">
              <a:noFill/>
              <a:round/>
              <a:headEnd/>
              <a:tailEnd/>
            </a:ln>
          </p:spPr>
          <p:txBody>
            <a:bodyPr/>
            <a:lstStyle/>
            <a:p>
              <a:endParaRPr lang="zh-CN" altLang="en-US"/>
            </a:p>
          </p:txBody>
        </p:sp>
        <p:sp>
          <p:nvSpPr>
            <p:cNvPr id="1154" name="Freeform 53"/>
            <p:cNvSpPr>
              <a:spLocks/>
            </p:cNvSpPr>
            <p:nvPr/>
          </p:nvSpPr>
          <p:spPr bwMode="auto">
            <a:xfrm>
              <a:off x="3174" y="3261"/>
              <a:ext cx="77" cy="66"/>
            </a:xfrm>
            <a:custGeom>
              <a:avLst/>
              <a:gdLst>
                <a:gd name="T0" fmla="*/ 0 w 202"/>
                <a:gd name="T1" fmla="*/ 0 h 181"/>
                <a:gd name="T2" fmla="*/ 0 w 202"/>
                <a:gd name="T3" fmla="*/ 0 h 181"/>
                <a:gd name="T4" fmla="*/ 0 w 202"/>
                <a:gd name="T5" fmla="*/ 0 h 181"/>
                <a:gd name="T6" fmla="*/ 0 w 202"/>
                <a:gd name="T7" fmla="*/ 0 h 181"/>
                <a:gd name="T8" fmla="*/ 0 w 202"/>
                <a:gd name="T9" fmla="*/ 0 h 181"/>
                <a:gd name="T10" fmla="*/ 0 w 202"/>
                <a:gd name="T11" fmla="*/ 0 h 181"/>
                <a:gd name="T12" fmla="*/ 0 w 202"/>
                <a:gd name="T13" fmla="*/ 0 h 181"/>
                <a:gd name="T14" fmla="*/ 0 w 202"/>
                <a:gd name="T15" fmla="*/ 0 h 181"/>
                <a:gd name="T16" fmla="*/ 0 w 202"/>
                <a:gd name="T17" fmla="*/ 0 h 181"/>
                <a:gd name="T18" fmla="*/ 0 w 202"/>
                <a:gd name="T19" fmla="*/ 0 h 181"/>
                <a:gd name="T20" fmla="*/ 0 w 202"/>
                <a:gd name="T21" fmla="*/ 0 h 181"/>
                <a:gd name="T22" fmla="*/ 0 w 202"/>
                <a:gd name="T23" fmla="*/ 0 h 181"/>
                <a:gd name="T24" fmla="*/ 0 w 202"/>
                <a:gd name="T25" fmla="*/ 0 h 181"/>
                <a:gd name="T26" fmla="*/ 0 w 202"/>
                <a:gd name="T27" fmla="*/ 0 h 181"/>
                <a:gd name="T28" fmla="*/ 0 w 202"/>
                <a:gd name="T29" fmla="*/ 0 h 181"/>
                <a:gd name="T30" fmla="*/ 0 w 202"/>
                <a:gd name="T31" fmla="*/ 0 h 181"/>
                <a:gd name="T32" fmla="*/ 0 w 202"/>
                <a:gd name="T33" fmla="*/ 0 h 181"/>
                <a:gd name="T34" fmla="*/ 0 w 202"/>
                <a:gd name="T35" fmla="*/ 0 h 18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2"/>
                <a:gd name="T55" fmla="*/ 0 h 181"/>
                <a:gd name="T56" fmla="*/ 202 w 202"/>
                <a:gd name="T57" fmla="*/ 181 h 18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2" h="181">
                  <a:moveTo>
                    <a:pt x="197" y="13"/>
                  </a:moveTo>
                  <a:lnTo>
                    <a:pt x="153" y="40"/>
                  </a:lnTo>
                  <a:lnTo>
                    <a:pt x="134" y="57"/>
                  </a:lnTo>
                  <a:lnTo>
                    <a:pt x="113" y="74"/>
                  </a:lnTo>
                  <a:lnTo>
                    <a:pt x="62" y="128"/>
                  </a:lnTo>
                  <a:lnTo>
                    <a:pt x="40" y="153"/>
                  </a:lnTo>
                  <a:lnTo>
                    <a:pt x="13" y="181"/>
                  </a:lnTo>
                  <a:lnTo>
                    <a:pt x="2" y="181"/>
                  </a:lnTo>
                  <a:lnTo>
                    <a:pt x="0" y="176"/>
                  </a:lnTo>
                  <a:lnTo>
                    <a:pt x="2" y="171"/>
                  </a:lnTo>
                  <a:lnTo>
                    <a:pt x="49" y="112"/>
                  </a:lnTo>
                  <a:lnTo>
                    <a:pt x="71" y="84"/>
                  </a:lnTo>
                  <a:lnTo>
                    <a:pt x="96" y="54"/>
                  </a:lnTo>
                  <a:lnTo>
                    <a:pt x="143" y="23"/>
                  </a:lnTo>
                  <a:lnTo>
                    <a:pt x="191" y="0"/>
                  </a:lnTo>
                  <a:lnTo>
                    <a:pt x="202" y="3"/>
                  </a:lnTo>
                  <a:lnTo>
                    <a:pt x="197" y="13"/>
                  </a:lnTo>
                  <a:close/>
                </a:path>
              </a:pathLst>
            </a:custGeom>
            <a:solidFill>
              <a:srgbClr val="000000"/>
            </a:solidFill>
            <a:ln w="9525">
              <a:noFill/>
              <a:round/>
              <a:headEnd/>
              <a:tailEnd/>
            </a:ln>
          </p:spPr>
          <p:txBody>
            <a:bodyPr/>
            <a:lstStyle/>
            <a:p>
              <a:endParaRPr lang="zh-CN" altLang="en-US"/>
            </a:p>
          </p:txBody>
        </p:sp>
        <p:sp>
          <p:nvSpPr>
            <p:cNvPr id="1155" name="Freeform 54"/>
            <p:cNvSpPr>
              <a:spLocks/>
            </p:cNvSpPr>
            <p:nvPr/>
          </p:nvSpPr>
          <p:spPr bwMode="auto">
            <a:xfrm>
              <a:off x="3272" y="3307"/>
              <a:ext cx="28" cy="50"/>
            </a:xfrm>
            <a:custGeom>
              <a:avLst/>
              <a:gdLst>
                <a:gd name="T0" fmla="*/ 0 w 74"/>
                <a:gd name="T1" fmla="*/ 0 h 136"/>
                <a:gd name="T2" fmla="*/ 0 w 74"/>
                <a:gd name="T3" fmla="*/ 0 h 136"/>
                <a:gd name="T4" fmla="*/ 0 w 74"/>
                <a:gd name="T5" fmla="*/ 0 h 136"/>
                <a:gd name="T6" fmla="*/ 0 w 74"/>
                <a:gd name="T7" fmla="*/ 0 h 136"/>
                <a:gd name="T8" fmla="*/ 0 w 74"/>
                <a:gd name="T9" fmla="*/ 0 h 136"/>
                <a:gd name="T10" fmla="*/ 0 w 74"/>
                <a:gd name="T11" fmla="*/ 0 h 136"/>
                <a:gd name="T12" fmla="*/ 0 w 74"/>
                <a:gd name="T13" fmla="*/ 0 h 136"/>
                <a:gd name="T14" fmla="*/ 0 w 74"/>
                <a:gd name="T15" fmla="*/ 0 h 136"/>
                <a:gd name="T16" fmla="*/ 0 w 74"/>
                <a:gd name="T17" fmla="*/ 0 h 136"/>
                <a:gd name="T18" fmla="*/ 0 w 74"/>
                <a:gd name="T19" fmla="*/ 0 h 136"/>
                <a:gd name="T20" fmla="*/ 0 w 74"/>
                <a:gd name="T21" fmla="*/ 0 h 136"/>
                <a:gd name="T22" fmla="*/ 0 w 74"/>
                <a:gd name="T23" fmla="*/ 0 h 136"/>
                <a:gd name="T24" fmla="*/ 0 w 74"/>
                <a:gd name="T25" fmla="*/ 0 h 1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4"/>
                <a:gd name="T40" fmla="*/ 0 h 136"/>
                <a:gd name="T41" fmla="*/ 74 w 74"/>
                <a:gd name="T42" fmla="*/ 136 h 1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4" h="136">
                  <a:moveTo>
                    <a:pt x="48" y="126"/>
                  </a:moveTo>
                  <a:lnTo>
                    <a:pt x="52" y="90"/>
                  </a:lnTo>
                  <a:lnTo>
                    <a:pt x="45" y="53"/>
                  </a:lnTo>
                  <a:lnTo>
                    <a:pt x="30" y="28"/>
                  </a:lnTo>
                  <a:lnTo>
                    <a:pt x="5" y="13"/>
                  </a:lnTo>
                  <a:lnTo>
                    <a:pt x="0" y="5"/>
                  </a:lnTo>
                  <a:lnTo>
                    <a:pt x="10" y="0"/>
                  </a:lnTo>
                  <a:lnTo>
                    <a:pt x="47" y="16"/>
                  </a:lnTo>
                  <a:lnTo>
                    <a:pt x="74" y="45"/>
                  </a:lnTo>
                  <a:lnTo>
                    <a:pt x="64" y="132"/>
                  </a:lnTo>
                  <a:lnTo>
                    <a:pt x="53" y="136"/>
                  </a:lnTo>
                  <a:lnTo>
                    <a:pt x="48" y="126"/>
                  </a:lnTo>
                  <a:close/>
                </a:path>
              </a:pathLst>
            </a:custGeom>
            <a:solidFill>
              <a:srgbClr val="000000"/>
            </a:solidFill>
            <a:ln w="9525">
              <a:noFill/>
              <a:round/>
              <a:headEnd/>
              <a:tailEnd/>
            </a:ln>
          </p:spPr>
          <p:txBody>
            <a:bodyPr/>
            <a:lstStyle/>
            <a:p>
              <a:endParaRPr lang="zh-CN" altLang="en-US"/>
            </a:p>
          </p:txBody>
        </p:sp>
        <p:sp>
          <p:nvSpPr>
            <p:cNvPr id="1156" name="Freeform 55"/>
            <p:cNvSpPr>
              <a:spLocks/>
            </p:cNvSpPr>
            <p:nvPr/>
          </p:nvSpPr>
          <p:spPr bwMode="auto">
            <a:xfrm>
              <a:off x="3157" y="3289"/>
              <a:ext cx="123" cy="117"/>
            </a:xfrm>
            <a:custGeom>
              <a:avLst/>
              <a:gdLst>
                <a:gd name="T0" fmla="*/ 0 w 325"/>
                <a:gd name="T1" fmla="*/ 0 h 323"/>
                <a:gd name="T2" fmla="*/ 0 w 325"/>
                <a:gd name="T3" fmla="*/ 0 h 323"/>
                <a:gd name="T4" fmla="*/ 0 w 325"/>
                <a:gd name="T5" fmla="*/ 0 h 323"/>
                <a:gd name="T6" fmla="*/ 0 w 325"/>
                <a:gd name="T7" fmla="*/ 0 h 323"/>
                <a:gd name="T8" fmla="*/ 0 w 325"/>
                <a:gd name="T9" fmla="*/ 0 h 323"/>
                <a:gd name="T10" fmla="*/ 0 w 325"/>
                <a:gd name="T11" fmla="*/ 0 h 323"/>
                <a:gd name="T12" fmla="*/ 0 w 325"/>
                <a:gd name="T13" fmla="*/ 0 h 323"/>
                <a:gd name="T14" fmla="*/ 0 w 325"/>
                <a:gd name="T15" fmla="*/ 0 h 323"/>
                <a:gd name="T16" fmla="*/ 0 w 325"/>
                <a:gd name="T17" fmla="*/ 0 h 323"/>
                <a:gd name="T18" fmla="*/ 0 w 325"/>
                <a:gd name="T19" fmla="*/ 0 h 323"/>
                <a:gd name="T20" fmla="*/ 0 w 325"/>
                <a:gd name="T21" fmla="*/ 0 h 323"/>
                <a:gd name="T22" fmla="*/ 0 w 325"/>
                <a:gd name="T23" fmla="*/ 0 h 323"/>
                <a:gd name="T24" fmla="*/ 0 w 325"/>
                <a:gd name="T25" fmla="*/ 0 h 323"/>
                <a:gd name="T26" fmla="*/ 0 w 325"/>
                <a:gd name="T27" fmla="*/ 0 h 323"/>
                <a:gd name="T28" fmla="*/ 0 w 325"/>
                <a:gd name="T29" fmla="*/ 0 h 323"/>
                <a:gd name="T30" fmla="*/ 0 w 325"/>
                <a:gd name="T31" fmla="*/ 0 h 323"/>
                <a:gd name="T32" fmla="*/ 0 w 325"/>
                <a:gd name="T33" fmla="*/ 0 h 323"/>
                <a:gd name="T34" fmla="*/ 0 w 325"/>
                <a:gd name="T35" fmla="*/ 0 h 323"/>
                <a:gd name="T36" fmla="*/ 0 w 325"/>
                <a:gd name="T37" fmla="*/ 0 h 323"/>
                <a:gd name="T38" fmla="*/ 0 w 325"/>
                <a:gd name="T39" fmla="*/ 0 h 323"/>
                <a:gd name="T40" fmla="*/ 0 w 325"/>
                <a:gd name="T41" fmla="*/ 0 h 323"/>
                <a:gd name="T42" fmla="*/ 0 w 325"/>
                <a:gd name="T43" fmla="*/ 0 h 323"/>
                <a:gd name="T44" fmla="*/ 0 w 325"/>
                <a:gd name="T45" fmla="*/ 0 h 323"/>
                <a:gd name="T46" fmla="*/ 0 w 325"/>
                <a:gd name="T47" fmla="*/ 0 h 323"/>
                <a:gd name="T48" fmla="*/ 0 w 325"/>
                <a:gd name="T49" fmla="*/ 0 h 323"/>
                <a:gd name="T50" fmla="*/ 0 w 325"/>
                <a:gd name="T51" fmla="*/ 0 h 323"/>
                <a:gd name="T52" fmla="*/ 0 w 325"/>
                <a:gd name="T53" fmla="*/ 0 h 323"/>
                <a:gd name="T54" fmla="*/ 0 w 325"/>
                <a:gd name="T55" fmla="*/ 0 h 323"/>
                <a:gd name="T56" fmla="*/ 0 w 325"/>
                <a:gd name="T57" fmla="*/ 0 h 323"/>
                <a:gd name="T58" fmla="*/ 0 w 325"/>
                <a:gd name="T59" fmla="*/ 0 h 323"/>
                <a:gd name="T60" fmla="*/ 0 w 325"/>
                <a:gd name="T61" fmla="*/ 0 h 323"/>
                <a:gd name="T62" fmla="*/ 0 w 325"/>
                <a:gd name="T63" fmla="*/ 0 h 323"/>
                <a:gd name="T64" fmla="*/ 0 w 325"/>
                <a:gd name="T65" fmla="*/ 0 h 323"/>
                <a:gd name="T66" fmla="*/ 0 w 325"/>
                <a:gd name="T67" fmla="*/ 0 h 323"/>
                <a:gd name="T68" fmla="*/ 0 w 325"/>
                <a:gd name="T69" fmla="*/ 0 h 323"/>
                <a:gd name="T70" fmla="*/ 0 w 325"/>
                <a:gd name="T71" fmla="*/ 0 h 323"/>
                <a:gd name="T72" fmla="*/ 0 w 325"/>
                <a:gd name="T73" fmla="*/ 0 h 323"/>
                <a:gd name="T74" fmla="*/ 0 w 325"/>
                <a:gd name="T75" fmla="*/ 0 h 323"/>
                <a:gd name="T76" fmla="*/ 0 w 325"/>
                <a:gd name="T77" fmla="*/ 0 h 32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25"/>
                <a:gd name="T118" fmla="*/ 0 h 323"/>
                <a:gd name="T119" fmla="*/ 325 w 325"/>
                <a:gd name="T120" fmla="*/ 323 h 32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25" h="323">
                  <a:moveTo>
                    <a:pt x="309" y="99"/>
                  </a:moveTo>
                  <a:lnTo>
                    <a:pt x="304" y="67"/>
                  </a:lnTo>
                  <a:lnTo>
                    <a:pt x="291" y="40"/>
                  </a:lnTo>
                  <a:lnTo>
                    <a:pt x="274" y="30"/>
                  </a:lnTo>
                  <a:lnTo>
                    <a:pt x="251" y="32"/>
                  </a:lnTo>
                  <a:lnTo>
                    <a:pt x="204" y="49"/>
                  </a:lnTo>
                  <a:lnTo>
                    <a:pt x="145" y="66"/>
                  </a:lnTo>
                  <a:lnTo>
                    <a:pt x="131" y="84"/>
                  </a:lnTo>
                  <a:lnTo>
                    <a:pt x="116" y="98"/>
                  </a:lnTo>
                  <a:lnTo>
                    <a:pt x="51" y="121"/>
                  </a:lnTo>
                  <a:lnTo>
                    <a:pt x="32" y="178"/>
                  </a:lnTo>
                  <a:lnTo>
                    <a:pt x="17" y="227"/>
                  </a:lnTo>
                  <a:lnTo>
                    <a:pt x="31" y="244"/>
                  </a:lnTo>
                  <a:lnTo>
                    <a:pt x="47" y="255"/>
                  </a:lnTo>
                  <a:lnTo>
                    <a:pt x="79" y="267"/>
                  </a:lnTo>
                  <a:lnTo>
                    <a:pt x="160" y="292"/>
                  </a:lnTo>
                  <a:lnTo>
                    <a:pt x="197" y="303"/>
                  </a:lnTo>
                  <a:lnTo>
                    <a:pt x="241" y="308"/>
                  </a:lnTo>
                  <a:lnTo>
                    <a:pt x="247" y="316"/>
                  </a:lnTo>
                  <a:lnTo>
                    <a:pt x="241" y="323"/>
                  </a:lnTo>
                  <a:lnTo>
                    <a:pt x="157" y="311"/>
                  </a:lnTo>
                  <a:lnTo>
                    <a:pt x="73" y="291"/>
                  </a:lnTo>
                  <a:lnTo>
                    <a:pt x="37" y="271"/>
                  </a:lnTo>
                  <a:lnTo>
                    <a:pt x="0" y="232"/>
                  </a:lnTo>
                  <a:lnTo>
                    <a:pt x="4" y="168"/>
                  </a:lnTo>
                  <a:lnTo>
                    <a:pt x="17" y="135"/>
                  </a:lnTo>
                  <a:lnTo>
                    <a:pt x="34" y="103"/>
                  </a:lnTo>
                  <a:lnTo>
                    <a:pt x="103" y="71"/>
                  </a:lnTo>
                  <a:lnTo>
                    <a:pt x="123" y="51"/>
                  </a:lnTo>
                  <a:lnTo>
                    <a:pt x="140" y="34"/>
                  </a:lnTo>
                  <a:lnTo>
                    <a:pt x="157" y="20"/>
                  </a:lnTo>
                  <a:lnTo>
                    <a:pt x="199" y="14"/>
                  </a:lnTo>
                  <a:lnTo>
                    <a:pt x="261" y="0"/>
                  </a:lnTo>
                  <a:lnTo>
                    <a:pt x="313" y="25"/>
                  </a:lnTo>
                  <a:lnTo>
                    <a:pt x="325" y="61"/>
                  </a:lnTo>
                  <a:lnTo>
                    <a:pt x="325" y="79"/>
                  </a:lnTo>
                  <a:lnTo>
                    <a:pt x="325" y="99"/>
                  </a:lnTo>
                  <a:lnTo>
                    <a:pt x="309" y="99"/>
                  </a:lnTo>
                  <a:close/>
                </a:path>
              </a:pathLst>
            </a:custGeom>
            <a:solidFill>
              <a:srgbClr val="000000"/>
            </a:solidFill>
            <a:ln w="9525">
              <a:noFill/>
              <a:round/>
              <a:headEnd/>
              <a:tailEnd/>
            </a:ln>
          </p:spPr>
          <p:txBody>
            <a:bodyPr/>
            <a:lstStyle/>
            <a:p>
              <a:endParaRPr lang="zh-CN" altLang="en-US"/>
            </a:p>
          </p:txBody>
        </p:sp>
        <p:sp>
          <p:nvSpPr>
            <p:cNvPr id="1157" name="Freeform 56"/>
            <p:cNvSpPr>
              <a:spLocks/>
            </p:cNvSpPr>
            <p:nvPr/>
          </p:nvSpPr>
          <p:spPr bwMode="auto">
            <a:xfrm>
              <a:off x="3270" y="3364"/>
              <a:ext cx="45" cy="49"/>
            </a:xfrm>
            <a:custGeom>
              <a:avLst/>
              <a:gdLst>
                <a:gd name="T0" fmla="*/ 0 w 118"/>
                <a:gd name="T1" fmla="*/ 0 h 136"/>
                <a:gd name="T2" fmla="*/ 0 w 118"/>
                <a:gd name="T3" fmla="*/ 0 h 136"/>
                <a:gd name="T4" fmla="*/ 0 w 118"/>
                <a:gd name="T5" fmla="*/ 0 h 136"/>
                <a:gd name="T6" fmla="*/ 0 w 118"/>
                <a:gd name="T7" fmla="*/ 0 h 136"/>
                <a:gd name="T8" fmla="*/ 0 w 118"/>
                <a:gd name="T9" fmla="*/ 0 h 136"/>
                <a:gd name="T10" fmla="*/ 0 w 118"/>
                <a:gd name="T11" fmla="*/ 0 h 136"/>
                <a:gd name="T12" fmla="*/ 0 w 118"/>
                <a:gd name="T13" fmla="*/ 0 h 136"/>
                <a:gd name="T14" fmla="*/ 0 w 118"/>
                <a:gd name="T15" fmla="*/ 0 h 136"/>
                <a:gd name="T16" fmla="*/ 0 w 118"/>
                <a:gd name="T17" fmla="*/ 0 h 136"/>
                <a:gd name="T18" fmla="*/ 0 w 118"/>
                <a:gd name="T19" fmla="*/ 0 h 136"/>
                <a:gd name="T20" fmla="*/ 0 w 118"/>
                <a:gd name="T21" fmla="*/ 0 h 136"/>
                <a:gd name="T22" fmla="*/ 0 w 118"/>
                <a:gd name="T23" fmla="*/ 0 h 136"/>
                <a:gd name="T24" fmla="*/ 0 w 118"/>
                <a:gd name="T25" fmla="*/ 0 h 136"/>
                <a:gd name="T26" fmla="*/ 0 w 118"/>
                <a:gd name="T27" fmla="*/ 0 h 136"/>
                <a:gd name="T28" fmla="*/ 0 w 118"/>
                <a:gd name="T29" fmla="*/ 0 h 1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18"/>
                <a:gd name="T46" fmla="*/ 0 h 136"/>
                <a:gd name="T47" fmla="*/ 118 w 118"/>
                <a:gd name="T48" fmla="*/ 136 h 1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18" h="136">
                  <a:moveTo>
                    <a:pt x="111" y="22"/>
                  </a:moveTo>
                  <a:lnTo>
                    <a:pt x="79" y="37"/>
                  </a:lnTo>
                  <a:lnTo>
                    <a:pt x="57" y="61"/>
                  </a:lnTo>
                  <a:lnTo>
                    <a:pt x="30" y="126"/>
                  </a:lnTo>
                  <a:lnTo>
                    <a:pt x="22" y="136"/>
                  </a:lnTo>
                  <a:lnTo>
                    <a:pt x="10" y="136"/>
                  </a:lnTo>
                  <a:lnTo>
                    <a:pt x="0" y="116"/>
                  </a:lnTo>
                  <a:lnTo>
                    <a:pt x="17" y="74"/>
                  </a:lnTo>
                  <a:lnTo>
                    <a:pt x="37" y="42"/>
                  </a:lnTo>
                  <a:lnTo>
                    <a:pt x="50" y="29"/>
                  </a:lnTo>
                  <a:lnTo>
                    <a:pt x="65" y="17"/>
                  </a:lnTo>
                  <a:lnTo>
                    <a:pt x="104" y="0"/>
                  </a:lnTo>
                  <a:lnTo>
                    <a:pt x="118" y="7"/>
                  </a:lnTo>
                  <a:lnTo>
                    <a:pt x="111" y="22"/>
                  </a:lnTo>
                  <a:close/>
                </a:path>
              </a:pathLst>
            </a:custGeom>
            <a:solidFill>
              <a:srgbClr val="000000"/>
            </a:solidFill>
            <a:ln w="9525">
              <a:noFill/>
              <a:round/>
              <a:headEnd/>
              <a:tailEnd/>
            </a:ln>
          </p:spPr>
          <p:txBody>
            <a:bodyPr/>
            <a:lstStyle/>
            <a:p>
              <a:endParaRPr lang="zh-CN" altLang="en-US"/>
            </a:p>
          </p:txBody>
        </p:sp>
        <p:sp>
          <p:nvSpPr>
            <p:cNvPr id="1158" name="Freeform 57"/>
            <p:cNvSpPr>
              <a:spLocks/>
            </p:cNvSpPr>
            <p:nvPr/>
          </p:nvSpPr>
          <p:spPr bwMode="auto">
            <a:xfrm>
              <a:off x="3255" y="3376"/>
              <a:ext cx="24" cy="18"/>
            </a:xfrm>
            <a:custGeom>
              <a:avLst/>
              <a:gdLst>
                <a:gd name="T0" fmla="*/ 0 w 62"/>
                <a:gd name="T1" fmla="*/ 0 h 49"/>
                <a:gd name="T2" fmla="*/ 0 w 62"/>
                <a:gd name="T3" fmla="*/ 0 h 49"/>
                <a:gd name="T4" fmla="*/ 0 w 62"/>
                <a:gd name="T5" fmla="*/ 0 h 49"/>
                <a:gd name="T6" fmla="*/ 0 w 62"/>
                <a:gd name="T7" fmla="*/ 0 h 49"/>
                <a:gd name="T8" fmla="*/ 0 w 62"/>
                <a:gd name="T9" fmla="*/ 0 h 49"/>
                <a:gd name="T10" fmla="*/ 0 w 62"/>
                <a:gd name="T11" fmla="*/ 0 h 49"/>
                <a:gd name="T12" fmla="*/ 0 w 62"/>
                <a:gd name="T13" fmla="*/ 0 h 49"/>
                <a:gd name="T14" fmla="*/ 0 w 62"/>
                <a:gd name="T15" fmla="*/ 0 h 49"/>
                <a:gd name="T16" fmla="*/ 0 w 62"/>
                <a:gd name="T17" fmla="*/ 0 h 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49"/>
                <a:gd name="T29" fmla="*/ 62 w 62"/>
                <a:gd name="T30" fmla="*/ 49 h 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49">
                  <a:moveTo>
                    <a:pt x="19" y="0"/>
                  </a:moveTo>
                  <a:lnTo>
                    <a:pt x="37" y="19"/>
                  </a:lnTo>
                  <a:lnTo>
                    <a:pt x="59" y="36"/>
                  </a:lnTo>
                  <a:lnTo>
                    <a:pt x="62" y="47"/>
                  </a:lnTo>
                  <a:lnTo>
                    <a:pt x="52" y="49"/>
                  </a:lnTo>
                  <a:lnTo>
                    <a:pt x="2" y="22"/>
                  </a:lnTo>
                  <a:lnTo>
                    <a:pt x="0" y="4"/>
                  </a:lnTo>
                  <a:lnTo>
                    <a:pt x="19" y="0"/>
                  </a:lnTo>
                  <a:close/>
                </a:path>
              </a:pathLst>
            </a:custGeom>
            <a:solidFill>
              <a:srgbClr val="000000"/>
            </a:solidFill>
            <a:ln w="9525">
              <a:noFill/>
              <a:round/>
              <a:headEnd/>
              <a:tailEnd/>
            </a:ln>
          </p:spPr>
          <p:txBody>
            <a:bodyPr/>
            <a:lstStyle/>
            <a:p>
              <a:endParaRPr lang="zh-CN" altLang="en-US"/>
            </a:p>
          </p:txBody>
        </p:sp>
        <p:sp>
          <p:nvSpPr>
            <p:cNvPr id="1159" name="Freeform 58"/>
            <p:cNvSpPr>
              <a:spLocks/>
            </p:cNvSpPr>
            <p:nvPr/>
          </p:nvSpPr>
          <p:spPr bwMode="auto">
            <a:xfrm>
              <a:off x="3296" y="3135"/>
              <a:ext cx="31" cy="69"/>
            </a:xfrm>
            <a:custGeom>
              <a:avLst/>
              <a:gdLst>
                <a:gd name="T0" fmla="*/ 0 w 78"/>
                <a:gd name="T1" fmla="*/ 0 h 191"/>
                <a:gd name="T2" fmla="*/ 0 w 78"/>
                <a:gd name="T3" fmla="*/ 0 h 191"/>
                <a:gd name="T4" fmla="*/ 0 w 78"/>
                <a:gd name="T5" fmla="*/ 0 h 191"/>
                <a:gd name="T6" fmla="*/ 0 w 78"/>
                <a:gd name="T7" fmla="*/ 0 h 191"/>
                <a:gd name="T8" fmla="*/ 0 w 78"/>
                <a:gd name="T9" fmla="*/ 0 h 191"/>
                <a:gd name="T10" fmla="*/ 0 w 78"/>
                <a:gd name="T11" fmla="*/ 0 h 191"/>
                <a:gd name="T12" fmla="*/ 0 w 78"/>
                <a:gd name="T13" fmla="*/ 0 h 191"/>
                <a:gd name="T14" fmla="*/ 0 w 78"/>
                <a:gd name="T15" fmla="*/ 0 h 191"/>
                <a:gd name="T16" fmla="*/ 0 w 78"/>
                <a:gd name="T17" fmla="*/ 0 h 191"/>
                <a:gd name="T18" fmla="*/ 0 w 78"/>
                <a:gd name="T19" fmla="*/ 0 h 191"/>
                <a:gd name="T20" fmla="*/ 0 w 78"/>
                <a:gd name="T21" fmla="*/ 0 h 19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8"/>
                <a:gd name="T34" fmla="*/ 0 h 191"/>
                <a:gd name="T35" fmla="*/ 78 w 78"/>
                <a:gd name="T36" fmla="*/ 191 h 19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8" h="191">
                  <a:moveTo>
                    <a:pt x="78" y="10"/>
                  </a:moveTo>
                  <a:lnTo>
                    <a:pt x="43" y="115"/>
                  </a:lnTo>
                  <a:lnTo>
                    <a:pt x="13" y="191"/>
                  </a:lnTo>
                  <a:lnTo>
                    <a:pt x="0" y="191"/>
                  </a:lnTo>
                  <a:lnTo>
                    <a:pt x="0" y="104"/>
                  </a:lnTo>
                  <a:lnTo>
                    <a:pt x="11" y="73"/>
                  </a:lnTo>
                  <a:lnTo>
                    <a:pt x="28" y="52"/>
                  </a:lnTo>
                  <a:lnTo>
                    <a:pt x="65" y="3"/>
                  </a:lnTo>
                  <a:lnTo>
                    <a:pt x="75" y="0"/>
                  </a:lnTo>
                  <a:lnTo>
                    <a:pt x="78" y="10"/>
                  </a:lnTo>
                  <a:close/>
                </a:path>
              </a:pathLst>
            </a:custGeom>
            <a:solidFill>
              <a:srgbClr val="000000"/>
            </a:solidFill>
            <a:ln w="9525">
              <a:noFill/>
              <a:round/>
              <a:headEnd/>
              <a:tailEnd/>
            </a:ln>
          </p:spPr>
          <p:txBody>
            <a:bodyPr/>
            <a:lstStyle/>
            <a:p>
              <a:endParaRPr lang="zh-CN" altLang="en-US"/>
            </a:p>
          </p:txBody>
        </p:sp>
        <p:sp>
          <p:nvSpPr>
            <p:cNvPr id="1160" name="Freeform 59"/>
            <p:cNvSpPr>
              <a:spLocks/>
            </p:cNvSpPr>
            <p:nvPr/>
          </p:nvSpPr>
          <p:spPr bwMode="auto">
            <a:xfrm>
              <a:off x="3334" y="3138"/>
              <a:ext cx="41" cy="56"/>
            </a:xfrm>
            <a:custGeom>
              <a:avLst/>
              <a:gdLst>
                <a:gd name="T0" fmla="*/ 0 w 109"/>
                <a:gd name="T1" fmla="*/ 0 h 154"/>
                <a:gd name="T2" fmla="*/ 0 w 109"/>
                <a:gd name="T3" fmla="*/ 0 h 154"/>
                <a:gd name="T4" fmla="*/ 0 w 109"/>
                <a:gd name="T5" fmla="*/ 0 h 154"/>
                <a:gd name="T6" fmla="*/ 0 w 109"/>
                <a:gd name="T7" fmla="*/ 0 h 154"/>
                <a:gd name="T8" fmla="*/ 0 w 109"/>
                <a:gd name="T9" fmla="*/ 0 h 154"/>
                <a:gd name="T10" fmla="*/ 0 w 109"/>
                <a:gd name="T11" fmla="*/ 0 h 154"/>
                <a:gd name="T12" fmla="*/ 0 w 109"/>
                <a:gd name="T13" fmla="*/ 0 h 154"/>
                <a:gd name="T14" fmla="*/ 0 w 109"/>
                <a:gd name="T15" fmla="*/ 0 h 154"/>
                <a:gd name="T16" fmla="*/ 0 w 109"/>
                <a:gd name="T17" fmla="*/ 0 h 154"/>
                <a:gd name="T18" fmla="*/ 0 w 109"/>
                <a:gd name="T19" fmla="*/ 0 h 154"/>
                <a:gd name="T20" fmla="*/ 0 w 109"/>
                <a:gd name="T21" fmla="*/ 0 h 154"/>
                <a:gd name="T22" fmla="*/ 0 w 109"/>
                <a:gd name="T23" fmla="*/ 0 h 154"/>
                <a:gd name="T24" fmla="*/ 0 w 109"/>
                <a:gd name="T25" fmla="*/ 0 h 154"/>
                <a:gd name="T26" fmla="*/ 0 w 109"/>
                <a:gd name="T27" fmla="*/ 0 h 154"/>
                <a:gd name="T28" fmla="*/ 0 w 109"/>
                <a:gd name="T29" fmla="*/ 0 h 154"/>
                <a:gd name="T30" fmla="*/ 0 w 109"/>
                <a:gd name="T31" fmla="*/ 0 h 1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9"/>
                <a:gd name="T49" fmla="*/ 0 h 154"/>
                <a:gd name="T50" fmla="*/ 109 w 109"/>
                <a:gd name="T51" fmla="*/ 154 h 15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9" h="154">
                  <a:moveTo>
                    <a:pt x="10" y="0"/>
                  </a:moveTo>
                  <a:lnTo>
                    <a:pt x="38" y="10"/>
                  </a:lnTo>
                  <a:lnTo>
                    <a:pt x="58" y="28"/>
                  </a:lnTo>
                  <a:lnTo>
                    <a:pt x="84" y="87"/>
                  </a:lnTo>
                  <a:lnTo>
                    <a:pt x="109" y="144"/>
                  </a:lnTo>
                  <a:lnTo>
                    <a:pt x="107" y="154"/>
                  </a:lnTo>
                  <a:lnTo>
                    <a:pt x="97" y="152"/>
                  </a:lnTo>
                  <a:lnTo>
                    <a:pt x="84" y="139"/>
                  </a:lnTo>
                  <a:lnTo>
                    <a:pt x="70" y="129"/>
                  </a:lnTo>
                  <a:lnTo>
                    <a:pt x="45" y="105"/>
                  </a:lnTo>
                  <a:lnTo>
                    <a:pt x="35" y="50"/>
                  </a:lnTo>
                  <a:lnTo>
                    <a:pt x="27" y="28"/>
                  </a:lnTo>
                  <a:lnTo>
                    <a:pt x="6" y="18"/>
                  </a:lnTo>
                  <a:lnTo>
                    <a:pt x="0" y="8"/>
                  </a:lnTo>
                  <a:lnTo>
                    <a:pt x="10" y="0"/>
                  </a:lnTo>
                  <a:close/>
                </a:path>
              </a:pathLst>
            </a:custGeom>
            <a:solidFill>
              <a:srgbClr val="000000"/>
            </a:solidFill>
            <a:ln w="9525">
              <a:noFill/>
              <a:round/>
              <a:headEnd/>
              <a:tailEnd/>
            </a:ln>
          </p:spPr>
          <p:txBody>
            <a:bodyPr/>
            <a:lstStyle/>
            <a:p>
              <a:endParaRPr lang="zh-CN" altLang="en-US"/>
            </a:p>
          </p:txBody>
        </p:sp>
        <p:sp>
          <p:nvSpPr>
            <p:cNvPr id="1161" name="Freeform 60"/>
            <p:cNvSpPr>
              <a:spLocks/>
            </p:cNvSpPr>
            <p:nvPr/>
          </p:nvSpPr>
          <p:spPr bwMode="auto">
            <a:xfrm>
              <a:off x="3331" y="3051"/>
              <a:ext cx="112" cy="87"/>
            </a:xfrm>
            <a:custGeom>
              <a:avLst/>
              <a:gdLst>
                <a:gd name="T0" fmla="*/ 0 w 292"/>
                <a:gd name="T1" fmla="*/ 0 h 241"/>
                <a:gd name="T2" fmla="*/ 0 w 292"/>
                <a:gd name="T3" fmla="*/ 0 h 241"/>
                <a:gd name="T4" fmla="*/ 0 w 292"/>
                <a:gd name="T5" fmla="*/ 0 h 241"/>
                <a:gd name="T6" fmla="*/ 0 w 292"/>
                <a:gd name="T7" fmla="*/ 0 h 241"/>
                <a:gd name="T8" fmla="*/ 0 w 292"/>
                <a:gd name="T9" fmla="*/ 0 h 241"/>
                <a:gd name="T10" fmla="*/ 0 w 292"/>
                <a:gd name="T11" fmla="*/ 0 h 241"/>
                <a:gd name="T12" fmla="*/ 0 w 292"/>
                <a:gd name="T13" fmla="*/ 0 h 241"/>
                <a:gd name="T14" fmla="*/ 0 w 292"/>
                <a:gd name="T15" fmla="*/ 0 h 241"/>
                <a:gd name="T16" fmla="*/ 0 w 292"/>
                <a:gd name="T17" fmla="*/ 0 h 241"/>
                <a:gd name="T18" fmla="*/ 0 w 292"/>
                <a:gd name="T19" fmla="*/ 0 h 241"/>
                <a:gd name="T20" fmla="*/ 0 w 292"/>
                <a:gd name="T21" fmla="*/ 0 h 241"/>
                <a:gd name="T22" fmla="*/ 0 w 292"/>
                <a:gd name="T23" fmla="*/ 0 h 241"/>
                <a:gd name="T24" fmla="*/ 0 w 292"/>
                <a:gd name="T25" fmla="*/ 0 h 241"/>
                <a:gd name="T26" fmla="*/ 0 w 292"/>
                <a:gd name="T27" fmla="*/ 0 h 241"/>
                <a:gd name="T28" fmla="*/ 0 w 292"/>
                <a:gd name="T29" fmla="*/ 0 h 241"/>
                <a:gd name="T30" fmla="*/ 0 w 292"/>
                <a:gd name="T31" fmla="*/ 0 h 241"/>
                <a:gd name="T32" fmla="*/ 0 w 292"/>
                <a:gd name="T33" fmla="*/ 0 h 241"/>
                <a:gd name="T34" fmla="*/ 0 w 292"/>
                <a:gd name="T35" fmla="*/ 0 h 241"/>
                <a:gd name="T36" fmla="*/ 0 w 292"/>
                <a:gd name="T37" fmla="*/ 0 h 241"/>
                <a:gd name="T38" fmla="*/ 0 w 292"/>
                <a:gd name="T39" fmla="*/ 0 h 241"/>
                <a:gd name="T40" fmla="*/ 0 w 292"/>
                <a:gd name="T41" fmla="*/ 0 h 241"/>
                <a:gd name="T42" fmla="*/ 0 w 292"/>
                <a:gd name="T43" fmla="*/ 0 h 241"/>
                <a:gd name="T44" fmla="*/ 0 w 292"/>
                <a:gd name="T45" fmla="*/ 0 h 241"/>
                <a:gd name="T46" fmla="*/ 0 w 292"/>
                <a:gd name="T47" fmla="*/ 0 h 24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92"/>
                <a:gd name="T73" fmla="*/ 0 h 241"/>
                <a:gd name="T74" fmla="*/ 292 w 292"/>
                <a:gd name="T75" fmla="*/ 241 h 24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92" h="241">
                  <a:moveTo>
                    <a:pt x="2" y="229"/>
                  </a:moveTo>
                  <a:lnTo>
                    <a:pt x="42" y="197"/>
                  </a:lnTo>
                  <a:lnTo>
                    <a:pt x="60" y="180"/>
                  </a:lnTo>
                  <a:lnTo>
                    <a:pt x="82" y="165"/>
                  </a:lnTo>
                  <a:lnTo>
                    <a:pt x="111" y="140"/>
                  </a:lnTo>
                  <a:lnTo>
                    <a:pt x="136" y="120"/>
                  </a:lnTo>
                  <a:lnTo>
                    <a:pt x="160" y="101"/>
                  </a:lnTo>
                  <a:lnTo>
                    <a:pt x="183" y="84"/>
                  </a:lnTo>
                  <a:lnTo>
                    <a:pt x="205" y="66"/>
                  </a:lnTo>
                  <a:lnTo>
                    <a:pt x="228" y="48"/>
                  </a:lnTo>
                  <a:lnTo>
                    <a:pt x="252" y="26"/>
                  </a:lnTo>
                  <a:lnTo>
                    <a:pt x="279" y="0"/>
                  </a:lnTo>
                  <a:lnTo>
                    <a:pt x="289" y="0"/>
                  </a:lnTo>
                  <a:lnTo>
                    <a:pt x="292" y="6"/>
                  </a:lnTo>
                  <a:lnTo>
                    <a:pt x="289" y="11"/>
                  </a:lnTo>
                  <a:lnTo>
                    <a:pt x="240" y="63"/>
                  </a:lnTo>
                  <a:lnTo>
                    <a:pt x="202" y="108"/>
                  </a:lnTo>
                  <a:lnTo>
                    <a:pt x="160" y="152"/>
                  </a:lnTo>
                  <a:lnTo>
                    <a:pt x="136" y="175"/>
                  </a:lnTo>
                  <a:lnTo>
                    <a:pt x="109" y="200"/>
                  </a:lnTo>
                  <a:lnTo>
                    <a:pt x="10" y="241"/>
                  </a:lnTo>
                  <a:lnTo>
                    <a:pt x="0" y="239"/>
                  </a:lnTo>
                  <a:lnTo>
                    <a:pt x="2" y="229"/>
                  </a:lnTo>
                  <a:close/>
                </a:path>
              </a:pathLst>
            </a:custGeom>
            <a:solidFill>
              <a:srgbClr val="000000"/>
            </a:solidFill>
            <a:ln w="9525">
              <a:noFill/>
              <a:round/>
              <a:headEnd/>
              <a:tailEnd/>
            </a:ln>
          </p:spPr>
          <p:txBody>
            <a:bodyPr/>
            <a:lstStyle/>
            <a:p>
              <a:endParaRPr lang="zh-CN" altLang="en-US"/>
            </a:p>
          </p:txBody>
        </p:sp>
        <p:sp>
          <p:nvSpPr>
            <p:cNvPr id="1162" name="Freeform 61"/>
            <p:cNvSpPr>
              <a:spLocks/>
            </p:cNvSpPr>
            <p:nvPr/>
          </p:nvSpPr>
          <p:spPr bwMode="auto">
            <a:xfrm>
              <a:off x="3390" y="3062"/>
              <a:ext cx="92" cy="144"/>
            </a:xfrm>
            <a:custGeom>
              <a:avLst/>
              <a:gdLst>
                <a:gd name="T0" fmla="*/ 0 w 242"/>
                <a:gd name="T1" fmla="*/ 0 h 396"/>
                <a:gd name="T2" fmla="*/ 0 w 242"/>
                <a:gd name="T3" fmla="*/ 0 h 396"/>
                <a:gd name="T4" fmla="*/ 0 w 242"/>
                <a:gd name="T5" fmla="*/ 0 h 396"/>
                <a:gd name="T6" fmla="*/ 0 w 242"/>
                <a:gd name="T7" fmla="*/ 0 h 396"/>
                <a:gd name="T8" fmla="*/ 0 w 242"/>
                <a:gd name="T9" fmla="*/ 0 h 396"/>
                <a:gd name="T10" fmla="*/ 0 w 242"/>
                <a:gd name="T11" fmla="*/ 0 h 396"/>
                <a:gd name="T12" fmla="*/ 0 w 242"/>
                <a:gd name="T13" fmla="*/ 0 h 396"/>
                <a:gd name="T14" fmla="*/ 0 w 242"/>
                <a:gd name="T15" fmla="*/ 0 h 396"/>
                <a:gd name="T16" fmla="*/ 0 w 242"/>
                <a:gd name="T17" fmla="*/ 0 h 396"/>
                <a:gd name="T18" fmla="*/ 0 w 242"/>
                <a:gd name="T19" fmla="*/ 0 h 396"/>
                <a:gd name="T20" fmla="*/ 0 w 242"/>
                <a:gd name="T21" fmla="*/ 0 h 396"/>
                <a:gd name="T22" fmla="*/ 0 w 242"/>
                <a:gd name="T23" fmla="*/ 0 h 396"/>
                <a:gd name="T24" fmla="*/ 0 w 242"/>
                <a:gd name="T25" fmla="*/ 0 h 396"/>
                <a:gd name="T26" fmla="*/ 0 w 242"/>
                <a:gd name="T27" fmla="*/ 0 h 396"/>
                <a:gd name="T28" fmla="*/ 0 w 242"/>
                <a:gd name="T29" fmla="*/ 0 h 396"/>
                <a:gd name="T30" fmla="*/ 0 w 242"/>
                <a:gd name="T31" fmla="*/ 0 h 396"/>
                <a:gd name="T32" fmla="*/ 0 w 242"/>
                <a:gd name="T33" fmla="*/ 0 h 396"/>
                <a:gd name="T34" fmla="*/ 0 w 242"/>
                <a:gd name="T35" fmla="*/ 0 h 396"/>
                <a:gd name="T36" fmla="*/ 0 w 242"/>
                <a:gd name="T37" fmla="*/ 0 h 396"/>
                <a:gd name="T38" fmla="*/ 0 w 242"/>
                <a:gd name="T39" fmla="*/ 0 h 396"/>
                <a:gd name="T40" fmla="*/ 0 w 242"/>
                <a:gd name="T41" fmla="*/ 0 h 396"/>
                <a:gd name="T42" fmla="*/ 0 w 242"/>
                <a:gd name="T43" fmla="*/ 0 h 39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42"/>
                <a:gd name="T67" fmla="*/ 0 h 396"/>
                <a:gd name="T68" fmla="*/ 242 w 242"/>
                <a:gd name="T69" fmla="*/ 396 h 39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42" h="396">
                  <a:moveTo>
                    <a:pt x="242" y="13"/>
                  </a:moveTo>
                  <a:lnTo>
                    <a:pt x="181" y="55"/>
                  </a:lnTo>
                  <a:lnTo>
                    <a:pt x="161" y="85"/>
                  </a:lnTo>
                  <a:lnTo>
                    <a:pt x="139" y="119"/>
                  </a:lnTo>
                  <a:lnTo>
                    <a:pt x="106" y="188"/>
                  </a:lnTo>
                  <a:lnTo>
                    <a:pt x="85" y="245"/>
                  </a:lnTo>
                  <a:lnTo>
                    <a:pt x="65" y="294"/>
                  </a:lnTo>
                  <a:lnTo>
                    <a:pt x="42" y="341"/>
                  </a:lnTo>
                  <a:lnTo>
                    <a:pt x="13" y="394"/>
                  </a:lnTo>
                  <a:lnTo>
                    <a:pt x="3" y="396"/>
                  </a:lnTo>
                  <a:lnTo>
                    <a:pt x="0" y="388"/>
                  </a:lnTo>
                  <a:lnTo>
                    <a:pt x="42" y="284"/>
                  </a:lnTo>
                  <a:lnTo>
                    <a:pt x="72" y="174"/>
                  </a:lnTo>
                  <a:lnTo>
                    <a:pt x="89" y="139"/>
                  </a:lnTo>
                  <a:lnTo>
                    <a:pt x="109" y="102"/>
                  </a:lnTo>
                  <a:lnTo>
                    <a:pt x="134" y="67"/>
                  </a:lnTo>
                  <a:lnTo>
                    <a:pt x="148" y="52"/>
                  </a:lnTo>
                  <a:lnTo>
                    <a:pt x="163" y="38"/>
                  </a:lnTo>
                  <a:lnTo>
                    <a:pt x="196" y="17"/>
                  </a:lnTo>
                  <a:lnTo>
                    <a:pt x="237" y="0"/>
                  </a:lnTo>
                  <a:lnTo>
                    <a:pt x="242" y="13"/>
                  </a:lnTo>
                  <a:close/>
                </a:path>
              </a:pathLst>
            </a:custGeom>
            <a:solidFill>
              <a:srgbClr val="000000"/>
            </a:solidFill>
            <a:ln w="9525">
              <a:noFill/>
              <a:round/>
              <a:headEnd/>
              <a:tailEnd/>
            </a:ln>
          </p:spPr>
          <p:txBody>
            <a:bodyPr/>
            <a:lstStyle/>
            <a:p>
              <a:endParaRPr lang="zh-CN" altLang="en-US"/>
            </a:p>
          </p:txBody>
        </p:sp>
        <p:sp>
          <p:nvSpPr>
            <p:cNvPr id="1163" name="Freeform 62"/>
            <p:cNvSpPr>
              <a:spLocks/>
            </p:cNvSpPr>
            <p:nvPr/>
          </p:nvSpPr>
          <p:spPr bwMode="auto">
            <a:xfrm>
              <a:off x="3338" y="3174"/>
              <a:ext cx="25" cy="38"/>
            </a:xfrm>
            <a:custGeom>
              <a:avLst/>
              <a:gdLst>
                <a:gd name="T0" fmla="*/ 0 w 67"/>
                <a:gd name="T1" fmla="*/ 0 h 106"/>
                <a:gd name="T2" fmla="*/ 0 w 67"/>
                <a:gd name="T3" fmla="*/ 0 h 106"/>
                <a:gd name="T4" fmla="*/ 0 w 67"/>
                <a:gd name="T5" fmla="*/ 0 h 106"/>
                <a:gd name="T6" fmla="*/ 0 w 67"/>
                <a:gd name="T7" fmla="*/ 0 h 106"/>
                <a:gd name="T8" fmla="*/ 0 w 67"/>
                <a:gd name="T9" fmla="*/ 0 h 106"/>
                <a:gd name="T10" fmla="*/ 0 w 67"/>
                <a:gd name="T11" fmla="*/ 0 h 106"/>
                <a:gd name="T12" fmla="*/ 0 w 67"/>
                <a:gd name="T13" fmla="*/ 0 h 106"/>
                <a:gd name="T14" fmla="*/ 0 w 67"/>
                <a:gd name="T15" fmla="*/ 0 h 106"/>
                <a:gd name="T16" fmla="*/ 0 w 67"/>
                <a:gd name="T17" fmla="*/ 0 h 106"/>
                <a:gd name="T18" fmla="*/ 0 w 67"/>
                <a:gd name="T19" fmla="*/ 0 h 1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7"/>
                <a:gd name="T31" fmla="*/ 0 h 106"/>
                <a:gd name="T32" fmla="*/ 67 w 67"/>
                <a:gd name="T33" fmla="*/ 106 h 1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7" h="106">
                  <a:moveTo>
                    <a:pt x="67" y="15"/>
                  </a:moveTo>
                  <a:lnTo>
                    <a:pt x="40" y="92"/>
                  </a:lnTo>
                  <a:lnTo>
                    <a:pt x="13" y="106"/>
                  </a:lnTo>
                  <a:lnTo>
                    <a:pt x="1" y="106"/>
                  </a:lnTo>
                  <a:lnTo>
                    <a:pt x="0" y="94"/>
                  </a:lnTo>
                  <a:lnTo>
                    <a:pt x="6" y="67"/>
                  </a:lnTo>
                  <a:lnTo>
                    <a:pt x="47" y="6"/>
                  </a:lnTo>
                  <a:lnTo>
                    <a:pt x="62" y="0"/>
                  </a:lnTo>
                  <a:lnTo>
                    <a:pt x="67" y="15"/>
                  </a:lnTo>
                  <a:close/>
                </a:path>
              </a:pathLst>
            </a:custGeom>
            <a:solidFill>
              <a:srgbClr val="000000"/>
            </a:solidFill>
            <a:ln w="9525">
              <a:noFill/>
              <a:round/>
              <a:headEnd/>
              <a:tailEnd/>
            </a:ln>
          </p:spPr>
          <p:txBody>
            <a:bodyPr/>
            <a:lstStyle/>
            <a:p>
              <a:endParaRPr lang="zh-CN" altLang="en-US"/>
            </a:p>
          </p:txBody>
        </p:sp>
        <p:sp>
          <p:nvSpPr>
            <p:cNvPr id="1164" name="Freeform 63"/>
            <p:cNvSpPr>
              <a:spLocks/>
            </p:cNvSpPr>
            <p:nvPr/>
          </p:nvSpPr>
          <p:spPr bwMode="auto">
            <a:xfrm>
              <a:off x="3340" y="3210"/>
              <a:ext cx="43" cy="137"/>
            </a:xfrm>
            <a:custGeom>
              <a:avLst/>
              <a:gdLst>
                <a:gd name="T0" fmla="*/ 0 w 116"/>
                <a:gd name="T1" fmla="*/ 0 h 378"/>
                <a:gd name="T2" fmla="*/ 0 w 116"/>
                <a:gd name="T3" fmla="*/ 0 h 378"/>
                <a:gd name="T4" fmla="*/ 0 w 116"/>
                <a:gd name="T5" fmla="*/ 0 h 378"/>
                <a:gd name="T6" fmla="*/ 0 w 116"/>
                <a:gd name="T7" fmla="*/ 0 h 378"/>
                <a:gd name="T8" fmla="*/ 0 w 116"/>
                <a:gd name="T9" fmla="*/ 0 h 378"/>
                <a:gd name="T10" fmla="*/ 0 w 116"/>
                <a:gd name="T11" fmla="*/ 0 h 378"/>
                <a:gd name="T12" fmla="*/ 0 w 116"/>
                <a:gd name="T13" fmla="*/ 0 h 378"/>
                <a:gd name="T14" fmla="*/ 0 w 116"/>
                <a:gd name="T15" fmla="*/ 0 h 378"/>
                <a:gd name="T16" fmla="*/ 0 w 116"/>
                <a:gd name="T17" fmla="*/ 0 h 378"/>
                <a:gd name="T18" fmla="*/ 0 w 116"/>
                <a:gd name="T19" fmla="*/ 0 h 378"/>
                <a:gd name="T20" fmla="*/ 0 w 116"/>
                <a:gd name="T21" fmla="*/ 0 h 378"/>
                <a:gd name="T22" fmla="*/ 0 w 116"/>
                <a:gd name="T23" fmla="*/ 0 h 378"/>
                <a:gd name="T24" fmla="*/ 0 w 116"/>
                <a:gd name="T25" fmla="*/ 0 h 378"/>
                <a:gd name="T26" fmla="*/ 0 w 116"/>
                <a:gd name="T27" fmla="*/ 0 h 378"/>
                <a:gd name="T28" fmla="*/ 0 w 116"/>
                <a:gd name="T29" fmla="*/ 0 h 378"/>
                <a:gd name="T30" fmla="*/ 0 w 116"/>
                <a:gd name="T31" fmla="*/ 0 h 378"/>
                <a:gd name="T32" fmla="*/ 0 w 116"/>
                <a:gd name="T33" fmla="*/ 0 h 3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6"/>
                <a:gd name="T52" fmla="*/ 0 h 378"/>
                <a:gd name="T53" fmla="*/ 116 w 116"/>
                <a:gd name="T54" fmla="*/ 378 h 37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6" h="378">
                  <a:moveTo>
                    <a:pt x="14" y="2"/>
                  </a:moveTo>
                  <a:lnTo>
                    <a:pt x="49" y="50"/>
                  </a:lnTo>
                  <a:lnTo>
                    <a:pt x="79" y="96"/>
                  </a:lnTo>
                  <a:lnTo>
                    <a:pt x="108" y="201"/>
                  </a:lnTo>
                  <a:lnTo>
                    <a:pt x="116" y="260"/>
                  </a:lnTo>
                  <a:lnTo>
                    <a:pt x="106" y="378"/>
                  </a:lnTo>
                  <a:lnTo>
                    <a:pt x="91" y="376"/>
                  </a:lnTo>
                  <a:lnTo>
                    <a:pt x="87" y="319"/>
                  </a:lnTo>
                  <a:lnTo>
                    <a:pt x="81" y="262"/>
                  </a:lnTo>
                  <a:lnTo>
                    <a:pt x="72" y="203"/>
                  </a:lnTo>
                  <a:lnTo>
                    <a:pt x="69" y="148"/>
                  </a:lnTo>
                  <a:lnTo>
                    <a:pt x="54" y="101"/>
                  </a:lnTo>
                  <a:lnTo>
                    <a:pt x="30" y="55"/>
                  </a:lnTo>
                  <a:lnTo>
                    <a:pt x="0" y="10"/>
                  </a:lnTo>
                  <a:lnTo>
                    <a:pt x="2" y="0"/>
                  </a:lnTo>
                  <a:lnTo>
                    <a:pt x="14" y="2"/>
                  </a:lnTo>
                  <a:close/>
                </a:path>
              </a:pathLst>
            </a:custGeom>
            <a:solidFill>
              <a:srgbClr val="000000"/>
            </a:solidFill>
            <a:ln w="9525">
              <a:noFill/>
              <a:round/>
              <a:headEnd/>
              <a:tailEnd/>
            </a:ln>
          </p:spPr>
          <p:txBody>
            <a:bodyPr/>
            <a:lstStyle/>
            <a:p>
              <a:endParaRPr lang="zh-CN" altLang="en-US"/>
            </a:p>
          </p:txBody>
        </p:sp>
        <p:sp>
          <p:nvSpPr>
            <p:cNvPr id="1165" name="Freeform 64"/>
            <p:cNvSpPr>
              <a:spLocks/>
            </p:cNvSpPr>
            <p:nvPr/>
          </p:nvSpPr>
          <p:spPr bwMode="auto">
            <a:xfrm>
              <a:off x="3292" y="3212"/>
              <a:ext cx="51" cy="106"/>
            </a:xfrm>
            <a:custGeom>
              <a:avLst/>
              <a:gdLst>
                <a:gd name="T0" fmla="*/ 0 w 136"/>
                <a:gd name="T1" fmla="*/ 0 h 290"/>
                <a:gd name="T2" fmla="*/ 0 w 136"/>
                <a:gd name="T3" fmla="*/ 0 h 290"/>
                <a:gd name="T4" fmla="*/ 0 w 136"/>
                <a:gd name="T5" fmla="*/ 0 h 290"/>
                <a:gd name="T6" fmla="*/ 0 w 136"/>
                <a:gd name="T7" fmla="*/ 0 h 290"/>
                <a:gd name="T8" fmla="*/ 0 w 136"/>
                <a:gd name="T9" fmla="*/ 0 h 290"/>
                <a:gd name="T10" fmla="*/ 0 w 136"/>
                <a:gd name="T11" fmla="*/ 0 h 290"/>
                <a:gd name="T12" fmla="*/ 0 w 136"/>
                <a:gd name="T13" fmla="*/ 0 h 290"/>
                <a:gd name="T14" fmla="*/ 0 w 136"/>
                <a:gd name="T15" fmla="*/ 0 h 290"/>
                <a:gd name="T16" fmla="*/ 0 w 136"/>
                <a:gd name="T17" fmla="*/ 0 h 290"/>
                <a:gd name="T18" fmla="*/ 0 w 136"/>
                <a:gd name="T19" fmla="*/ 0 h 290"/>
                <a:gd name="T20" fmla="*/ 0 w 136"/>
                <a:gd name="T21" fmla="*/ 0 h 290"/>
                <a:gd name="T22" fmla="*/ 0 w 136"/>
                <a:gd name="T23" fmla="*/ 0 h 290"/>
                <a:gd name="T24" fmla="*/ 0 w 136"/>
                <a:gd name="T25" fmla="*/ 0 h 290"/>
                <a:gd name="T26" fmla="*/ 0 w 136"/>
                <a:gd name="T27" fmla="*/ 0 h 290"/>
                <a:gd name="T28" fmla="*/ 0 w 136"/>
                <a:gd name="T29" fmla="*/ 0 h 290"/>
                <a:gd name="T30" fmla="*/ 0 w 136"/>
                <a:gd name="T31" fmla="*/ 0 h 290"/>
                <a:gd name="T32" fmla="*/ 0 w 136"/>
                <a:gd name="T33" fmla="*/ 0 h 290"/>
                <a:gd name="T34" fmla="*/ 0 w 136"/>
                <a:gd name="T35" fmla="*/ 0 h 290"/>
                <a:gd name="T36" fmla="*/ 0 w 136"/>
                <a:gd name="T37" fmla="*/ 0 h 290"/>
                <a:gd name="T38" fmla="*/ 0 w 136"/>
                <a:gd name="T39" fmla="*/ 0 h 2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6"/>
                <a:gd name="T61" fmla="*/ 0 h 290"/>
                <a:gd name="T62" fmla="*/ 136 w 136"/>
                <a:gd name="T63" fmla="*/ 290 h 2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6" h="290">
                  <a:moveTo>
                    <a:pt x="0" y="290"/>
                  </a:moveTo>
                  <a:lnTo>
                    <a:pt x="13" y="62"/>
                  </a:lnTo>
                  <a:lnTo>
                    <a:pt x="30" y="23"/>
                  </a:lnTo>
                  <a:lnTo>
                    <a:pt x="43" y="10"/>
                  </a:lnTo>
                  <a:lnTo>
                    <a:pt x="64" y="0"/>
                  </a:lnTo>
                  <a:lnTo>
                    <a:pt x="70" y="0"/>
                  </a:lnTo>
                  <a:lnTo>
                    <a:pt x="112" y="40"/>
                  </a:lnTo>
                  <a:lnTo>
                    <a:pt x="136" y="128"/>
                  </a:lnTo>
                  <a:lnTo>
                    <a:pt x="121" y="196"/>
                  </a:lnTo>
                  <a:lnTo>
                    <a:pt x="106" y="196"/>
                  </a:lnTo>
                  <a:lnTo>
                    <a:pt x="90" y="128"/>
                  </a:lnTo>
                  <a:lnTo>
                    <a:pt x="84" y="89"/>
                  </a:lnTo>
                  <a:lnTo>
                    <a:pt x="69" y="50"/>
                  </a:lnTo>
                  <a:lnTo>
                    <a:pt x="65" y="15"/>
                  </a:lnTo>
                  <a:lnTo>
                    <a:pt x="52" y="39"/>
                  </a:lnTo>
                  <a:lnTo>
                    <a:pt x="48" y="70"/>
                  </a:lnTo>
                  <a:lnTo>
                    <a:pt x="22" y="180"/>
                  </a:lnTo>
                  <a:lnTo>
                    <a:pt x="15" y="290"/>
                  </a:lnTo>
                  <a:lnTo>
                    <a:pt x="0" y="290"/>
                  </a:lnTo>
                  <a:close/>
                </a:path>
              </a:pathLst>
            </a:custGeom>
            <a:solidFill>
              <a:srgbClr val="000000"/>
            </a:solidFill>
            <a:ln w="9525">
              <a:noFill/>
              <a:round/>
              <a:headEnd/>
              <a:tailEnd/>
            </a:ln>
          </p:spPr>
          <p:txBody>
            <a:bodyPr/>
            <a:lstStyle/>
            <a:p>
              <a:endParaRPr lang="zh-CN" altLang="en-US"/>
            </a:p>
          </p:txBody>
        </p:sp>
        <p:sp>
          <p:nvSpPr>
            <p:cNvPr id="1166" name="Freeform 65"/>
            <p:cNvSpPr>
              <a:spLocks/>
            </p:cNvSpPr>
            <p:nvPr/>
          </p:nvSpPr>
          <p:spPr bwMode="auto">
            <a:xfrm>
              <a:off x="3307" y="3171"/>
              <a:ext cx="13" cy="36"/>
            </a:xfrm>
            <a:custGeom>
              <a:avLst/>
              <a:gdLst>
                <a:gd name="T0" fmla="*/ 0 w 36"/>
                <a:gd name="T1" fmla="*/ 0 h 98"/>
                <a:gd name="T2" fmla="*/ 0 w 36"/>
                <a:gd name="T3" fmla="*/ 0 h 98"/>
                <a:gd name="T4" fmla="*/ 0 w 36"/>
                <a:gd name="T5" fmla="*/ 0 h 98"/>
                <a:gd name="T6" fmla="*/ 0 w 36"/>
                <a:gd name="T7" fmla="*/ 0 h 98"/>
                <a:gd name="T8" fmla="*/ 0 w 36"/>
                <a:gd name="T9" fmla="*/ 0 h 98"/>
                <a:gd name="T10" fmla="*/ 0 w 36"/>
                <a:gd name="T11" fmla="*/ 0 h 98"/>
                <a:gd name="T12" fmla="*/ 0 w 36"/>
                <a:gd name="T13" fmla="*/ 0 h 98"/>
                <a:gd name="T14" fmla="*/ 0 w 36"/>
                <a:gd name="T15" fmla="*/ 0 h 98"/>
                <a:gd name="T16" fmla="*/ 0 w 36"/>
                <a:gd name="T17" fmla="*/ 0 h 98"/>
                <a:gd name="T18" fmla="*/ 0 w 36"/>
                <a:gd name="T19" fmla="*/ 0 h 98"/>
                <a:gd name="T20" fmla="*/ 0 w 36"/>
                <a:gd name="T21" fmla="*/ 0 h 9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
                <a:gd name="T34" fmla="*/ 0 h 98"/>
                <a:gd name="T35" fmla="*/ 36 w 36"/>
                <a:gd name="T36" fmla="*/ 98 h 9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 h="98">
                  <a:moveTo>
                    <a:pt x="14" y="5"/>
                  </a:moveTo>
                  <a:lnTo>
                    <a:pt x="26" y="21"/>
                  </a:lnTo>
                  <a:lnTo>
                    <a:pt x="36" y="91"/>
                  </a:lnTo>
                  <a:lnTo>
                    <a:pt x="27" y="98"/>
                  </a:lnTo>
                  <a:lnTo>
                    <a:pt x="21" y="91"/>
                  </a:lnTo>
                  <a:lnTo>
                    <a:pt x="14" y="59"/>
                  </a:lnTo>
                  <a:lnTo>
                    <a:pt x="0" y="29"/>
                  </a:lnTo>
                  <a:lnTo>
                    <a:pt x="0" y="9"/>
                  </a:lnTo>
                  <a:lnTo>
                    <a:pt x="5" y="0"/>
                  </a:lnTo>
                  <a:lnTo>
                    <a:pt x="14" y="5"/>
                  </a:lnTo>
                  <a:close/>
                </a:path>
              </a:pathLst>
            </a:custGeom>
            <a:solidFill>
              <a:srgbClr val="000000"/>
            </a:solidFill>
            <a:ln w="9525">
              <a:noFill/>
              <a:round/>
              <a:headEnd/>
              <a:tailEnd/>
            </a:ln>
          </p:spPr>
          <p:txBody>
            <a:bodyPr/>
            <a:lstStyle/>
            <a:p>
              <a:endParaRPr lang="zh-CN" altLang="en-US"/>
            </a:p>
          </p:txBody>
        </p:sp>
        <p:sp>
          <p:nvSpPr>
            <p:cNvPr id="1167" name="Freeform 66"/>
            <p:cNvSpPr>
              <a:spLocks/>
            </p:cNvSpPr>
            <p:nvPr/>
          </p:nvSpPr>
          <p:spPr bwMode="auto">
            <a:xfrm>
              <a:off x="3307" y="3028"/>
              <a:ext cx="112" cy="92"/>
            </a:xfrm>
            <a:custGeom>
              <a:avLst/>
              <a:gdLst>
                <a:gd name="T0" fmla="*/ 0 w 294"/>
                <a:gd name="T1" fmla="*/ 0 h 257"/>
                <a:gd name="T2" fmla="*/ 0 w 294"/>
                <a:gd name="T3" fmla="*/ 0 h 257"/>
                <a:gd name="T4" fmla="*/ 0 w 294"/>
                <a:gd name="T5" fmla="*/ 0 h 257"/>
                <a:gd name="T6" fmla="*/ 0 w 294"/>
                <a:gd name="T7" fmla="*/ 0 h 257"/>
                <a:gd name="T8" fmla="*/ 0 w 294"/>
                <a:gd name="T9" fmla="*/ 0 h 257"/>
                <a:gd name="T10" fmla="*/ 0 w 294"/>
                <a:gd name="T11" fmla="*/ 0 h 257"/>
                <a:gd name="T12" fmla="*/ 0 w 294"/>
                <a:gd name="T13" fmla="*/ 0 h 257"/>
                <a:gd name="T14" fmla="*/ 0 w 294"/>
                <a:gd name="T15" fmla="*/ 0 h 257"/>
                <a:gd name="T16" fmla="*/ 0 w 294"/>
                <a:gd name="T17" fmla="*/ 0 h 257"/>
                <a:gd name="T18" fmla="*/ 0 w 294"/>
                <a:gd name="T19" fmla="*/ 0 h 257"/>
                <a:gd name="T20" fmla="*/ 0 w 294"/>
                <a:gd name="T21" fmla="*/ 0 h 257"/>
                <a:gd name="T22" fmla="*/ 0 w 294"/>
                <a:gd name="T23" fmla="*/ 0 h 257"/>
                <a:gd name="T24" fmla="*/ 0 w 294"/>
                <a:gd name="T25" fmla="*/ 0 h 257"/>
                <a:gd name="T26" fmla="*/ 0 w 294"/>
                <a:gd name="T27" fmla="*/ 0 h 257"/>
                <a:gd name="T28" fmla="*/ 0 w 294"/>
                <a:gd name="T29" fmla="*/ 0 h 257"/>
                <a:gd name="T30" fmla="*/ 0 w 294"/>
                <a:gd name="T31" fmla="*/ 0 h 257"/>
                <a:gd name="T32" fmla="*/ 0 w 294"/>
                <a:gd name="T33" fmla="*/ 0 h 257"/>
                <a:gd name="T34" fmla="*/ 0 w 294"/>
                <a:gd name="T35" fmla="*/ 0 h 257"/>
                <a:gd name="T36" fmla="*/ 0 w 294"/>
                <a:gd name="T37" fmla="*/ 0 h 257"/>
                <a:gd name="T38" fmla="*/ 0 w 294"/>
                <a:gd name="T39" fmla="*/ 0 h 257"/>
                <a:gd name="T40" fmla="*/ 0 w 294"/>
                <a:gd name="T41" fmla="*/ 0 h 257"/>
                <a:gd name="T42" fmla="*/ 0 w 294"/>
                <a:gd name="T43" fmla="*/ 0 h 257"/>
                <a:gd name="T44" fmla="*/ 0 w 294"/>
                <a:gd name="T45" fmla="*/ 0 h 2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94"/>
                <a:gd name="T70" fmla="*/ 0 h 257"/>
                <a:gd name="T71" fmla="*/ 294 w 294"/>
                <a:gd name="T72" fmla="*/ 257 h 25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94" h="257">
                  <a:moveTo>
                    <a:pt x="294" y="8"/>
                  </a:moveTo>
                  <a:lnTo>
                    <a:pt x="288" y="34"/>
                  </a:lnTo>
                  <a:lnTo>
                    <a:pt x="278" y="54"/>
                  </a:lnTo>
                  <a:lnTo>
                    <a:pt x="247" y="89"/>
                  </a:lnTo>
                  <a:lnTo>
                    <a:pt x="231" y="104"/>
                  </a:lnTo>
                  <a:lnTo>
                    <a:pt x="214" y="121"/>
                  </a:lnTo>
                  <a:lnTo>
                    <a:pt x="180" y="160"/>
                  </a:lnTo>
                  <a:lnTo>
                    <a:pt x="140" y="188"/>
                  </a:lnTo>
                  <a:lnTo>
                    <a:pt x="103" y="213"/>
                  </a:lnTo>
                  <a:lnTo>
                    <a:pt x="64" y="235"/>
                  </a:lnTo>
                  <a:lnTo>
                    <a:pt x="19" y="257"/>
                  </a:lnTo>
                  <a:lnTo>
                    <a:pt x="0" y="249"/>
                  </a:lnTo>
                  <a:lnTo>
                    <a:pt x="7" y="228"/>
                  </a:lnTo>
                  <a:lnTo>
                    <a:pt x="83" y="185"/>
                  </a:lnTo>
                  <a:lnTo>
                    <a:pt x="115" y="160"/>
                  </a:lnTo>
                  <a:lnTo>
                    <a:pt x="153" y="133"/>
                  </a:lnTo>
                  <a:lnTo>
                    <a:pt x="170" y="113"/>
                  </a:lnTo>
                  <a:lnTo>
                    <a:pt x="189" y="97"/>
                  </a:lnTo>
                  <a:lnTo>
                    <a:pt x="227" y="74"/>
                  </a:lnTo>
                  <a:lnTo>
                    <a:pt x="279" y="7"/>
                  </a:lnTo>
                  <a:lnTo>
                    <a:pt x="289" y="0"/>
                  </a:lnTo>
                  <a:lnTo>
                    <a:pt x="294" y="8"/>
                  </a:lnTo>
                  <a:close/>
                </a:path>
              </a:pathLst>
            </a:custGeom>
            <a:solidFill>
              <a:srgbClr val="000000"/>
            </a:solidFill>
            <a:ln w="9525">
              <a:noFill/>
              <a:round/>
              <a:headEnd/>
              <a:tailEnd/>
            </a:ln>
          </p:spPr>
          <p:txBody>
            <a:bodyPr/>
            <a:lstStyle/>
            <a:p>
              <a:endParaRPr lang="zh-CN" altLang="en-US"/>
            </a:p>
          </p:txBody>
        </p:sp>
        <p:sp>
          <p:nvSpPr>
            <p:cNvPr id="1168" name="Freeform 67"/>
            <p:cNvSpPr>
              <a:spLocks/>
            </p:cNvSpPr>
            <p:nvPr/>
          </p:nvSpPr>
          <p:spPr bwMode="auto">
            <a:xfrm>
              <a:off x="3299" y="2938"/>
              <a:ext cx="59" cy="24"/>
            </a:xfrm>
            <a:custGeom>
              <a:avLst/>
              <a:gdLst>
                <a:gd name="T0" fmla="*/ 0 w 153"/>
                <a:gd name="T1" fmla="*/ 0 h 64"/>
                <a:gd name="T2" fmla="*/ 0 w 153"/>
                <a:gd name="T3" fmla="*/ 0 h 64"/>
                <a:gd name="T4" fmla="*/ 0 w 153"/>
                <a:gd name="T5" fmla="*/ 0 h 64"/>
                <a:gd name="T6" fmla="*/ 0 w 153"/>
                <a:gd name="T7" fmla="*/ 0 h 64"/>
                <a:gd name="T8" fmla="*/ 0 w 153"/>
                <a:gd name="T9" fmla="*/ 0 h 64"/>
                <a:gd name="T10" fmla="*/ 0 w 153"/>
                <a:gd name="T11" fmla="*/ 0 h 64"/>
                <a:gd name="T12" fmla="*/ 0 w 153"/>
                <a:gd name="T13" fmla="*/ 0 h 64"/>
                <a:gd name="T14" fmla="*/ 0 w 153"/>
                <a:gd name="T15" fmla="*/ 0 h 64"/>
                <a:gd name="T16" fmla="*/ 0 w 153"/>
                <a:gd name="T17" fmla="*/ 0 h 64"/>
                <a:gd name="T18" fmla="*/ 0 w 153"/>
                <a:gd name="T19" fmla="*/ 0 h 64"/>
                <a:gd name="T20" fmla="*/ 0 w 153"/>
                <a:gd name="T21" fmla="*/ 0 h 64"/>
                <a:gd name="T22" fmla="*/ 0 w 153"/>
                <a:gd name="T23" fmla="*/ 0 h 64"/>
                <a:gd name="T24" fmla="*/ 0 w 153"/>
                <a:gd name="T25" fmla="*/ 0 h 6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53"/>
                <a:gd name="T40" fmla="*/ 0 h 64"/>
                <a:gd name="T41" fmla="*/ 153 w 153"/>
                <a:gd name="T42" fmla="*/ 64 h 6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53" h="64">
                  <a:moveTo>
                    <a:pt x="7" y="8"/>
                  </a:moveTo>
                  <a:lnTo>
                    <a:pt x="35" y="0"/>
                  </a:lnTo>
                  <a:lnTo>
                    <a:pt x="64" y="0"/>
                  </a:lnTo>
                  <a:lnTo>
                    <a:pt x="119" y="13"/>
                  </a:lnTo>
                  <a:lnTo>
                    <a:pt x="153" y="54"/>
                  </a:lnTo>
                  <a:lnTo>
                    <a:pt x="153" y="64"/>
                  </a:lnTo>
                  <a:lnTo>
                    <a:pt x="143" y="64"/>
                  </a:lnTo>
                  <a:lnTo>
                    <a:pt x="104" y="38"/>
                  </a:lnTo>
                  <a:lnTo>
                    <a:pt x="59" y="28"/>
                  </a:lnTo>
                  <a:lnTo>
                    <a:pt x="8" y="23"/>
                  </a:lnTo>
                  <a:lnTo>
                    <a:pt x="0" y="18"/>
                  </a:lnTo>
                  <a:lnTo>
                    <a:pt x="7" y="8"/>
                  </a:lnTo>
                  <a:close/>
                </a:path>
              </a:pathLst>
            </a:custGeom>
            <a:solidFill>
              <a:srgbClr val="000000"/>
            </a:solidFill>
            <a:ln w="9525">
              <a:noFill/>
              <a:round/>
              <a:headEnd/>
              <a:tailEnd/>
            </a:ln>
          </p:spPr>
          <p:txBody>
            <a:bodyPr/>
            <a:lstStyle/>
            <a:p>
              <a:endParaRPr lang="zh-CN" altLang="en-US"/>
            </a:p>
          </p:txBody>
        </p:sp>
        <p:sp>
          <p:nvSpPr>
            <p:cNvPr id="1169" name="Freeform 68"/>
            <p:cNvSpPr>
              <a:spLocks/>
            </p:cNvSpPr>
            <p:nvPr/>
          </p:nvSpPr>
          <p:spPr bwMode="auto">
            <a:xfrm>
              <a:off x="3299" y="2972"/>
              <a:ext cx="51" cy="16"/>
            </a:xfrm>
            <a:custGeom>
              <a:avLst/>
              <a:gdLst>
                <a:gd name="T0" fmla="*/ 0 w 135"/>
                <a:gd name="T1" fmla="*/ 0 h 44"/>
                <a:gd name="T2" fmla="*/ 0 w 135"/>
                <a:gd name="T3" fmla="*/ 0 h 44"/>
                <a:gd name="T4" fmla="*/ 0 w 135"/>
                <a:gd name="T5" fmla="*/ 0 h 44"/>
                <a:gd name="T6" fmla="*/ 0 w 135"/>
                <a:gd name="T7" fmla="*/ 0 h 44"/>
                <a:gd name="T8" fmla="*/ 0 w 135"/>
                <a:gd name="T9" fmla="*/ 0 h 44"/>
                <a:gd name="T10" fmla="*/ 0 w 135"/>
                <a:gd name="T11" fmla="*/ 0 h 44"/>
                <a:gd name="T12" fmla="*/ 0 w 135"/>
                <a:gd name="T13" fmla="*/ 0 h 44"/>
                <a:gd name="T14" fmla="*/ 0 w 135"/>
                <a:gd name="T15" fmla="*/ 0 h 44"/>
                <a:gd name="T16" fmla="*/ 0 w 135"/>
                <a:gd name="T17" fmla="*/ 0 h 44"/>
                <a:gd name="T18" fmla="*/ 0 w 135"/>
                <a:gd name="T19" fmla="*/ 0 h 44"/>
                <a:gd name="T20" fmla="*/ 0 w 135"/>
                <a:gd name="T21" fmla="*/ 0 h 44"/>
                <a:gd name="T22" fmla="*/ 0 w 135"/>
                <a:gd name="T23" fmla="*/ 0 h 44"/>
                <a:gd name="T24" fmla="*/ 0 w 135"/>
                <a:gd name="T25" fmla="*/ 0 h 4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
                <a:gd name="T40" fmla="*/ 0 h 44"/>
                <a:gd name="T41" fmla="*/ 135 w 135"/>
                <a:gd name="T42" fmla="*/ 44 h 4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 h="44">
                  <a:moveTo>
                    <a:pt x="14" y="0"/>
                  </a:moveTo>
                  <a:lnTo>
                    <a:pt x="74" y="14"/>
                  </a:lnTo>
                  <a:lnTo>
                    <a:pt x="126" y="9"/>
                  </a:lnTo>
                  <a:lnTo>
                    <a:pt x="135" y="14"/>
                  </a:lnTo>
                  <a:lnTo>
                    <a:pt x="130" y="22"/>
                  </a:lnTo>
                  <a:lnTo>
                    <a:pt x="99" y="34"/>
                  </a:lnTo>
                  <a:lnTo>
                    <a:pt x="69" y="44"/>
                  </a:lnTo>
                  <a:lnTo>
                    <a:pt x="41" y="31"/>
                  </a:lnTo>
                  <a:lnTo>
                    <a:pt x="12" y="24"/>
                  </a:lnTo>
                  <a:lnTo>
                    <a:pt x="0" y="11"/>
                  </a:lnTo>
                  <a:lnTo>
                    <a:pt x="4" y="2"/>
                  </a:lnTo>
                  <a:lnTo>
                    <a:pt x="14" y="0"/>
                  </a:lnTo>
                  <a:close/>
                </a:path>
              </a:pathLst>
            </a:custGeom>
            <a:solidFill>
              <a:srgbClr val="000000"/>
            </a:solidFill>
            <a:ln w="9525">
              <a:noFill/>
              <a:round/>
              <a:headEnd/>
              <a:tailEnd/>
            </a:ln>
          </p:spPr>
          <p:txBody>
            <a:bodyPr/>
            <a:lstStyle/>
            <a:p>
              <a:endParaRPr lang="zh-CN" altLang="en-US"/>
            </a:p>
          </p:txBody>
        </p:sp>
        <p:sp>
          <p:nvSpPr>
            <p:cNvPr id="1170" name="Freeform 69"/>
            <p:cNvSpPr>
              <a:spLocks/>
            </p:cNvSpPr>
            <p:nvPr/>
          </p:nvSpPr>
          <p:spPr bwMode="auto">
            <a:xfrm>
              <a:off x="3248" y="2781"/>
              <a:ext cx="257" cy="213"/>
            </a:xfrm>
            <a:custGeom>
              <a:avLst/>
              <a:gdLst>
                <a:gd name="T0" fmla="*/ 0 w 679"/>
                <a:gd name="T1" fmla="*/ 0 h 588"/>
                <a:gd name="T2" fmla="*/ 0 w 679"/>
                <a:gd name="T3" fmla="*/ 0 h 588"/>
                <a:gd name="T4" fmla="*/ 0 w 679"/>
                <a:gd name="T5" fmla="*/ 0 h 588"/>
                <a:gd name="T6" fmla="*/ 0 w 679"/>
                <a:gd name="T7" fmla="*/ 0 h 588"/>
                <a:gd name="T8" fmla="*/ 0 w 679"/>
                <a:gd name="T9" fmla="*/ 0 h 588"/>
                <a:gd name="T10" fmla="*/ 0 w 679"/>
                <a:gd name="T11" fmla="*/ 0 h 588"/>
                <a:gd name="T12" fmla="*/ 0 w 679"/>
                <a:gd name="T13" fmla="*/ 0 h 588"/>
                <a:gd name="T14" fmla="*/ 0 w 679"/>
                <a:gd name="T15" fmla="*/ 0 h 588"/>
                <a:gd name="T16" fmla="*/ 0 w 679"/>
                <a:gd name="T17" fmla="*/ 0 h 588"/>
                <a:gd name="T18" fmla="*/ 0 w 679"/>
                <a:gd name="T19" fmla="*/ 0 h 588"/>
                <a:gd name="T20" fmla="*/ 0 w 679"/>
                <a:gd name="T21" fmla="*/ 0 h 588"/>
                <a:gd name="T22" fmla="*/ 0 w 679"/>
                <a:gd name="T23" fmla="*/ 0 h 588"/>
                <a:gd name="T24" fmla="*/ 0 w 679"/>
                <a:gd name="T25" fmla="*/ 0 h 588"/>
                <a:gd name="T26" fmla="*/ 0 w 679"/>
                <a:gd name="T27" fmla="*/ 0 h 588"/>
                <a:gd name="T28" fmla="*/ 0 w 679"/>
                <a:gd name="T29" fmla="*/ 0 h 588"/>
                <a:gd name="T30" fmla="*/ 0 w 679"/>
                <a:gd name="T31" fmla="*/ 0 h 588"/>
                <a:gd name="T32" fmla="*/ 0 w 679"/>
                <a:gd name="T33" fmla="*/ 0 h 588"/>
                <a:gd name="T34" fmla="*/ 0 w 679"/>
                <a:gd name="T35" fmla="*/ 0 h 588"/>
                <a:gd name="T36" fmla="*/ 0 w 679"/>
                <a:gd name="T37" fmla="*/ 0 h 588"/>
                <a:gd name="T38" fmla="*/ 0 w 679"/>
                <a:gd name="T39" fmla="*/ 0 h 588"/>
                <a:gd name="T40" fmla="*/ 0 w 679"/>
                <a:gd name="T41" fmla="*/ 0 h 588"/>
                <a:gd name="T42" fmla="*/ 0 w 679"/>
                <a:gd name="T43" fmla="*/ 0 h 588"/>
                <a:gd name="T44" fmla="*/ 0 w 679"/>
                <a:gd name="T45" fmla="*/ 0 h 588"/>
                <a:gd name="T46" fmla="*/ 0 w 679"/>
                <a:gd name="T47" fmla="*/ 0 h 588"/>
                <a:gd name="T48" fmla="*/ 0 w 679"/>
                <a:gd name="T49" fmla="*/ 0 h 588"/>
                <a:gd name="T50" fmla="*/ 0 w 679"/>
                <a:gd name="T51" fmla="*/ 0 h 588"/>
                <a:gd name="T52" fmla="*/ 0 w 679"/>
                <a:gd name="T53" fmla="*/ 0 h 588"/>
                <a:gd name="T54" fmla="*/ 0 w 679"/>
                <a:gd name="T55" fmla="*/ 0 h 588"/>
                <a:gd name="T56" fmla="*/ 0 w 679"/>
                <a:gd name="T57" fmla="*/ 0 h 588"/>
                <a:gd name="T58" fmla="*/ 0 w 679"/>
                <a:gd name="T59" fmla="*/ 0 h 588"/>
                <a:gd name="T60" fmla="*/ 0 w 679"/>
                <a:gd name="T61" fmla="*/ 0 h 588"/>
                <a:gd name="T62" fmla="*/ 0 w 679"/>
                <a:gd name="T63" fmla="*/ 0 h 588"/>
                <a:gd name="T64" fmla="*/ 0 w 679"/>
                <a:gd name="T65" fmla="*/ 0 h 5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79"/>
                <a:gd name="T100" fmla="*/ 0 h 588"/>
                <a:gd name="T101" fmla="*/ 679 w 679"/>
                <a:gd name="T102" fmla="*/ 588 h 58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79" h="588">
                  <a:moveTo>
                    <a:pt x="0" y="237"/>
                  </a:moveTo>
                  <a:lnTo>
                    <a:pt x="22" y="143"/>
                  </a:lnTo>
                  <a:lnTo>
                    <a:pt x="64" y="127"/>
                  </a:lnTo>
                  <a:lnTo>
                    <a:pt x="96" y="97"/>
                  </a:lnTo>
                  <a:lnTo>
                    <a:pt x="106" y="74"/>
                  </a:lnTo>
                  <a:lnTo>
                    <a:pt x="121" y="53"/>
                  </a:lnTo>
                  <a:lnTo>
                    <a:pt x="138" y="42"/>
                  </a:lnTo>
                  <a:lnTo>
                    <a:pt x="161" y="37"/>
                  </a:lnTo>
                  <a:lnTo>
                    <a:pt x="212" y="10"/>
                  </a:lnTo>
                  <a:lnTo>
                    <a:pt x="247" y="0"/>
                  </a:lnTo>
                  <a:lnTo>
                    <a:pt x="298" y="8"/>
                  </a:lnTo>
                  <a:lnTo>
                    <a:pt x="410" y="3"/>
                  </a:lnTo>
                  <a:lnTo>
                    <a:pt x="459" y="10"/>
                  </a:lnTo>
                  <a:lnTo>
                    <a:pt x="506" y="37"/>
                  </a:lnTo>
                  <a:lnTo>
                    <a:pt x="543" y="77"/>
                  </a:lnTo>
                  <a:lnTo>
                    <a:pt x="565" y="95"/>
                  </a:lnTo>
                  <a:lnTo>
                    <a:pt x="586" y="114"/>
                  </a:lnTo>
                  <a:lnTo>
                    <a:pt x="607" y="132"/>
                  </a:lnTo>
                  <a:lnTo>
                    <a:pt x="623" y="151"/>
                  </a:lnTo>
                  <a:lnTo>
                    <a:pt x="649" y="195"/>
                  </a:lnTo>
                  <a:lnTo>
                    <a:pt x="657" y="248"/>
                  </a:lnTo>
                  <a:lnTo>
                    <a:pt x="659" y="290"/>
                  </a:lnTo>
                  <a:lnTo>
                    <a:pt x="664" y="327"/>
                  </a:lnTo>
                  <a:lnTo>
                    <a:pt x="677" y="364"/>
                  </a:lnTo>
                  <a:lnTo>
                    <a:pt x="679" y="418"/>
                  </a:lnTo>
                  <a:lnTo>
                    <a:pt x="644" y="458"/>
                  </a:lnTo>
                  <a:lnTo>
                    <a:pt x="630" y="532"/>
                  </a:lnTo>
                  <a:lnTo>
                    <a:pt x="615" y="562"/>
                  </a:lnTo>
                  <a:lnTo>
                    <a:pt x="603" y="576"/>
                  </a:lnTo>
                  <a:lnTo>
                    <a:pt x="586" y="588"/>
                  </a:lnTo>
                  <a:lnTo>
                    <a:pt x="568" y="583"/>
                  </a:lnTo>
                  <a:lnTo>
                    <a:pt x="573" y="566"/>
                  </a:lnTo>
                  <a:lnTo>
                    <a:pt x="595" y="542"/>
                  </a:lnTo>
                  <a:lnTo>
                    <a:pt x="603" y="514"/>
                  </a:lnTo>
                  <a:lnTo>
                    <a:pt x="608" y="448"/>
                  </a:lnTo>
                  <a:lnTo>
                    <a:pt x="644" y="406"/>
                  </a:lnTo>
                  <a:lnTo>
                    <a:pt x="645" y="371"/>
                  </a:lnTo>
                  <a:lnTo>
                    <a:pt x="623" y="290"/>
                  </a:lnTo>
                  <a:lnTo>
                    <a:pt x="632" y="248"/>
                  </a:lnTo>
                  <a:lnTo>
                    <a:pt x="623" y="200"/>
                  </a:lnTo>
                  <a:lnTo>
                    <a:pt x="613" y="181"/>
                  </a:lnTo>
                  <a:lnTo>
                    <a:pt x="600" y="163"/>
                  </a:lnTo>
                  <a:lnTo>
                    <a:pt x="583" y="146"/>
                  </a:lnTo>
                  <a:lnTo>
                    <a:pt x="566" y="131"/>
                  </a:lnTo>
                  <a:lnTo>
                    <a:pt x="546" y="114"/>
                  </a:lnTo>
                  <a:lnTo>
                    <a:pt x="526" y="97"/>
                  </a:lnTo>
                  <a:lnTo>
                    <a:pt x="492" y="55"/>
                  </a:lnTo>
                  <a:lnTo>
                    <a:pt x="469" y="42"/>
                  </a:lnTo>
                  <a:lnTo>
                    <a:pt x="447" y="32"/>
                  </a:lnTo>
                  <a:lnTo>
                    <a:pt x="400" y="27"/>
                  </a:lnTo>
                  <a:lnTo>
                    <a:pt x="294" y="32"/>
                  </a:lnTo>
                  <a:lnTo>
                    <a:pt x="252" y="23"/>
                  </a:lnTo>
                  <a:lnTo>
                    <a:pt x="224" y="37"/>
                  </a:lnTo>
                  <a:lnTo>
                    <a:pt x="197" y="53"/>
                  </a:lnTo>
                  <a:lnTo>
                    <a:pt x="165" y="67"/>
                  </a:lnTo>
                  <a:lnTo>
                    <a:pt x="136" y="77"/>
                  </a:lnTo>
                  <a:lnTo>
                    <a:pt x="119" y="104"/>
                  </a:lnTo>
                  <a:lnTo>
                    <a:pt x="103" y="136"/>
                  </a:lnTo>
                  <a:lnTo>
                    <a:pt x="89" y="148"/>
                  </a:lnTo>
                  <a:lnTo>
                    <a:pt x="74" y="156"/>
                  </a:lnTo>
                  <a:lnTo>
                    <a:pt x="34" y="169"/>
                  </a:lnTo>
                  <a:lnTo>
                    <a:pt x="19" y="200"/>
                  </a:lnTo>
                  <a:lnTo>
                    <a:pt x="14" y="242"/>
                  </a:lnTo>
                  <a:lnTo>
                    <a:pt x="5" y="245"/>
                  </a:lnTo>
                  <a:lnTo>
                    <a:pt x="0" y="237"/>
                  </a:lnTo>
                  <a:close/>
                </a:path>
              </a:pathLst>
            </a:custGeom>
            <a:solidFill>
              <a:srgbClr val="000000"/>
            </a:solidFill>
            <a:ln w="9525">
              <a:noFill/>
              <a:round/>
              <a:headEnd/>
              <a:tailEnd/>
            </a:ln>
          </p:spPr>
          <p:txBody>
            <a:bodyPr/>
            <a:lstStyle/>
            <a:p>
              <a:endParaRPr lang="zh-CN" altLang="en-US"/>
            </a:p>
          </p:txBody>
        </p:sp>
        <p:sp>
          <p:nvSpPr>
            <p:cNvPr id="1171" name="Freeform 70"/>
            <p:cNvSpPr>
              <a:spLocks/>
            </p:cNvSpPr>
            <p:nvPr/>
          </p:nvSpPr>
          <p:spPr bwMode="auto">
            <a:xfrm>
              <a:off x="3270" y="2867"/>
              <a:ext cx="138" cy="38"/>
            </a:xfrm>
            <a:custGeom>
              <a:avLst/>
              <a:gdLst>
                <a:gd name="T0" fmla="*/ 0 w 365"/>
                <a:gd name="T1" fmla="*/ 0 h 104"/>
                <a:gd name="T2" fmla="*/ 0 w 365"/>
                <a:gd name="T3" fmla="*/ 0 h 104"/>
                <a:gd name="T4" fmla="*/ 0 w 365"/>
                <a:gd name="T5" fmla="*/ 0 h 104"/>
                <a:gd name="T6" fmla="*/ 0 w 365"/>
                <a:gd name="T7" fmla="*/ 0 h 104"/>
                <a:gd name="T8" fmla="*/ 0 w 365"/>
                <a:gd name="T9" fmla="*/ 0 h 104"/>
                <a:gd name="T10" fmla="*/ 0 w 365"/>
                <a:gd name="T11" fmla="*/ 0 h 104"/>
                <a:gd name="T12" fmla="*/ 0 w 365"/>
                <a:gd name="T13" fmla="*/ 0 h 104"/>
                <a:gd name="T14" fmla="*/ 0 w 365"/>
                <a:gd name="T15" fmla="*/ 0 h 104"/>
                <a:gd name="T16" fmla="*/ 0 w 365"/>
                <a:gd name="T17" fmla="*/ 0 h 104"/>
                <a:gd name="T18" fmla="*/ 0 w 365"/>
                <a:gd name="T19" fmla="*/ 0 h 104"/>
                <a:gd name="T20" fmla="*/ 0 w 365"/>
                <a:gd name="T21" fmla="*/ 0 h 104"/>
                <a:gd name="T22" fmla="*/ 0 w 365"/>
                <a:gd name="T23" fmla="*/ 0 h 104"/>
                <a:gd name="T24" fmla="*/ 0 w 365"/>
                <a:gd name="T25" fmla="*/ 0 h 104"/>
                <a:gd name="T26" fmla="*/ 0 w 365"/>
                <a:gd name="T27" fmla="*/ 0 h 104"/>
                <a:gd name="T28" fmla="*/ 0 w 365"/>
                <a:gd name="T29" fmla="*/ 0 h 104"/>
                <a:gd name="T30" fmla="*/ 0 w 365"/>
                <a:gd name="T31" fmla="*/ 0 h 104"/>
                <a:gd name="T32" fmla="*/ 0 w 365"/>
                <a:gd name="T33" fmla="*/ 0 h 104"/>
                <a:gd name="T34" fmla="*/ 0 w 365"/>
                <a:gd name="T35" fmla="*/ 0 h 104"/>
                <a:gd name="T36" fmla="*/ 0 w 365"/>
                <a:gd name="T37" fmla="*/ 0 h 104"/>
                <a:gd name="T38" fmla="*/ 0 w 365"/>
                <a:gd name="T39" fmla="*/ 0 h 104"/>
                <a:gd name="T40" fmla="*/ 0 w 365"/>
                <a:gd name="T41" fmla="*/ 0 h 104"/>
                <a:gd name="T42" fmla="*/ 0 w 365"/>
                <a:gd name="T43" fmla="*/ 0 h 104"/>
                <a:gd name="T44" fmla="*/ 0 w 365"/>
                <a:gd name="T45" fmla="*/ 0 h 104"/>
                <a:gd name="T46" fmla="*/ 0 w 365"/>
                <a:gd name="T47" fmla="*/ 0 h 104"/>
                <a:gd name="T48" fmla="*/ 0 w 365"/>
                <a:gd name="T49" fmla="*/ 0 h 104"/>
                <a:gd name="T50" fmla="*/ 0 w 365"/>
                <a:gd name="T51" fmla="*/ 0 h 1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65"/>
                <a:gd name="T79" fmla="*/ 0 h 104"/>
                <a:gd name="T80" fmla="*/ 365 w 365"/>
                <a:gd name="T81" fmla="*/ 104 h 10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65" h="104">
                  <a:moveTo>
                    <a:pt x="10" y="64"/>
                  </a:moveTo>
                  <a:lnTo>
                    <a:pt x="71" y="64"/>
                  </a:lnTo>
                  <a:lnTo>
                    <a:pt x="109" y="46"/>
                  </a:lnTo>
                  <a:lnTo>
                    <a:pt x="139" y="27"/>
                  </a:lnTo>
                  <a:lnTo>
                    <a:pt x="173" y="10"/>
                  </a:lnTo>
                  <a:lnTo>
                    <a:pt x="212" y="0"/>
                  </a:lnTo>
                  <a:lnTo>
                    <a:pt x="245" y="20"/>
                  </a:lnTo>
                  <a:lnTo>
                    <a:pt x="301" y="54"/>
                  </a:lnTo>
                  <a:lnTo>
                    <a:pt x="326" y="67"/>
                  </a:lnTo>
                  <a:lnTo>
                    <a:pt x="358" y="74"/>
                  </a:lnTo>
                  <a:lnTo>
                    <a:pt x="365" y="81"/>
                  </a:lnTo>
                  <a:lnTo>
                    <a:pt x="358" y="88"/>
                  </a:lnTo>
                  <a:lnTo>
                    <a:pt x="294" y="72"/>
                  </a:lnTo>
                  <a:lnTo>
                    <a:pt x="267" y="56"/>
                  </a:lnTo>
                  <a:lnTo>
                    <a:pt x="233" y="41"/>
                  </a:lnTo>
                  <a:lnTo>
                    <a:pt x="208" y="19"/>
                  </a:lnTo>
                  <a:lnTo>
                    <a:pt x="171" y="30"/>
                  </a:lnTo>
                  <a:lnTo>
                    <a:pt x="144" y="56"/>
                  </a:lnTo>
                  <a:lnTo>
                    <a:pt x="119" y="83"/>
                  </a:lnTo>
                  <a:lnTo>
                    <a:pt x="104" y="94"/>
                  </a:lnTo>
                  <a:lnTo>
                    <a:pt x="84" y="104"/>
                  </a:lnTo>
                  <a:lnTo>
                    <a:pt x="44" y="99"/>
                  </a:lnTo>
                  <a:lnTo>
                    <a:pt x="5" y="79"/>
                  </a:lnTo>
                  <a:lnTo>
                    <a:pt x="0" y="69"/>
                  </a:lnTo>
                  <a:lnTo>
                    <a:pt x="10" y="64"/>
                  </a:lnTo>
                  <a:close/>
                </a:path>
              </a:pathLst>
            </a:custGeom>
            <a:solidFill>
              <a:srgbClr val="000000"/>
            </a:solidFill>
            <a:ln w="9525">
              <a:noFill/>
              <a:round/>
              <a:headEnd/>
              <a:tailEnd/>
            </a:ln>
          </p:spPr>
          <p:txBody>
            <a:bodyPr/>
            <a:lstStyle/>
            <a:p>
              <a:endParaRPr lang="zh-CN" altLang="en-US"/>
            </a:p>
          </p:txBody>
        </p:sp>
        <p:sp>
          <p:nvSpPr>
            <p:cNvPr id="1172" name="Freeform 71"/>
            <p:cNvSpPr>
              <a:spLocks/>
            </p:cNvSpPr>
            <p:nvPr/>
          </p:nvSpPr>
          <p:spPr bwMode="auto">
            <a:xfrm>
              <a:off x="3381" y="2909"/>
              <a:ext cx="26" cy="58"/>
            </a:xfrm>
            <a:custGeom>
              <a:avLst/>
              <a:gdLst>
                <a:gd name="T0" fmla="*/ 0 w 69"/>
                <a:gd name="T1" fmla="*/ 0 h 158"/>
                <a:gd name="T2" fmla="*/ 0 w 69"/>
                <a:gd name="T3" fmla="*/ 0 h 158"/>
                <a:gd name="T4" fmla="*/ 0 w 69"/>
                <a:gd name="T5" fmla="*/ 0 h 158"/>
                <a:gd name="T6" fmla="*/ 0 w 69"/>
                <a:gd name="T7" fmla="*/ 0 h 158"/>
                <a:gd name="T8" fmla="*/ 0 w 69"/>
                <a:gd name="T9" fmla="*/ 0 h 158"/>
                <a:gd name="T10" fmla="*/ 0 w 69"/>
                <a:gd name="T11" fmla="*/ 0 h 158"/>
                <a:gd name="T12" fmla="*/ 0 w 69"/>
                <a:gd name="T13" fmla="*/ 0 h 158"/>
                <a:gd name="T14" fmla="*/ 0 w 69"/>
                <a:gd name="T15" fmla="*/ 0 h 158"/>
                <a:gd name="T16" fmla="*/ 0 w 69"/>
                <a:gd name="T17" fmla="*/ 0 h 158"/>
                <a:gd name="T18" fmla="*/ 0 w 69"/>
                <a:gd name="T19" fmla="*/ 0 h 158"/>
                <a:gd name="T20" fmla="*/ 0 w 69"/>
                <a:gd name="T21" fmla="*/ 0 h 158"/>
                <a:gd name="T22" fmla="*/ 0 w 69"/>
                <a:gd name="T23" fmla="*/ 0 h 158"/>
                <a:gd name="T24" fmla="*/ 0 w 69"/>
                <a:gd name="T25" fmla="*/ 0 h 158"/>
                <a:gd name="T26" fmla="*/ 0 w 69"/>
                <a:gd name="T27" fmla="*/ 0 h 1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58"/>
                <a:gd name="T44" fmla="*/ 69 w 69"/>
                <a:gd name="T45" fmla="*/ 158 h 15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58">
                  <a:moveTo>
                    <a:pt x="7" y="0"/>
                  </a:moveTo>
                  <a:lnTo>
                    <a:pt x="66" y="29"/>
                  </a:lnTo>
                  <a:lnTo>
                    <a:pt x="69" y="52"/>
                  </a:lnTo>
                  <a:lnTo>
                    <a:pt x="61" y="81"/>
                  </a:lnTo>
                  <a:lnTo>
                    <a:pt x="67" y="143"/>
                  </a:lnTo>
                  <a:lnTo>
                    <a:pt x="61" y="158"/>
                  </a:lnTo>
                  <a:lnTo>
                    <a:pt x="47" y="151"/>
                  </a:lnTo>
                  <a:lnTo>
                    <a:pt x="24" y="71"/>
                  </a:lnTo>
                  <a:lnTo>
                    <a:pt x="46" y="37"/>
                  </a:lnTo>
                  <a:lnTo>
                    <a:pt x="29" y="22"/>
                  </a:lnTo>
                  <a:lnTo>
                    <a:pt x="5" y="17"/>
                  </a:lnTo>
                  <a:lnTo>
                    <a:pt x="0" y="9"/>
                  </a:lnTo>
                  <a:lnTo>
                    <a:pt x="7" y="0"/>
                  </a:lnTo>
                  <a:close/>
                </a:path>
              </a:pathLst>
            </a:custGeom>
            <a:solidFill>
              <a:srgbClr val="000000"/>
            </a:solidFill>
            <a:ln w="9525">
              <a:noFill/>
              <a:round/>
              <a:headEnd/>
              <a:tailEnd/>
            </a:ln>
          </p:spPr>
          <p:txBody>
            <a:bodyPr/>
            <a:lstStyle/>
            <a:p>
              <a:endParaRPr lang="zh-CN" altLang="en-US"/>
            </a:p>
          </p:txBody>
        </p:sp>
        <p:sp>
          <p:nvSpPr>
            <p:cNvPr id="1173" name="Freeform 72"/>
            <p:cNvSpPr>
              <a:spLocks/>
            </p:cNvSpPr>
            <p:nvPr/>
          </p:nvSpPr>
          <p:spPr bwMode="auto">
            <a:xfrm>
              <a:off x="3424" y="2929"/>
              <a:ext cx="43" cy="72"/>
            </a:xfrm>
            <a:custGeom>
              <a:avLst/>
              <a:gdLst>
                <a:gd name="T0" fmla="*/ 0 w 114"/>
                <a:gd name="T1" fmla="*/ 0 h 198"/>
                <a:gd name="T2" fmla="*/ 0 w 114"/>
                <a:gd name="T3" fmla="*/ 0 h 198"/>
                <a:gd name="T4" fmla="*/ 0 w 114"/>
                <a:gd name="T5" fmla="*/ 0 h 198"/>
                <a:gd name="T6" fmla="*/ 0 w 114"/>
                <a:gd name="T7" fmla="*/ 0 h 198"/>
                <a:gd name="T8" fmla="*/ 0 w 114"/>
                <a:gd name="T9" fmla="*/ 0 h 198"/>
                <a:gd name="T10" fmla="*/ 0 w 114"/>
                <a:gd name="T11" fmla="*/ 0 h 198"/>
                <a:gd name="T12" fmla="*/ 0 w 114"/>
                <a:gd name="T13" fmla="*/ 0 h 198"/>
                <a:gd name="T14" fmla="*/ 0 w 114"/>
                <a:gd name="T15" fmla="*/ 0 h 198"/>
                <a:gd name="T16" fmla="*/ 0 w 114"/>
                <a:gd name="T17" fmla="*/ 0 h 198"/>
                <a:gd name="T18" fmla="*/ 0 w 114"/>
                <a:gd name="T19" fmla="*/ 0 h 198"/>
                <a:gd name="T20" fmla="*/ 0 w 114"/>
                <a:gd name="T21" fmla="*/ 0 h 198"/>
                <a:gd name="T22" fmla="*/ 0 w 114"/>
                <a:gd name="T23" fmla="*/ 0 h 198"/>
                <a:gd name="T24" fmla="*/ 0 w 114"/>
                <a:gd name="T25" fmla="*/ 0 h 198"/>
                <a:gd name="T26" fmla="*/ 0 w 114"/>
                <a:gd name="T27" fmla="*/ 0 h 198"/>
                <a:gd name="T28" fmla="*/ 0 w 114"/>
                <a:gd name="T29" fmla="*/ 0 h 198"/>
                <a:gd name="T30" fmla="*/ 0 w 114"/>
                <a:gd name="T31" fmla="*/ 0 h 198"/>
                <a:gd name="T32" fmla="*/ 0 w 114"/>
                <a:gd name="T33" fmla="*/ 0 h 198"/>
                <a:gd name="T34" fmla="*/ 0 w 114"/>
                <a:gd name="T35" fmla="*/ 0 h 1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4"/>
                <a:gd name="T55" fmla="*/ 0 h 198"/>
                <a:gd name="T56" fmla="*/ 114 w 114"/>
                <a:gd name="T57" fmla="*/ 198 h 19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4" h="198">
                  <a:moveTo>
                    <a:pt x="6" y="0"/>
                  </a:moveTo>
                  <a:lnTo>
                    <a:pt x="92" y="23"/>
                  </a:lnTo>
                  <a:lnTo>
                    <a:pt x="114" y="67"/>
                  </a:lnTo>
                  <a:lnTo>
                    <a:pt x="105" y="116"/>
                  </a:lnTo>
                  <a:lnTo>
                    <a:pt x="75" y="156"/>
                  </a:lnTo>
                  <a:lnTo>
                    <a:pt x="67" y="181"/>
                  </a:lnTo>
                  <a:lnTo>
                    <a:pt x="45" y="198"/>
                  </a:lnTo>
                  <a:lnTo>
                    <a:pt x="26" y="196"/>
                  </a:lnTo>
                  <a:lnTo>
                    <a:pt x="28" y="178"/>
                  </a:lnTo>
                  <a:lnTo>
                    <a:pt x="38" y="146"/>
                  </a:lnTo>
                  <a:lnTo>
                    <a:pt x="55" y="122"/>
                  </a:lnTo>
                  <a:lnTo>
                    <a:pt x="70" y="97"/>
                  </a:lnTo>
                  <a:lnTo>
                    <a:pt x="82" y="35"/>
                  </a:lnTo>
                  <a:lnTo>
                    <a:pt x="48" y="18"/>
                  </a:lnTo>
                  <a:lnTo>
                    <a:pt x="6" y="15"/>
                  </a:lnTo>
                  <a:lnTo>
                    <a:pt x="0" y="8"/>
                  </a:lnTo>
                  <a:lnTo>
                    <a:pt x="6" y="0"/>
                  </a:lnTo>
                  <a:close/>
                </a:path>
              </a:pathLst>
            </a:custGeom>
            <a:solidFill>
              <a:srgbClr val="000000"/>
            </a:solidFill>
            <a:ln w="9525">
              <a:noFill/>
              <a:round/>
              <a:headEnd/>
              <a:tailEnd/>
            </a:ln>
          </p:spPr>
          <p:txBody>
            <a:bodyPr/>
            <a:lstStyle/>
            <a:p>
              <a:endParaRPr lang="zh-CN" altLang="en-US"/>
            </a:p>
          </p:txBody>
        </p:sp>
        <p:sp>
          <p:nvSpPr>
            <p:cNvPr id="1174" name="Freeform 73"/>
            <p:cNvSpPr>
              <a:spLocks/>
            </p:cNvSpPr>
            <p:nvPr/>
          </p:nvSpPr>
          <p:spPr bwMode="auto">
            <a:xfrm>
              <a:off x="3021" y="3159"/>
              <a:ext cx="28" cy="74"/>
            </a:xfrm>
            <a:custGeom>
              <a:avLst/>
              <a:gdLst>
                <a:gd name="T0" fmla="*/ 0 w 74"/>
                <a:gd name="T1" fmla="*/ 0 h 207"/>
                <a:gd name="T2" fmla="*/ 0 w 74"/>
                <a:gd name="T3" fmla="*/ 0 h 207"/>
                <a:gd name="T4" fmla="*/ 0 w 74"/>
                <a:gd name="T5" fmla="*/ 0 h 207"/>
                <a:gd name="T6" fmla="*/ 0 w 74"/>
                <a:gd name="T7" fmla="*/ 0 h 207"/>
                <a:gd name="T8" fmla="*/ 0 w 74"/>
                <a:gd name="T9" fmla="*/ 0 h 207"/>
                <a:gd name="T10" fmla="*/ 0 w 74"/>
                <a:gd name="T11" fmla="*/ 0 h 207"/>
                <a:gd name="T12" fmla="*/ 0 w 74"/>
                <a:gd name="T13" fmla="*/ 0 h 207"/>
                <a:gd name="T14" fmla="*/ 0 w 74"/>
                <a:gd name="T15" fmla="*/ 0 h 207"/>
                <a:gd name="T16" fmla="*/ 0 w 74"/>
                <a:gd name="T17" fmla="*/ 0 h 207"/>
                <a:gd name="T18" fmla="*/ 0 w 74"/>
                <a:gd name="T19" fmla="*/ 0 h 207"/>
                <a:gd name="T20" fmla="*/ 0 w 74"/>
                <a:gd name="T21" fmla="*/ 0 h 207"/>
                <a:gd name="T22" fmla="*/ 0 w 74"/>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4"/>
                <a:gd name="T37" fmla="*/ 0 h 207"/>
                <a:gd name="T38" fmla="*/ 74 w 74"/>
                <a:gd name="T39" fmla="*/ 207 h 20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4" h="207">
                  <a:moveTo>
                    <a:pt x="74" y="19"/>
                  </a:moveTo>
                  <a:lnTo>
                    <a:pt x="52" y="153"/>
                  </a:lnTo>
                  <a:lnTo>
                    <a:pt x="34" y="195"/>
                  </a:lnTo>
                  <a:lnTo>
                    <a:pt x="22" y="205"/>
                  </a:lnTo>
                  <a:lnTo>
                    <a:pt x="10" y="207"/>
                  </a:lnTo>
                  <a:lnTo>
                    <a:pt x="0" y="183"/>
                  </a:lnTo>
                  <a:lnTo>
                    <a:pt x="10" y="139"/>
                  </a:lnTo>
                  <a:lnTo>
                    <a:pt x="44" y="12"/>
                  </a:lnTo>
                  <a:lnTo>
                    <a:pt x="50" y="2"/>
                  </a:lnTo>
                  <a:lnTo>
                    <a:pt x="62" y="0"/>
                  </a:lnTo>
                  <a:lnTo>
                    <a:pt x="74" y="19"/>
                  </a:lnTo>
                  <a:close/>
                </a:path>
              </a:pathLst>
            </a:custGeom>
            <a:solidFill>
              <a:srgbClr val="000000"/>
            </a:solidFill>
            <a:ln w="9525">
              <a:noFill/>
              <a:round/>
              <a:headEnd/>
              <a:tailEnd/>
            </a:ln>
          </p:spPr>
          <p:txBody>
            <a:bodyPr/>
            <a:lstStyle/>
            <a:p>
              <a:endParaRPr lang="zh-CN" altLang="en-US"/>
            </a:p>
          </p:txBody>
        </p:sp>
        <p:sp>
          <p:nvSpPr>
            <p:cNvPr id="1175" name="Freeform 74"/>
            <p:cNvSpPr>
              <a:spLocks/>
            </p:cNvSpPr>
            <p:nvPr/>
          </p:nvSpPr>
          <p:spPr bwMode="auto">
            <a:xfrm>
              <a:off x="3478" y="3022"/>
              <a:ext cx="224" cy="361"/>
            </a:xfrm>
            <a:custGeom>
              <a:avLst/>
              <a:gdLst>
                <a:gd name="T0" fmla="*/ 0 w 589"/>
                <a:gd name="T1" fmla="*/ 0 h 994"/>
                <a:gd name="T2" fmla="*/ 0 w 589"/>
                <a:gd name="T3" fmla="*/ 0 h 994"/>
                <a:gd name="T4" fmla="*/ 0 w 589"/>
                <a:gd name="T5" fmla="*/ 0 h 994"/>
                <a:gd name="T6" fmla="*/ 0 w 589"/>
                <a:gd name="T7" fmla="*/ 0 h 994"/>
                <a:gd name="T8" fmla="*/ 0 w 589"/>
                <a:gd name="T9" fmla="*/ 0 h 994"/>
                <a:gd name="T10" fmla="*/ 0 w 589"/>
                <a:gd name="T11" fmla="*/ 0 h 994"/>
                <a:gd name="T12" fmla="*/ 0 w 589"/>
                <a:gd name="T13" fmla="*/ 0 h 994"/>
                <a:gd name="T14" fmla="*/ 0 w 589"/>
                <a:gd name="T15" fmla="*/ 0 h 994"/>
                <a:gd name="T16" fmla="*/ 0 w 589"/>
                <a:gd name="T17" fmla="*/ 0 h 994"/>
                <a:gd name="T18" fmla="*/ 0 w 589"/>
                <a:gd name="T19" fmla="*/ 0 h 994"/>
                <a:gd name="T20" fmla="*/ 0 w 589"/>
                <a:gd name="T21" fmla="*/ 0 h 994"/>
                <a:gd name="T22" fmla="*/ 0 w 589"/>
                <a:gd name="T23" fmla="*/ 0 h 994"/>
                <a:gd name="T24" fmla="*/ 0 w 589"/>
                <a:gd name="T25" fmla="*/ 0 h 994"/>
                <a:gd name="T26" fmla="*/ 0 w 589"/>
                <a:gd name="T27" fmla="*/ 0 h 994"/>
                <a:gd name="T28" fmla="*/ 0 w 589"/>
                <a:gd name="T29" fmla="*/ 0 h 994"/>
                <a:gd name="T30" fmla="*/ 0 w 589"/>
                <a:gd name="T31" fmla="*/ 0 h 994"/>
                <a:gd name="T32" fmla="*/ 0 w 589"/>
                <a:gd name="T33" fmla="*/ 0 h 994"/>
                <a:gd name="T34" fmla="*/ 0 w 589"/>
                <a:gd name="T35" fmla="*/ 0 h 994"/>
                <a:gd name="T36" fmla="*/ 0 w 589"/>
                <a:gd name="T37" fmla="*/ 0 h 994"/>
                <a:gd name="T38" fmla="*/ 0 w 589"/>
                <a:gd name="T39" fmla="*/ 0 h 994"/>
                <a:gd name="T40" fmla="*/ 0 w 589"/>
                <a:gd name="T41" fmla="*/ 0 h 994"/>
                <a:gd name="T42" fmla="*/ 0 w 589"/>
                <a:gd name="T43" fmla="*/ 0 h 994"/>
                <a:gd name="T44" fmla="*/ 0 w 589"/>
                <a:gd name="T45" fmla="*/ 0 h 994"/>
                <a:gd name="T46" fmla="*/ 0 w 589"/>
                <a:gd name="T47" fmla="*/ 0 h 994"/>
                <a:gd name="T48" fmla="*/ 0 w 589"/>
                <a:gd name="T49" fmla="*/ 0 h 994"/>
                <a:gd name="T50" fmla="*/ 0 w 589"/>
                <a:gd name="T51" fmla="*/ 0 h 994"/>
                <a:gd name="T52" fmla="*/ 0 w 589"/>
                <a:gd name="T53" fmla="*/ 0 h 994"/>
                <a:gd name="T54" fmla="*/ 0 w 589"/>
                <a:gd name="T55" fmla="*/ 0 h 994"/>
                <a:gd name="T56" fmla="*/ 0 w 589"/>
                <a:gd name="T57" fmla="*/ 0 h 994"/>
                <a:gd name="T58" fmla="*/ 0 w 589"/>
                <a:gd name="T59" fmla="*/ 0 h 994"/>
                <a:gd name="T60" fmla="*/ 0 w 589"/>
                <a:gd name="T61" fmla="*/ 0 h 994"/>
                <a:gd name="T62" fmla="*/ 0 w 589"/>
                <a:gd name="T63" fmla="*/ 0 h 994"/>
                <a:gd name="T64" fmla="*/ 0 w 589"/>
                <a:gd name="T65" fmla="*/ 0 h 994"/>
                <a:gd name="T66" fmla="*/ 0 w 589"/>
                <a:gd name="T67" fmla="*/ 0 h 994"/>
                <a:gd name="T68" fmla="*/ 0 w 589"/>
                <a:gd name="T69" fmla="*/ 0 h 994"/>
                <a:gd name="T70" fmla="*/ 0 w 589"/>
                <a:gd name="T71" fmla="*/ 0 h 994"/>
                <a:gd name="T72" fmla="*/ 0 w 589"/>
                <a:gd name="T73" fmla="*/ 0 h 994"/>
                <a:gd name="T74" fmla="*/ 0 w 589"/>
                <a:gd name="T75" fmla="*/ 0 h 994"/>
                <a:gd name="T76" fmla="*/ 0 w 589"/>
                <a:gd name="T77" fmla="*/ 0 h 994"/>
                <a:gd name="T78" fmla="*/ 0 w 589"/>
                <a:gd name="T79" fmla="*/ 0 h 994"/>
                <a:gd name="T80" fmla="*/ 0 w 589"/>
                <a:gd name="T81" fmla="*/ 0 h 994"/>
                <a:gd name="T82" fmla="*/ 0 w 589"/>
                <a:gd name="T83" fmla="*/ 0 h 994"/>
                <a:gd name="T84" fmla="*/ 0 w 589"/>
                <a:gd name="T85" fmla="*/ 0 h 994"/>
                <a:gd name="T86" fmla="*/ 0 w 589"/>
                <a:gd name="T87" fmla="*/ 0 h 994"/>
                <a:gd name="T88" fmla="*/ 0 w 589"/>
                <a:gd name="T89" fmla="*/ 0 h 994"/>
                <a:gd name="T90" fmla="*/ 0 w 589"/>
                <a:gd name="T91" fmla="*/ 0 h 994"/>
                <a:gd name="T92" fmla="*/ 0 w 589"/>
                <a:gd name="T93" fmla="*/ 0 h 994"/>
                <a:gd name="T94" fmla="*/ 0 w 589"/>
                <a:gd name="T95" fmla="*/ 0 h 994"/>
                <a:gd name="T96" fmla="*/ 0 w 589"/>
                <a:gd name="T97" fmla="*/ 0 h 994"/>
                <a:gd name="T98" fmla="*/ 0 w 589"/>
                <a:gd name="T99" fmla="*/ 0 h 994"/>
                <a:gd name="T100" fmla="*/ 0 w 589"/>
                <a:gd name="T101" fmla="*/ 0 h 994"/>
                <a:gd name="T102" fmla="*/ 0 w 589"/>
                <a:gd name="T103" fmla="*/ 0 h 994"/>
                <a:gd name="T104" fmla="*/ 0 w 589"/>
                <a:gd name="T105" fmla="*/ 0 h 994"/>
                <a:gd name="T106" fmla="*/ 0 w 589"/>
                <a:gd name="T107" fmla="*/ 0 h 994"/>
                <a:gd name="T108" fmla="*/ 0 w 589"/>
                <a:gd name="T109" fmla="*/ 0 h 99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89"/>
                <a:gd name="T166" fmla="*/ 0 h 994"/>
                <a:gd name="T167" fmla="*/ 589 w 589"/>
                <a:gd name="T168" fmla="*/ 994 h 99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89" h="994">
                  <a:moveTo>
                    <a:pt x="11" y="0"/>
                  </a:moveTo>
                  <a:lnTo>
                    <a:pt x="43" y="27"/>
                  </a:lnTo>
                  <a:lnTo>
                    <a:pt x="75" y="54"/>
                  </a:lnTo>
                  <a:lnTo>
                    <a:pt x="104" y="80"/>
                  </a:lnTo>
                  <a:lnTo>
                    <a:pt x="131" y="106"/>
                  </a:lnTo>
                  <a:lnTo>
                    <a:pt x="179" y="156"/>
                  </a:lnTo>
                  <a:lnTo>
                    <a:pt x="223" y="206"/>
                  </a:lnTo>
                  <a:lnTo>
                    <a:pt x="245" y="233"/>
                  </a:lnTo>
                  <a:lnTo>
                    <a:pt x="265" y="260"/>
                  </a:lnTo>
                  <a:lnTo>
                    <a:pt x="287" y="289"/>
                  </a:lnTo>
                  <a:lnTo>
                    <a:pt x="307" y="317"/>
                  </a:lnTo>
                  <a:lnTo>
                    <a:pt x="329" y="348"/>
                  </a:lnTo>
                  <a:lnTo>
                    <a:pt x="351" y="378"/>
                  </a:lnTo>
                  <a:lnTo>
                    <a:pt x="374" y="411"/>
                  </a:lnTo>
                  <a:lnTo>
                    <a:pt x="399" y="447"/>
                  </a:lnTo>
                  <a:lnTo>
                    <a:pt x="441" y="494"/>
                  </a:lnTo>
                  <a:lnTo>
                    <a:pt x="472" y="542"/>
                  </a:lnTo>
                  <a:lnTo>
                    <a:pt x="495" y="596"/>
                  </a:lnTo>
                  <a:lnTo>
                    <a:pt x="517" y="657"/>
                  </a:lnTo>
                  <a:lnTo>
                    <a:pt x="534" y="700"/>
                  </a:lnTo>
                  <a:lnTo>
                    <a:pt x="551" y="739"/>
                  </a:lnTo>
                  <a:lnTo>
                    <a:pt x="578" y="825"/>
                  </a:lnTo>
                  <a:lnTo>
                    <a:pt x="589" y="984"/>
                  </a:lnTo>
                  <a:lnTo>
                    <a:pt x="583" y="994"/>
                  </a:lnTo>
                  <a:lnTo>
                    <a:pt x="574" y="987"/>
                  </a:lnTo>
                  <a:lnTo>
                    <a:pt x="556" y="909"/>
                  </a:lnTo>
                  <a:lnTo>
                    <a:pt x="536" y="831"/>
                  </a:lnTo>
                  <a:lnTo>
                    <a:pt x="524" y="788"/>
                  </a:lnTo>
                  <a:lnTo>
                    <a:pt x="510" y="749"/>
                  </a:lnTo>
                  <a:lnTo>
                    <a:pt x="477" y="670"/>
                  </a:lnTo>
                  <a:lnTo>
                    <a:pt x="455" y="615"/>
                  </a:lnTo>
                  <a:lnTo>
                    <a:pt x="433" y="564"/>
                  </a:lnTo>
                  <a:lnTo>
                    <a:pt x="421" y="541"/>
                  </a:lnTo>
                  <a:lnTo>
                    <a:pt x="406" y="519"/>
                  </a:lnTo>
                  <a:lnTo>
                    <a:pt x="388" y="495"/>
                  </a:lnTo>
                  <a:lnTo>
                    <a:pt x="366" y="473"/>
                  </a:lnTo>
                  <a:lnTo>
                    <a:pt x="342" y="438"/>
                  </a:lnTo>
                  <a:lnTo>
                    <a:pt x="320" y="406"/>
                  </a:lnTo>
                  <a:lnTo>
                    <a:pt x="299" y="373"/>
                  </a:lnTo>
                  <a:lnTo>
                    <a:pt x="278" y="342"/>
                  </a:lnTo>
                  <a:lnTo>
                    <a:pt x="260" y="312"/>
                  </a:lnTo>
                  <a:lnTo>
                    <a:pt x="240" y="284"/>
                  </a:lnTo>
                  <a:lnTo>
                    <a:pt x="221" y="255"/>
                  </a:lnTo>
                  <a:lnTo>
                    <a:pt x="203" y="227"/>
                  </a:lnTo>
                  <a:lnTo>
                    <a:pt x="183" y="200"/>
                  </a:lnTo>
                  <a:lnTo>
                    <a:pt x="161" y="173"/>
                  </a:lnTo>
                  <a:lnTo>
                    <a:pt x="141" y="146"/>
                  </a:lnTo>
                  <a:lnTo>
                    <a:pt x="117" y="119"/>
                  </a:lnTo>
                  <a:lnTo>
                    <a:pt x="92" y="92"/>
                  </a:lnTo>
                  <a:lnTo>
                    <a:pt x="63" y="65"/>
                  </a:lnTo>
                  <a:lnTo>
                    <a:pt x="35" y="38"/>
                  </a:lnTo>
                  <a:lnTo>
                    <a:pt x="1" y="12"/>
                  </a:lnTo>
                  <a:lnTo>
                    <a:pt x="0" y="2"/>
                  </a:lnTo>
                  <a:lnTo>
                    <a:pt x="11" y="0"/>
                  </a:lnTo>
                  <a:close/>
                </a:path>
              </a:pathLst>
            </a:custGeom>
            <a:solidFill>
              <a:srgbClr val="000000"/>
            </a:solidFill>
            <a:ln w="9525">
              <a:noFill/>
              <a:round/>
              <a:headEnd/>
              <a:tailEnd/>
            </a:ln>
          </p:spPr>
          <p:txBody>
            <a:bodyPr/>
            <a:lstStyle/>
            <a:p>
              <a:endParaRPr lang="zh-CN" altLang="en-US"/>
            </a:p>
          </p:txBody>
        </p:sp>
        <p:sp>
          <p:nvSpPr>
            <p:cNvPr id="1176" name="Freeform 75"/>
            <p:cNvSpPr>
              <a:spLocks/>
            </p:cNvSpPr>
            <p:nvPr/>
          </p:nvSpPr>
          <p:spPr bwMode="auto">
            <a:xfrm>
              <a:off x="3420" y="3177"/>
              <a:ext cx="88" cy="228"/>
            </a:xfrm>
            <a:custGeom>
              <a:avLst/>
              <a:gdLst>
                <a:gd name="T0" fmla="*/ 0 w 232"/>
                <a:gd name="T1" fmla="*/ 0 h 630"/>
                <a:gd name="T2" fmla="*/ 0 w 232"/>
                <a:gd name="T3" fmla="*/ 0 h 630"/>
                <a:gd name="T4" fmla="*/ 0 w 232"/>
                <a:gd name="T5" fmla="*/ 0 h 630"/>
                <a:gd name="T6" fmla="*/ 0 w 232"/>
                <a:gd name="T7" fmla="*/ 0 h 630"/>
                <a:gd name="T8" fmla="*/ 0 w 232"/>
                <a:gd name="T9" fmla="*/ 0 h 630"/>
                <a:gd name="T10" fmla="*/ 0 w 232"/>
                <a:gd name="T11" fmla="*/ 0 h 630"/>
                <a:gd name="T12" fmla="*/ 0 w 232"/>
                <a:gd name="T13" fmla="*/ 0 h 630"/>
                <a:gd name="T14" fmla="*/ 0 w 232"/>
                <a:gd name="T15" fmla="*/ 0 h 630"/>
                <a:gd name="T16" fmla="*/ 0 w 232"/>
                <a:gd name="T17" fmla="*/ 0 h 630"/>
                <a:gd name="T18" fmla="*/ 0 w 232"/>
                <a:gd name="T19" fmla="*/ 0 h 630"/>
                <a:gd name="T20" fmla="*/ 0 w 232"/>
                <a:gd name="T21" fmla="*/ 0 h 630"/>
                <a:gd name="T22" fmla="*/ 0 w 232"/>
                <a:gd name="T23" fmla="*/ 0 h 630"/>
                <a:gd name="T24" fmla="*/ 0 w 232"/>
                <a:gd name="T25" fmla="*/ 0 h 630"/>
                <a:gd name="T26" fmla="*/ 0 w 232"/>
                <a:gd name="T27" fmla="*/ 0 h 630"/>
                <a:gd name="T28" fmla="*/ 0 w 232"/>
                <a:gd name="T29" fmla="*/ 0 h 630"/>
                <a:gd name="T30" fmla="*/ 0 w 232"/>
                <a:gd name="T31" fmla="*/ 0 h 630"/>
                <a:gd name="T32" fmla="*/ 0 w 232"/>
                <a:gd name="T33" fmla="*/ 0 h 630"/>
                <a:gd name="T34" fmla="*/ 0 w 232"/>
                <a:gd name="T35" fmla="*/ 0 h 630"/>
                <a:gd name="T36" fmla="*/ 0 w 232"/>
                <a:gd name="T37" fmla="*/ 0 h 630"/>
                <a:gd name="T38" fmla="*/ 0 w 232"/>
                <a:gd name="T39" fmla="*/ 0 h 630"/>
                <a:gd name="T40" fmla="*/ 0 w 232"/>
                <a:gd name="T41" fmla="*/ 0 h 630"/>
                <a:gd name="T42" fmla="*/ 0 w 232"/>
                <a:gd name="T43" fmla="*/ 0 h 630"/>
                <a:gd name="T44" fmla="*/ 0 w 232"/>
                <a:gd name="T45" fmla="*/ 0 h 630"/>
                <a:gd name="T46" fmla="*/ 0 w 232"/>
                <a:gd name="T47" fmla="*/ 0 h 630"/>
                <a:gd name="T48" fmla="*/ 0 w 232"/>
                <a:gd name="T49" fmla="*/ 0 h 630"/>
                <a:gd name="T50" fmla="*/ 0 w 232"/>
                <a:gd name="T51" fmla="*/ 0 h 630"/>
                <a:gd name="T52" fmla="*/ 0 w 232"/>
                <a:gd name="T53" fmla="*/ 0 h 630"/>
                <a:gd name="T54" fmla="*/ 0 w 232"/>
                <a:gd name="T55" fmla="*/ 0 h 63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32"/>
                <a:gd name="T85" fmla="*/ 0 h 630"/>
                <a:gd name="T86" fmla="*/ 232 w 232"/>
                <a:gd name="T87" fmla="*/ 630 h 63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32" h="630">
                  <a:moveTo>
                    <a:pt x="227" y="16"/>
                  </a:moveTo>
                  <a:lnTo>
                    <a:pt x="172" y="41"/>
                  </a:lnTo>
                  <a:lnTo>
                    <a:pt x="131" y="74"/>
                  </a:lnTo>
                  <a:lnTo>
                    <a:pt x="98" y="116"/>
                  </a:lnTo>
                  <a:lnTo>
                    <a:pt x="66" y="167"/>
                  </a:lnTo>
                  <a:lnTo>
                    <a:pt x="56" y="202"/>
                  </a:lnTo>
                  <a:lnTo>
                    <a:pt x="59" y="237"/>
                  </a:lnTo>
                  <a:lnTo>
                    <a:pt x="71" y="313"/>
                  </a:lnTo>
                  <a:lnTo>
                    <a:pt x="66" y="476"/>
                  </a:lnTo>
                  <a:lnTo>
                    <a:pt x="47" y="548"/>
                  </a:lnTo>
                  <a:lnTo>
                    <a:pt x="34" y="587"/>
                  </a:lnTo>
                  <a:lnTo>
                    <a:pt x="14" y="627"/>
                  </a:lnTo>
                  <a:lnTo>
                    <a:pt x="4" y="630"/>
                  </a:lnTo>
                  <a:lnTo>
                    <a:pt x="0" y="620"/>
                  </a:lnTo>
                  <a:lnTo>
                    <a:pt x="27" y="543"/>
                  </a:lnTo>
                  <a:lnTo>
                    <a:pt x="32" y="471"/>
                  </a:lnTo>
                  <a:lnTo>
                    <a:pt x="22" y="311"/>
                  </a:lnTo>
                  <a:lnTo>
                    <a:pt x="34" y="148"/>
                  </a:lnTo>
                  <a:lnTo>
                    <a:pt x="53" y="120"/>
                  </a:lnTo>
                  <a:lnTo>
                    <a:pt x="71" y="96"/>
                  </a:lnTo>
                  <a:lnTo>
                    <a:pt x="89" y="74"/>
                  </a:lnTo>
                  <a:lnTo>
                    <a:pt x="111" y="56"/>
                  </a:lnTo>
                  <a:lnTo>
                    <a:pt x="135" y="41"/>
                  </a:lnTo>
                  <a:lnTo>
                    <a:pt x="162" y="26"/>
                  </a:lnTo>
                  <a:lnTo>
                    <a:pt x="224" y="0"/>
                  </a:lnTo>
                  <a:lnTo>
                    <a:pt x="232" y="6"/>
                  </a:lnTo>
                  <a:lnTo>
                    <a:pt x="227" y="16"/>
                  </a:lnTo>
                  <a:close/>
                </a:path>
              </a:pathLst>
            </a:custGeom>
            <a:solidFill>
              <a:srgbClr val="000000"/>
            </a:solidFill>
            <a:ln w="9525">
              <a:noFill/>
              <a:round/>
              <a:headEnd/>
              <a:tailEnd/>
            </a:ln>
          </p:spPr>
          <p:txBody>
            <a:bodyPr/>
            <a:lstStyle/>
            <a:p>
              <a:endParaRPr lang="zh-CN" altLang="en-US"/>
            </a:p>
          </p:txBody>
        </p:sp>
        <p:sp>
          <p:nvSpPr>
            <p:cNvPr id="1177" name="Freeform 76"/>
            <p:cNvSpPr>
              <a:spLocks/>
            </p:cNvSpPr>
            <p:nvPr/>
          </p:nvSpPr>
          <p:spPr bwMode="auto">
            <a:xfrm>
              <a:off x="3516" y="3280"/>
              <a:ext cx="114" cy="223"/>
            </a:xfrm>
            <a:custGeom>
              <a:avLst/>
              <a:gdLst>
                <a:gd name="T0" fmla="*/ 0 w 299"/>
                <a:gd name="T1" fmla="*/ 0 h 615"/>
                <a:gd name="T2" fmla="*/ 0 w 299"/>
                <a:gd name="T3" fmla="*/ 0 h 615"/>
                <a:gd name="T4" fmla="*/ 0 w 299"/>
                <a:gd name="T5" fmla="*/ 0 h 615"/>
                <a:gd name="T6" fmla="*/ 0 w 299"/>
                <a:gd name="T7" fmla="*/ 0 h 615"/>
                <a:gd name="T8" fmla="*/ 0 w 299"/>
                <a:gd name="T9" fmla="*/ 0 h 615"/>
                <a:gd name="T10" fmla="*/ 0 w 299"/>
                <a:gd name="T11" fmla="*/ 0 h 615"/>
                <a:gd name="T12" fmla="*/ 0 w 299"/>
                <a:gd name="T13" fmla="*/ 0 h 615"/>
                <a:gd name="T14" fmla="*/ 0 w 299"/>
                <a:gd name="T15" fmla="*/ 0 h 615"/>
                <a:gd name="T16" fmla="*/ 0 w 299"/>
                <a:gd name="T17" fmla="*/ 0 h 615"/>
                <a:gd name="T18" fmla="*/ 0 w 299"/>
                <a:gd name="T19" fmla="*/ 0 h 615"/>
                <a:gd name="T20" fmla="*/ 0 w 299"/>
                <a:gd name="T21" fmla="*/ 0 h 615"/>
                <a:gd name="T22" fmla="*/ 0 w 299"/>
                <a:gd name="T23" fmla="*/ 0 h 615"/>
                <a:gd name="T24" fmla="*/ 0 w 299"/>
                <a:gd name="T25" fmla="*/ 0 h 615"/>
                <a:gd name="T26" fmla="*/ 0 w 299"/>
                <a:gd name="T27" fmla="*/ 0 h 615"/>
                <a:gd name="T28" fmla="*/ 0 w 299"/>
                <a:gd name="T29" fmla="*/ 0 h 615"/>
                <a:gd name="T30" fmla="*/ 0 w 299"/>
                <a:gd name="T31" fmla="*/ 0 h 615"/>
                <a:gd name="T32" fmla="*/ 0 w 299"/>
                <a:gd name="T33" fmla="*/ 0 h 615"/>
                <a:gd name="T34" fmla="*/ 0 w 299"/>
                <a:gd name="T35" fmla="*/ 0 h 615"/>
                <a:gd name="T36" fmla="*/ 0 w 299"/>
                <a:gd name="T37" fmla="*/ 0 h 615"/>
                <a:gd name="T38" fmla="*/ 0 w 299"/>
                <a:gd name="T39" fmla="*/ 0 h 615"/>
                <a:gd name="T40" fmla="*/ 0 w 299"/>
                <a:gd name="T41" fmla="*/ 0 h 615"/>
                <a:gd name="T42" fmla="*/ 0 w 299"/>
                <a:gd name="T43" fmla="*/ 0 h 615"/>
                <a:gd name="T44" fmla="*/ 0 w 299"/>
                <a:gd name="T45" fmla="*/ 0 h 615"/>
                <a:gd name="T46" fmla="*/ 0 w 299"/>
                <a:gd name="T47" fmla="*/ 0 h 615"/>
                <a:gd name="T48" fmla="*/ 0 w 299"/>
                <a:gd name="T49" fmla="*/ 0 h 615"/>
                <a:gd name="T50" fmla="*/ 0 w 299"/>
                <a:gd name="T51" fmla="*/ 0 h 615"/>
                <a:gd name="T52" fmla="*/ 0 w 299"/>
                <a:gd name="T53" fmla="*/ 0 h 615"/>
                <a:gd name="T54" fmla="*/ 0 w 299"/>
                <a:gd name="T55" fmla="*/ 0 h 615"/>
                <a:gd name="T56" fmla="*/ 0 w 299"/>
                <a:gd name="T57" fmla="*/ 0 h 615"/>
                <a:gd name="T58" fmla="*/ 0 w 299"/>
                <a:gd name="T59" fmla="*/ 0 h 615"/>
                <a:gd name="T60" fmla="*/ 0 w 299"/>
                <a:gd name="T61" fmla="*/ 0 h 615"/>
                <a:gd name="T62" fmla="*/ 0 w 299"/>
                <a:gd name="T63" fmla="*/ 0 h 615"/>
                <a:gd name="T64" fmla="*/ 0 w 299"/>
                <a:gd name="T65" fmla="*/ 0 h 615"/>
                <a:gd name="T66" fmla="*/ 0 w 299"/>
                <a:gd name="T67" fmla="*/ 0 h 615"/>
                <a:gd name="T68" fmla="*/ 0 w 299"/>
                <a:gd name="T69" fmla="*/ 0 h 6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99"/>
                <a:gd name="T106" fmla="*/ 0 h 615"/>
                <a:gd name="T107" fmla="*/ 299 w 299"/>
                <a:gd name="T108" fmla="*/ 615 h 6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99" h="615">
                  <a:moveTo>
                    <a:pt x="299" y="0"/>
                  </a:moveTo>
                  <a:lnTo>
                    <a:pt x="299" y="71"/>
                  </a:lnTo>
                  <a:lnTo>
                    <a:pt x="279" y="97"/>
                  </a:lnTo>
                  <a:lnTo>
                    <a:pt x="259" y="124"/>
                  </a:lnTo>
                  <a:lnTo>
                    <a:pt x="252" y="175"/>
                  </a:lnTo>
                  <a:lnTo>
                    <a:pt x="257" y="228"/>
                  </a:lnTo>
                  <a:lnTo>
                    <a:pt x="251" y="294"/>
                  </a:lnTo>
                  <a:lnTo>
                    <a:pt x="232" y="353"/>
                  </a:lnTo>
                  <a:lnTo>
                    <a:pt x="219" y="380"/>
                  </a:lnTo>
                  <a:lnTo>
                    <a:pt x="200" y="406"/>
                  </a:lnTo>
                  <a:lnTo>
                    <a:pt x="182" y="435"/>
                  </a:lnTo>
                  <a:lnTo>
                    <a:pt x="160" y="464"/>
                  </a:lnTo>
                  <a:lnTo>
                    <a:pt x="81" y="548"/>
                  </a:lnTo>
                  <a:lnTo>
                    <a:pt x="63" y="583"/>
                  </a:lnTo>
                  <a:lnTo>
                    <a:pt x="51" y="596"/>
                  </a:lnTo>
                  <a:lnTo>
                    <a:pt x="34" y="611"/>
                  </a:lnTo>
                  <a:lnTo>
                    <a:pt x="17" y="615"/>
                  </a:lnTo>
                  <a:lnTo>
                    <a:pt x="4" y="606"/>
                  </a:lnTo>
                  <a:lnTo>
                    <a:pt x="0" y="591"/>
                  </a:lnTo>
                  <a:lnTo>
                    <a:pt x="9" y="576"/>
                  </a:lnTo>
                  <a:lnTo>
                    <a:pt x="44" y="526"/>
                  </a:lnTo>
                  <a:lnTo>
                    <a:pt x="84" y="479"/>
                  </a:lnTo>
                  <a:lnTo>
                    <a:pt x="126" y="435"/>
                  </a:lnTo>
                  <a:lnTo>
                    <a:pt x="165" y="385"/>
                  </a:lnTo>
                  <a:lnTo>
                    <a:pt x="197" y="338"/>
                  </a:lnTo>
                  <a:lnTo>
                    <a:pt x="215" y="287"/>
                  </a:lnTo>
                  <a:lnTo>
                    <a:pt x="222" y="228"/>
                  </a:lnTo>
                  <a:lnTo>
                    <a:pt x="229" y="113"/>
                  </a:lnTo>
                  <a:lnTo>
                    <a:pt x="241" y="99"/>
                  </a:lnTo>
                  <a:lnTo>
                    <a:pt x="257" y="89"/>
                  </a:lnTo>
                  <a:lnTo>
                    <a:pt x="284" y="64"/>
                  </a:lnTo>
                  <a:lnTo>
                    <a:pt x="288" y="32"/>
                  </a:lnTo>
                  <a:lnTo>
                    <a:pt x="284" y="0"/>
                  </a:lnTo>
                  <a:lnTo>
                    <a:pt x="299" y="0"/>
                  </a:lnTo>
                  <a:close/>
                </a:path>
              </a:pathLst>
            </a:custGeom>
            <a:solidFill>
              <a:srgbClr val="000000"/>
            </a:solidFill>
            <a:ln w="9525">
              <a:noFill/>
              <a:round/>
              <a:headEnd/>
              <a:tailEnd/>
            </a:ln>
          </p:spPr>
          <p:txBody>
            <a:bodyPr/>
            <a:lstStyle/>
            <a:p>
              <a:endParaRPr lang="zh-CN" altLang="en-US"/>
            </a:p>
          </p:txBody>
        </p:sp>
        <p:sp>
          <p:nvSpPr>
            <p:cNvPr id="1178" name="Freeform 77"/>
            <p:cNvSpPr>
              <a:spLocks/>
            </p:cNvSpPr>
            <p:nvPr/>
          </p:nvSpPr>
          <p:spPr bwMode="auto">
            <a:xfrm>
              <a:off x="3322" y="3360"/>
              <a:ext cx="125" cy="179"/>
            </a:xfrm>
            <a:custGeom>
              <a:avLst/>
              <a:gdLst>
                <a:gd name="T0" fmla="*/ 0 w 331"/>
                <a:gd name="T1" fmla="*/ 0 h 494"/>
                <a:gd name="T2" fmla="*/ 0 w 331"/>
                <a:gd name="T3" fmla="*/ 0 h 494"/>
                <a:gd name="T4" fmla="*/ 0 w 331"/>
                <a:gd name="T5" fmla="*/ 0 h 494"/>
                <a:gd name="T6" fmla="*/ 0 w 331"/>
                <a:gd name="T7" fmla="*/ 0 h 494"/>
                <a:gd name="T8" fmla="*/ 0 w 331"/>
                <a:gd name="T9" fmla="*/ 0 h 494"/>
                <a:gd name="T10" fmla="*/ 0 w 331"/>
                <a:gd name="T11" fmla="*/ 0 h 494"/>
                <a:gd name="T12" fmla="*/ 0 w 331"/>
                <a:gd name="T13" fmla="*/ 0 h 494"/>
                <a:gd name="T14" fmla="*/ 0 w 331"/>
                <a:gd name="T15" fmla="*/ 0 h 494"/>
                <a:gd name="T16" fmla="*/ 0 w 331"/>
                <a:gd name="T17" fmla="*/ 0 h 494"/>
                <a:gd name="T18" fmla="*/ 0 w 331"/>
                <a:gd name="T19" fmla="*/ 0 h 494"/>
                <a:gd name="T20" fmla="*/ 0 w 331"/>
                <a:gd name="T21" fmla="*/ 0 h 494"/>
                <a:gd name="T22" fmla="*/ 0 w 331"/>
                <a:gd name="T23" fmla="*/ 0 h 494"/>
                <a:gd name="T24" fmla="*/ 0 w 331"/>
                <a:gd name="T25" fmla="*/ 0 h 494"/>
                <a:gd name="T26" fmla="*/ 0 w 331"/>
                <a:gd name="T27" fmla="*/ 0 h 494"/>
                <a:gd name="T28" fmla="*/ 0 w 331"/>
                <a:gd name="T29" fmla="*/ 0 h 494"/>
                <a:gd name="T30" fmla="*/ 0 w 331"/>
                <a:gd name="T31" fmla="*/ 0 h 494"/>
                <a:gd name="T32" fmla="*/ 0 w 331"/>
                <a:gd name="T33" fmla="*/ 0 h 494"/>
                <a:gd name="T34" fmla="*/ 0 w 331"/>
                <a:gd name="T35" fmla="*/ 0 h 494"/>
                <a:gd name="T36" fmla="*/ 0 w 331"/>
                <a:gd name="T37" fmla="*/ 0 h 494"/>
                <a:gd name="T38" fmla="*/ 0 w 331"/>
                <a:gd name="T39" fmla="*/ 0 h 494"/>
                <a:gd name="T40" fmla="*/ 0 w 331"/>
                <a:gd name="T41" fmla="*/ 0 h 494"/>
                <a:gd name="T42" fmla="*/ 0 w 331"/>
                <a:gd name="T43" fmla="*/ 0 h 494"/>
                <a:gd name="T44" fmla="*/ 0 w 331"/>
                <a:gd name="T45" fmla="*/ 0 h 494"/>
                <a:gd name="T46" fmla="*/ 0 w 331"/>
                <a:gd name="T47" fmla="*/ 0 h 494"/>
                <a:gd name="T48" fmla="*/ 0 w 331"/>
                <a:gd name="T49" fmla="*/ 0 h 494"/>
                <a:gd name="T50" fmla="*/ 0 w 331"/>
                <a:gd name="T51" fmla="*/ 0 h 494"/>
                <a:gd name="T52" fmla="*/ 0 w 331"/>
                <a:gd name="T53" fmla="*/ 0 h 494"/>
                <a:gd name="T54" fmla="*/ 0 w 331"/>
                <a:gd name="T55" fmla="*/ 0 h 494"/>
                <a:gd name="T56" fmla="*/ 0 w 331"/>
                <a:gd name="T57" fmla="*/ 0 h 494"/>
                <a:gd name="T58" fmla="*/ 0 w 331"/>
                <a:gd name="T59" fmla="*/ 0 h 494"/>
                <a:gd name="T60" fmla="*/ 0 w 331"/>
                <a:gd name="T61" fmla="*/ 0 h 494"/>
                <a:gd name="T62" fmla="*/ 0 w 331"/>
                <a:gd name="T63" fmla="*/ 0 h 494"/>
                <a:gd name="T64" fmla="*/ 0 w 331"/>
                <a:gd name="T65" fmla="*/ 0 h 494"/>
                <a:gd name="T66" fmla="*/ 0 w 331"/>
                <a:gd name="T67" fmla="*/ 0 h 494"/>
                <a:gd name="T68" fmla="*/ 0 w 331"/>
                <a:gd name="T69" fmla="*/ 0 h 494"/>
                <a:gd name="T70" fmla="*/ 0 w 331"/>
                <a:gd name="T71" fmla="*/ 0 h 494"/>
                <a:gd name="T72" fmla="*/ 0 w 331"/>
                <a:gd name="T73" fmla="*/ 0 h 494"/>
                <a:gd name="T74" fmla="*/ 0 w 331"/>
                <a:gd name="T75" fmla="*/ 0 h 494"/>
                <a:gd name="T76" fmla="*/ 0 w 331"/>
                <a:gd name="T77" fmla="*/ 0 h 494"/>
                <a:gd name="T78" fmla="*/ 0 w 331"/>
                <a:gd name="T79" fmla="*/ 0 h 494"/>
                <a:gd name="T80" fmla="*/ 0 w 331"/>
                <a:gd name="T81" fmla="*/ 0 h 494"/>
                <a:gd name="T82" fmla="*/ 0 w 331"/>
                <a:gd name="T83" fmla="*/ 0 h 494"/>
                <a:gd name="T84" fmla="*/ 0 w 331"/>
                <a:gd name="T85" fmla="*/ 0 h 49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31"/>
                <a:gd name="T130" fmla="*/ 0 h 494"/>
                <a:gd name="T131" fmla="*/ 331 w 331"/>
                <a:gd name="T132" fmla="*/ 494 h 49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31" h="494">
                  <a:moveTo>
                    <a:pt x="277" y="36"/>
                  </a:moveTo>
                  <a:lnTo>
                    <a:pt x="235" y="27"/>
                  </a:lnTo>
                  <a:lnTo>
                    <a:pt x="196" y="31"/>
                  </a:lnTo>
                  <a:lnTo>
                    <a:pt x="173" y="62"/>
                  </a:lnTo>
                  <a:lnTo>
                    <a:pt x="154" y="91"/>
                  </a:lnTo>
                  <a:lnTo>
                    <a:pt x="122" y="146"/>
                  </a:lnTo>
                  <a:lnTo>
                    <a:pt x="107" y="173"/>
                  </a:lnTo>
                  <a:lnTo>
                    <a:pt x="92" y="202"/>
                  </a:lnTo>
                  <a:lnTo>
                    <a:pt x="74" y="232"/>
                  </a:lnTo>
                  <a:lnTo>
                    <a:pt x="52" y="264"/>
                  </a:lnTo>
                  <a:lnTo>
                    <a:pt x="37" y="298"/>
                  </a:lnTo>
                  <a:lnTo>
                    <a:pt x="43" y="348"/>
                  </a:lnTo>
                  <a:lnTo>
                    <a:pt x="65" y="392"/>
                  </a:lnTo>
                  <a:lnTo>
                    <a:pt x="84" y="405"/>
                  </a:lnTo>
                  <a:lnTo>
                    <a:pt x="106" y="412"/>
                  </a:lnTo>
                  <a:lnTo>
                    <a:pt x="151" y="427"/>
                  </a:lnTo>
                  <a:lnTo>
                    <a:pt x="171" y="442"/>
                  </a:lnTo>
                  <a:lnTo>
                    <a:pt x="191" y="454"/>
                  </a:lnTo>
                  <a:lnTo>
                    <a:pt x="232" y="469"/>
                  </a:lnTo>
                  <a:lnTo>
                    <a:pt x="322" y="469"/>
                  </a:lnTo>
                  <a:lnTo>
                    <a:pt x="331" y="474"/>
                  </a:lnTo>
                  <a:lnTo>
                    <a:pt x="326" y="482"/>
                  </a:lnTo>
                  <a:lnTo>
                    <a:pt x="221" y="494"/>
                  </a:lnTo>
                  <a:lnTo>
                    <a:pt x="174" y="484"/>
                  </a:lnTo>
                  <a:lnTo>
                    <a:pt x="129" y="457"/>
                  </a:lnTo>
                  <a:lnTo>
                    <a:pt x="38" y="417"/>
                  </a:lnTo>
                  <a:lnTo>
                    <a:pt x="8" y="360"/>
                  </a:lnTo>
                  <a:lnTo>
                    <a:pt x="0" y="294"/>
                  </a:lnTo>
                  <a:lnTo>
                    <a:pt x="13" y="247"/>
                  </a:lnTo>
                  <a:lnTo>
                    <a:pt x="37" y="215"/>
                  </a:lnTo>
                  <a:lnTo>
                    <a:pt x="57" y="185"/>
                  </a:lnTo>
                  <a:lnTo>
                    <a:pt x="79" y="158"/>
                  </a:lnTo>
                  <a:lnTo>
                    <a:pt x="99" y="131"/>
                  </a:lnTo>
                  <a:lnTo>
                    <a:pt x="119" y="106"/>
                  </a:lnTo>
                  <a:lnTo>
                    <a:pt x="141" y="79"/>
                  </a:lnTo>
                  <a:lnTo>
                    <a:pt x="163" y="51"/>
                  </a:lnTo>
                  <a:lnTo>
                    <a:pt x="188" y="20"/>
                  </a:lnTo>
                  <a:lnTo>
                    <a:pt x="232" y="4"/>
                  </a:lnTo>
                  <a:lnTo>
                    <a:pt x="279" y="0"/>
                  </a:lnTo>
                  <a:lnTo>
                    <a:pt x="295" y="19"/>
                  </a:lnTo>
                  <a:lnTo>
                    <a:pt x="290" y="31"/>
                  </a:lnTo>
                  <a:lnTo>
                    <a:pt x="277" y="36"/>
                  </a:lnTo>
                  <a:close/>
                </a:path>
              </a:pathLst>
            </a:custGeom>
            <a:solidFill>
              <a:srgbClr val="000000"/>
            </a:solidFill>
            <a:ln w="9525">
              <a:noFill/>
              <a:round/>
              <a:headEnd/>
              <a:tailEnd/>
            </a:ln>
          </p:spPr>
          <p:txBody>
            <a:bodyPr/>
            <a:lstStyle/>
            <a:p>
              <a:endParaRPr lang="zh-CN" altLang="en-US"/>
            </a:p>
          </p:txBody>
        </p:sp>
        <p:sp>
          <p:nvSpPr>
            <p:cNvPr id="1179" name="Freeform 78"/>
            <p:cNvSpPr>
              <a:spLocks/>
            </p:cNvSpPr>
            <p:nvPr/>
          </p:nvSpPr>
          <p:spPr bwMode="auto">
            <a:xfrm>
              <a:off x="3406" y="3438"/>
              <a:ext cx="68" cy="93"/>
            </a:xfrm>
            <a:custGeom>
              <a:avLst/>
              <a:gdLst>
                <a:gd name="T0" fmla="*/ 0 w 179"/>
                <a:gd name="T1" fmla="*/ 0 h 259"/>
                <a:gd name="T2" fmla="*/ 0 w 179"/>
                <a:gd name="T3" fmla="*/ 0 h 259"/>
                <a:gd name="T4" fmla="*/ 0 w 179"/>
                <a:gd name="T5" fmla="*/ 0 h 259"/>
                <a:gd name="T6" fmla="*/ 0 w 179"/>
                <a:gd name="T7" fmla="*/ 0 h 259"/>
                <a:gd name="T8" fmla="*/ 0 w 179"/>
                <a:gd name="T9" fmla="*/ 0 h 259"/>
                <a:gd name="T10" fmla="*/ 0 w 179"/>
                <a:gd name="T11" fmla="*/ 0 h 259"/>
                <a:gd name="T12" fmla="*/ 0 w 179"/>
                <a:gd name="T13" fmla="*/ 0 h 259"/>
                <a:gd name="T14" fmla="*/ 0 w 179"/>
                <a:gd name="T15" fmla="*/ 0 h 259"/>
                <a:gd name="T16" fmla="*/ 0 w 179"/>
                <a:gd name="T17" fmla="*/ 0 h 259"/>
                <a:gd name="T18" fmla="*/ 0 w 179"/>
                <a:gd name="T19" fmla="*/ 0 h 259"/>
                <a:gd name="T20" fmla="*/ 0 w 179"/>
                <a:gd name="T21" fmla="*/ 0 h 259"/>
                <a:gd name="T22" fmla="*/ 0 w 179"/>
                <a:gd name="T23" fmla="*/ 0 h 259"/>
                <a:gd name="T24" fmla="*/ 0 w 179"/>
                <a:gd name="T25" fmla="*/ 0 h 259"/>
                <a:gd name="T26" fmla="*/ 0 w 179"/>
                <a:gd name="T27" fmla="*/ 0 h 259"/>
                <a:gd name="T28" fmla="*/ 0 w 179"/>
                <a:gd name="T29" fmla="*/ 0 h 259"/>
                <a:gd name="T30" fmla="*/ 0 w 179"/>
                <a:gd name="T31" fmla="*/ 0 h 259"/>
                <a:gd name="T32" fmla="*/ 0 w 179"/>
                <a:gd name="T33" fmla="*/ 0 h 259"/>
                <a:gd name="T34" fmla="*/ 0 w 179"/>
                <a:gd name="T35" fmla="*/ 0 h 259"/>
                <a:gd name="T36" fmla="*/ 0 w 179"/>
                <a:gd name="T37" fmla="*/ 0 h 25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9"/>
                <a:gd name="T58" fmla="*/ 0 h 259"/>
                <a:gd name="T59" fmla="*/ 179 w 179"/>
                <a:gd name="T60" fmla="*/ 259 h 25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9" h="259">
                  <a:moveTo>
                    <a:pt x="26" y="0"/>
                  </a:moveTo>
                  <a:lnTo>
                    <a:pt x="36" y="82"/>
                  </a:lnTo>
                  <a:lnTo>
                    <a:pt x="44" y="121"/>
                  </a:lnTo>
                  <a:lnTo>
                    <a:pt x="68" y="151"/>
                  </a:lnTo>
                  <a:lnTo>
                    <a:pt x="79" y="175"/>
                  </a:lnTo>
                  <a:lnTo>
                    <a:pt x="96" y="193"/>
                  </a:lnTo>
                  <a:lnTo>
                    <a:pt x="128" y="208"/>
                  </a:lnTo>
                  <a:lnTo>
                    <a:pt x="152" y="228"/>
                  </a:lnTo>
                  <a:lnTo>
                    <a:pt x="175" y="245"/>
                  </a:lnTo>
                  <a:lnTo>
                    <a:pt x="179" y="255"/>
                  </a:lnTo>
                  <a:lnTo>
                    <a:pt x="168" y="259"/>
                  </a:lnTo>
                  <a:lnTo>
                    <a:pt x="115" y="230"/>
                  </a:lnTo>
                  <a:lnTo>
                    <a:pt x="86" y="215"/>
                  </a:lnTo>
                  <a:lnTo>
                    <a:pt x="41" y="173"/>
                  </a:lnTo>
                  <a:lnTo>
                    <a:pt x="11" y="134"/>
                  </a:lnTo>
                  <a:lnTo>
                    <a:pt x="0" y="82"/>
                  </a:lnTo>
                  <a:lnTo>
                    <a:pt x="12" y="0"/>
                  </a:lnTo>
                  <a:lnTo>
                    <a:pt x="26" y="0"/>
                  </a:lnTo>
                  <a:close/>
                </a:path>
              </a:pathLst>
            </a:custGeom>
            <a:solidFill>
              <a:srgbClr val="000000"/>
            </a:solidFill>
            <a:ln w="9525">
              <a:noFill/>
              <a:round/>
              <a:headEnd/>
              <a:tailEnd/>
            </a:ln>
          </p:spPr>
          <p:txBody>
            <a:bodyPr/>
            <a:lstStyle/>
            <a:p>
              <a:endParaRPr lang="zh-CN" altLang="en-US"/>
            </a:p>
          </p:txBody>
        </p:sp>
        <p:sp>
          <p:nvSpPr>
            <p:cNvPr id="1180" name="Freeform 79"/>
            <p:cNvSpPr>
              <a:spLocks/>
            </p:cNvSpPr>
            <p:nvPr/>
          </p:nvSpPr>
          <p:spPr bwMode="auto">
            <a:xfrm>
              <a:off x="3255" y="3405"/>
              <a:ext cx="66" cy="60"/>
            </a:xfrm>
            <a:custGeom>
              <a:avLst/>
              <a:gdLst>
                <a:gd name="T0" fmla="*/ 0 w 174"/>
                <a:gd name="T1" fmla="*/ 0 h 166"/>
                <a:gd name="T2" fmla="*/ 0 w 174"/>
                <a:gd name="T3" fmla="*/ 0 h 166"/>
                <a:gd name="T4" fmla="*/ 0 w 174"/>
                <a:gd name="T5" fmla="*/ 0 h 166"/>
                <a:gd name="T6" fmla="*/ 0 w 174"/>
                <a:gd name="T7" fmla="*/ 0 h 166"/>
                <a:gd name="T8" fmla="*/ 0 w 174"/>
                <a:gd name="T9" fmla="*/ 0 h 166"/>
                <a:gd name="T10" fmla="*/ 0 w 174"/>
                <a:gd name="T11" fmla="*/ 0 h 166"/>
                <a:gd name="T12" fmla="*/ 0 w 174"/>
                <a:gd name="T13" fmla="*/ 0 h 166"/>
                <a:gd name="T14" fmla="*/ 0 w 174"/>
                <a:gd name="T15" fmla="*/ 0 h 166"/>
                <a:gd name="T16" fmla="*/ 0 w 174"/>
                <a:gd name="T17" fmla="*/ 0 h 166"/>
                <a:gd name="T18" fmla="*/ 0 w 174"/>
                <a:gd name="T19" fmla="*/ 0 h 166"/>
                <a:gd name="T20" fmla="*/ 0 w 174"/>
                <a:gd name="T21" fmla="*/ 0 h 166"/>
                <a:gd name="T22" fmla="*/ 0 w 174"/>
                <a:gd name="T23" fmla="*/ 0 h 166"/>
                <a:gd name="T24" fmla="*/ 0 w 174"/>
                <a:gd name="T25" fmla="*/ 0 h 166"/>
                <a:gd name="T26" fmla="*/ 0 w 174"/>
                <a:gd name="T27" fmla="*/ 0 h 166"/>
                <a:gd name="T28" fmla="*/ 0 w 174"/>
                <a:gd name="T29" fmla="*/ 0 h 166"/>
                <a:gd name="T30" fmla="*/ 0 w 174"/>
                <a:gd name="T31" fmla="*/ 0 h 166"/>
                <a:gd name="T32" fmla="*/ 0 w 174"/>
                <a:gd name="T33" fmla="*/ 0 h 166"/>
                <a:gd name="T34" fmla="*/ 0 w 174"/>
                <a:gd name="T35" fmla="*/ 0 h 166"/>
                <a:gd name="T36" fmla="*/ 0 w 174"/>
                <a:gd name="T37" fmla="*/ 0 h 16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4"/>
                <a:gd name="T58" fmla="*/ 0 h 166"/>
                <a:gd name="T59" fmla="*/ 174 w 174"/>
                <a:gd name="T60" fmla="*/ 166 h 16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4" h="166">
                  <a:moveTo>
                    <a:pt x="10" y="0"/>
                  </a:moveTo>
                  <a:lnTo>
                    <a:pt x="32" y="18"/>
                  </a:lnTo>
                  <a:lnTo>
                    <a:pt x="52" y="35"/>
                  </a:lnTo>
                  <a:lnTo>
                    <a:pt x="72" y="52"/>
                  </a:lnTo>
                  <a:lnTo>
                    <a:pt x="90" y="67"/>
                  </a:lnTo>
                  <a:lnTo>
                    <a:pt x="127" y="99"/>
                  </a:lnTo>
                  <a:lnTo>
                    <a:pt x="147" y="117"/>
                  </a:lnTo>
                  <a:lnTo>
                    <a:pt x="169" y="137"/>
                  </a:lnTo>
                  <a:lnTo>
                    <a:pt x="174" y="152"/>
                  </a:lnTo>
                  <a:lnTo>
                    <a:pt x="169" y="166"/>
                  </a:lnTo>
                  <a:lnTo>
                    <a:pt x="141" y="166"/>
                  </a:lnTo>
                  <a:lnTo>
                    <a:pt x="104" y="124"/>
                  </a:lnTo>
                  <a:lnTo>
                    <a:pt x="72" y="87"/>
                  </a:lnTo>
                  <a:lnTo>
                    <a:pt x="40" y="50"/>
                  </a:lnTo>
                  <a:lnTo>
                    <a:pt x="21" y="32"/>
                  </a:lnTo>
                  <a:lnTo>
                    <a:pt x="1" y="11"/>
                  </a:lnTo>
                  <a:lnTo>
                    <a:pt x="0" y="1"/>
                  </a:lnTo>
                  <a:lnTo>
                    <a:pt x="10" y="0"/>
                  </a:lnTo>
                  <a:close/>
                </a:path>
              </a:pathLst>
            </a:custGeom>
            <a:solidFill>
              <a:srgbClr val="000000"/>
            </a:solidFill>
            <a:ln w="9525">
              <a:noFill/>
              <a:round/>
              <a:headEnd/>
              <a:tailEnd/>
            </a:ln>
          </p:spPr>
          <p:txBody>
            <a:bodyPr/>
            <a:lstStyle/>
            <a:p>
              <a:endParaRPr lang="zh-CN" altLang="en-US"/>
            </a:p>
          </p:txBody>
        </p:sp>
        <p:sp>
          <p:nvSpPr>
            <p:cNvPr id="1181" name="Freeform 80"/>
            <p:cNvSpPr>
              <a:spLocks/>
            </p:cNvSpPr>
            <p:nvPr/>
          </p:nvSpPr>
          <p:spPr bwMode="auto">
            <a:xfrm>
              <a:off x="3049" y="3338"/>
              <a:ext cx="116" cy="30"/>
            </a:xfrm>
            <a:custGeom>
              <a:avLst/>
              <a:gdLst>
                <a:gd name="T0" fmla="*/ 0 w 307"/>
                <a:gd name="T1" fmla="*/ 0 h 84"/>
                <a:gd name="T2" fmla="*/ 0 w 307"/>
                <a:gd name="T3" fmla="*/ 0 h 84"/>
                <a:gd name="T4" fmla="*/ 0 w 307"/>
                <a:gd name="T5" fmla="*/ 0 h 84"/>
                <a:gd name="T6" fmla="*/ 0 w 307"/>
                <a:gd name="T7" fmla="*/ 0 h 84"/>
                <a:gd name="T8" fmla="*/ 0 w 307"/>
                <a:gd name="T9" fmla="*/ 0 h 84"/>
                <a:gd name="T10" fmla="*/ 0 w 307"/>
                <a:gd name="T11" fmla="*/ 0 h 84"/>
                <a:gd name="T12" fmla="*/ 0 w 307"/>
                <a:gd name="T13" fmla="*/ 0 h 84"/>
                <a:gd name="T14" fmla="*/ 0 w 307"/>
                <a:gd name="T15" fmla="*/ 0 h 84"/>
                <a:gd name="T16" fmla="*/ 0 w 307"/>
                <a:gd name="T17" fmla="*/ 0 h 84"/>
                <a:gd name="T18" fmla="*/ 0 w 307"/>
                <a:gd name="T19" fmla="*/ 0 h 84"/>
                <a:gd name="T20" fmla="*/ 0 w 307"/>
                <a:gd name="T21" fmla="*/ 0 h 84"/>
                <a:gd name="T22" fmla="*/ 0 w 307"/>
                <a:gd name="T23" fmla="*/ 0 h 84"/>
                <a:gd name="T24" fmla="*/ 0 w 307"/>
                <a:gd name="T25" fmla="*/ 0 h 8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7"/>
                <a:gd name="T40" fmla="*/ 0 h 84"/>
                <a:gd name="T41" fmla="*/ 307 w 307"/>
                <a:gd name="T42" fmla="*/ 84 h 8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7" h="84">
                  <a:moveTo>
                    <a:pt x="72" y="0"/>
                  </a:moveTo>
                  <a:lnTo>
                    <a:pt x="299" y="53"/>
                  </a:lnTo>
                  <a:lnTo>
                    <a:pt x="307" y="73"/>
                  </a:lnTo>
                  <a:lnTo>
                    <a:pt x="296" y="84"/>
                  </a:lnTo>
                  <a:lnTo>
                    <a:pt x="279" y="84"/>
                  </a:lnTo>
                  <a:lnTo>
                    <a:pt x="212" y="63"/>
                  </a:lnTo>
                  <a:lnTo>
                    <a:pt x="144" y="45"/>
                  </a:lnTo>
                  <a:lnTo>
                    <a:pt x="76" y="28"/>
                  </a:lnTo>
                  <a:lnTo>
                    <a:pt x="8" y="18"/>
                  </a:lnTo>
                  <a:lnTo>
                    <a:pt x="0" y="13"/>
                  </a:lnTo>
                  <a:lnTo>
                    <a:pt x="22" y="6"/>
                  </a:lnTo>
                  <a:lnTo>
                    <a:pt x="72" y="0"/>
                  </a:lnTo>
                  <a:close/>
                </a:path>
              </a:pathLst>
            </a:custGeom>
            <a:solidFill>
              <a:srgbClr val="000000"/>
            </a:solidFill>
            <a:ln w="9525">
              <a:noFill/>
              <a:round/>
              <a:headEnd/>
              <a:tailEnd/>
            </a:ln>
          </p:spPr>
          <p:txBody>
            <a:bodyPr/>
            <a:lstStyle/>
            <a:p>
              <a:endParaRPr lang="zh-CN" altLang="en-US"/>
            </a:p>
          </p:txBody>
        </p:sp>
        <p:sp>
          <p:nvSpPr>
            <p:cNvPr id="1182" name="Freeform 81"/>
            <p:cNvSpPr>
              <a:spLocks/>
            </p:cNvSpPr>
            <p:nvPr/>
          </p:nvSpPr>
          <p:spPr bwMode="auto">
            <a:xfrm>
              <a:off x="2650" y="3247"/>
              <a:ext cx="212" cy="50"/>
            </a:xfrm>
            <a:custGeom>
              <a:avLst/>
              <a:gdLst>
                <a:gd name="T0" fmla="*/ 0 w 559"/>
                <a:gd name="T1" fmla="*/ 0 h 136"/>
                <a:gd name="T2" fmla="*/ 0 w 559"/>
                <a:gd name="T3" fmla="*/ 0 h 136"/>
                <a:gd name="T4" fmla="*/ 0 w 559"/>
                <a:gd name="T5" fmla="*/ 0 h 136"/>
                <a:gd name="T6" fmla="*/ 0 w 559"/>
                <a:gd name="T7" fmla="*/ 0 h 136"/>
                <a:gd name="T8" fmla="*/ 0 w 559"/>
                <a:gd name="T9" fmla="*/ 0 h 136"/>
                <a:gd name="T10" fmla="*/ 0 w 559"/>
                <a:gd name="T11" fmla="*/ 0 h 136"/>
                <a:gd name="T12" fmla="*/ 0 w 559"/>
                <a:gd name="T13" fmla="*/ 0 h 136"/>
                <a:gd name="T14" fmla="*/ 0 w 559"/>
                <a:gd name="T15" fmla="*/ 0 h 136"/>
                <a:gd name="T16" fmla="*/ 0 w 559"/>
                <a:gd name="T17" fmla="*/ 0 h 136"/>
                <a:gd name="T18" fmla="*/ 0 w 559"/>
                <a:gd name="T19" fmla="*/ 0 h 136"/>
                <a:gd name="T20" fmla="*/ 0 w 559"/>
                <a:gd name="T21" fmla="*/ 0 h 136"/>
                <a:gd name="T22" fmla="*/ 0 w 559"/>
                <a:gd name="T23" fmla="*/ 0 h 136"/>
                <a:gd name="T24" fmla="*/ 0 w 559"/>
                <a:gd name="T25" fmla="*/ 0 h 136"/>
                <a:gd name="T26" fmla="*/ 0 w 559"/>
                <a:gd name="T27" fmla="*/ 0 h 136"/>
                <a:gd name="T28" fmla="*/ 0 w 559"/>
                <a:gd name="T29" fmla="*/ 0 h 136"/>
                <a:gd name="T30" fmla="*/ 0 w 559"/>
                <a:gd name="T31" fmla="*/ 0 h 136"/>
                <a:gd name="T32" fmla="*/ 0 w 559"/>
                <a:gd name="T33" fmla="*/ 0 h 136"/>
                <a:gd name="T34" fmla="*/ 0 w 559"/>
                <a:gd name="T35" fmla="*/ 0 h 1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59"/>
                <a:gd name="T55" fmla="*/ 0 h 136"/>
                <a:gd name="T56" fmla="*/ 559 w 559"/>
                <a:gd name="T57" fmla="*/ 136 h 1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59" h="136">
                  <a:moveTo>
                    <a:pt x="39" y="0"/>
                  </a:moveTo>
                  <a:lnTo>
                    <a:pt x="242" y="41"/>
                  </a:lnTo>
                  <a:lnTo>
                    <a:pt x="333" y="57"/>
                  </a:lnTo>
                  <a:lnTo>
                    <a:pt x="423" y="78"/>
                  </a:lnTo>
                  <a:lnTo>
                    <a:pt x="489" y="99"/>
                  </a:lnTo>
                  <a:lnTo>
                    <a:pt x="519" y="113"/>
                  </a:lnTo>
                  <a:lnTo>
                    <a:pt x="554" y="123"/>
                  </a:lnTo>
                  <a:lnTo>
                    <a:pt x="559" y="131"/>
                  </a:lnTo>
                  <a:lnTo>
                    <a:pt x="551" y="136"/>
                  </a:lnTo>
                  <a:lnTo>
                    <a:pt x="432" y="115"/>
                  </a:lnTo>
                  <a:lnTo>
                    <a:pt x="349" y="94"/>
                  </a:lnTo>
                  <a:lnTo>
                    <a:pt x="269" y="79"/>
                  </a:lnTo>
                  <a:lnTo>
                    <a:pt x="202" y="64"/>
                  </a:lnTo>
                  <a:lnTo>
                    <a:pt x="134" y="51"/>
                  </a:lnTo>
                  <a:lnTo>
                    <a:pt x="0" y="27"/>
                  </a:lnTo>
                  <a:lnTo>
                    <a:pt x="12" y="14"/>
                  </a:lnTo>
                  <a:lnTo>
                    <a:pt x="39" y="0"/>
                  </a:lnTo>
                  <a:close/>
                </a:path>
              </a:pathLst>
            </a:custGeom>
            <a:solidFill>
              <a:srgbClr val="000000"/>
            </a:solidFill>
            <a:ln w="9525">
              <a:noFill/>
              <a:round/>
              <a:headEnd/>
              <a:tailEnd/>
            </a:ln>
          </p:spPr>
          <p:txBody>
            <a:bodyPr/>
            <a:lstStyle/>
            <a:p>
              <a:endParaRPr lang="zh-CN" altLang="en-US"/>
            </a:p>
          </p:txBody>
        </p:sp>
        <p:sp>
          <p:nvSpPr>
            <p:cNvPr id="1183" name="Freeform 82"/>
            <p:cNvSpPr>
              <a:spLocks/>
            </p:cNvSpPr>
            <p:nvPr/>
          </p:nvSpPr>
          <p:spPr bwMode="auto">
            <a:xfrm>
              <a:off x="3239" y="2896"/>
              <a:ext cx="21" cy="103"/>
            </a:xfrm>
            <a:custGeom>
              <a:avLst/>
              <a:gdLst>
                <a:gd name="T0" fmla="*/ 0 w 55"/>
                <a:gd name="T1" fmla="*/ 0 h 285"/>
                <a:gd name="T2" fmla="*/ 0 w 55"/>
                <a:gd name="T3" fmla="*/ 0 h 285"/>
                <a:gd name="T4" fmla="*/ 0 w 55"/>
                <a:gd name="T5" fmla="*/ 0 h 285"/>
                <a:gd name="T6" fmla="*/ 0 w 55"/>
                <a:gd name="T7" fmla="*/ 0 h 285"/>
                <a:gd name="T8" fmla="*/ 0 w 55"/>
                <a:gd name="T9" fmla="*/ 0 h 285"/>
                <a:gd name="T10" fmla="*/ 0 w 55"/>
                <a:gd name="T11" fmla="*/ 0 h 285"/>
                <a:gd name="T12" fmla="*/ 0 w 55"/>
                <a:gd name="T13" fmla="*/ 0 h 285"/>
                <a:gd name="T14" fmla="*/ 0 w 55"/>
                <a:gd name="T15" fmla="*/ 0 h 285"/>
                <a:gd name="T16" fmla="*/ 0 w 55"/>
                <a:gd name="T17" fmla="*/ 0 h 285"/>
                <a:gd name="T18" fmla="*/ 0 w 55"/>
                <a:gd name="T19" fmla="*/ 0 h 285"/>
                <a:gd name="T20" fmla="*/ 0 w 55"/>
                <a:gd name="T21" fmla="*/ 0 h 285"/>
                <a:gd name="T22" fmla="*/ 0 w 55"/>
                <a:gd name="T23" fmla="*/ 0 h 285"/>
                <a:gd name="T24" fmla="*/ 0 w 55"/>
                <a:gd name="T25" fmla="*/ 0 h 285"/>
                <a:gd name="T26" fmla="*/ 0 w 55"/>
                <a:gd name="T27" fmla="*/ 0 h 28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285"/>
                <a:gd name="T44" fmla="*/ 55 w 55"/>
                <a:gd name="T45" fmla="*/ 285 h 28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285">
                  <a:moveTo>
                    <a:pt x="23" y="0"/>
                  </a:moveTo>
                  <a:lnTo>
                    <a:pt x="15" y="107"/>
                  </a:lnTo>
                  <a:lnTo>
                    <a:pt x="18" y="125"/>
                  </a:lnTo>
                  <a:lnTo>
                    <a:pt x="28" y="141"/>
                  </a:lnTo>
                  <a:lnTo>
                    <a:pt x="50" y="171"/>
                  </a:lnTo>
                  <a:lnTo>
                    <a:pt x="55" y="240"/>
                  </a:lnTo>
                  <a:lnTo>
                    <a:pt x="40" y="285"/>
                  </a:lnTo>
                  <a:lnTo>
                    <a:pt x="25" y="283"/>
                  </a:lnTo>
                  <a:lnTo>
                    <a:pt x="25" y="238"/>
                  </a:lnTo>
                  <a:lnTo>
                    <a:pt x="23" y="183"/>
                  </a:lnTo>
                  <a:lnTo>
                    <a:pt x="0" y="107"/>
                  </a:lnTo>
                  <a:lnTo>
                    <a:pt x="8" y="0"/>
                  </a:lnTo>
                  <a:lnTo>
                    <a:pt x="23" y="0"/>
                  </a:lnTo>
                  <a:close/>
                </a:path>
              </a:pathLst>
            </a:custGeom>
            <a:solidFill>
              <a:srgbClr val="000000"/>
            </a:solidFill>
            <a:ln w="9525">
              <a:noFill/>
              <a:round/>
              <a:headEnd/>
              <a:tailEnd/>
            </a:ln>
          </p:spPr>
          <p:txBody>
            <a:bodyPr/>
            <a:lstStyle/>
            <a:p>
              <a:endParaRPr lang="zh-CN" altLang="en-US"/>
            </a:p>
          </p:txBody>
        </p:sp>
        <p:sp>
          <p:nvSpPr>
            <p:cNvPr id="1184" name="Freeform 83"/>
            <p:cNvSpPr>
              <a:spLocks/>
            </p:cNvSpPr>
            <p:nvPr/>
          </p:nvSpPr>
          <p:spPr bwMode="auto">
            <a:xfrm>
              <a:off x="3248" y="3028"/>
              <a:ext cx="44" cy="15"/>
            </a:xfrm>
            <a:custGeom>
              <a:avLst/>
              <a:gdLst>
                <a:gd name="T0" fmla="*/ 0 w 116"/>
                <a:gd name="T1" fmla="*/ 0 h 40"/>
                <a:gd name="T2" fmla="*/ 0 w 116"/>
                <a:gd name="T3" fmla="*/ 0 h 40"/>
                <a:gd name="T4" fmla="*/ 0 w 116"/>
                <a:gd name="T5" fmla="*/ 0 h 40"/>
                <a:gd name="T6" fmla="*/ 0 w 116"/>
                <a:gd name="T7" fmla="*/ 0 h 40"/>
                <a:gd name="T8" fmla="*/ 0 w 116"/>
                <a:gd name="T9" fmla="*/ 0 h 40"/>
                <a:gd name="T10" fmla="*/ 0 w 116"/>
                <a:gd name="T11" fmla="*/ 0 h 40"/>
                <a:gd name="T12" fmla="*/ 0 w 116"/>
                <a:gd name="T13" fmla="*/ 0 h 40"/>
                <a:gd name="T14" fmla="*/ 0 w 116"/>
                <a:gd name="T15" fmla="*/ 0 h 40"/>
                <a:gd name="T16" fmla="*/ 0 w 116"/>
                <a:gd name="T17" fmla="*/ 0 h 40"/>
                <a:gd name="T18" fmla="*/ 0 w 116"/>
                <a:gd name="T19" fmla="*/ 0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6"/>
                <a:gd name="T31" fmla="*/ 0 h 40"/>
                <a:gd name="T32" fmla="*/ 116 w 116"/>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6" h="40">
                  <a:moveTo>
                    <a:pt x="8" y="0"/>
                  </a:moveTo>
                  <a:lnTo>
                    <a:pt x="79" y="10"/>
                  </a:lnTo>
                  <a:lnTo>
                    <a:pt x="106" y="8"/>
                  </a:lnTo>
                  <a:lnTo>
                    <a:pt x="116" y="10"/>
                  </a:lnTo>
                  <a:lnTo>
                    <a:pt x="112" y="20"/>
                  </a:lnTo>
                  <a:lnTo>
                    <a:pt x="80" y="40"/>
                  </a:lnTo>
                  <a:lnTo>
                    <a:pt x="5" y="15"/>
                  </a:lnTo>
                  <a:lnTo>
                    <a:pt x="0" y="6"/>
                  </a:lnTo>
                  <a:lnTo>
                    <a:pt x="8" y="0"/>
                  </a:lnTo>
                  <a:close/>
                </a:path>
              </a:pathLst>
            </a:custGeom>
            <a:solidFill>
              <a:srgbClr val="000000"/>
            </a:solidFill>
            <a:ln w="9525">
              <a:noFill/>
              <a:round/>
              <a:headEnd/>
              <a:tailEnd/>
            </a:ln>
          </p:spPr>
          <p:txBody>
            <a:bodyPr/>
            <a:lstStyle/>
            <a:p>
              <a:endParaRPr lang="zh-CN" altLang="en-US"/>
            </a:p>
          </p:txBody>
        </p:sp>
        <p:sp>
          <p:nvSpPr>
            <p:cNvPr id="1185" name="Freeform 84"/>
            <p:cNvSpPr>
              <a:spLocks/>
            </p:cNvSpPr>
            <p:nvPr/>
          </p:nvSpPr>
          <p:spPr bwMode="auto">
            <a:xfrm>
              <a:off x="3259" y="3035"/>
              <a:ext cx="33" cy="77"/>
            </a:xfrm>
            <a:custGeom>
              <a:avLst/>
              <a:gdLst>
                <a:gd name="T0" fmla="*/ 0 w 88"/>
                <a:gd name="T1" fmla="*/ 0 h 213"/>
                <a:gd name="T2" fmla="*/ 0 w 88"/>
                <a:gd name="T3" fmla="*/ 0 h 213"/>
                <a:gd name="T4" fmla="*/ 0 w 88"/>
                <a:gd name="T5" fmla="*/ 0 h 213"/>
                <a:gd name="T6" fmla="*/ 0 w 88"/>
                <a:gd name="T7" fmla="*/ 0 h 213"/>
                <a:gd name="T8" fmla="*/ 0 w 88"/>
                <a:gd name="T9" fmla="*/ 0 h 213"/>
                <a:gd name="T10" fmla="*/ 0 w 88"/>
                <a:gd name="T11" fmla="*/ 0 h 213"/>
                <a:gd name="T12" fmla="*/ 0 w 88"/>
                <a:gd name="T13" fmla="*/ 0 h 213"/>
                <a:gd name="T14" fmla="*/ 0 w 88"/>
                <a:gd name="T15" fmla="*/ 0 h 213"/>
                <a:gd name="T16" fmla="*/ 0 w 88"/>
                <a:gd name="T17" fmla="*/ 0 h 213"/>
                <a:gd name="T18" fmla="*/ 0 w 88"/>
                <a:gd name="T19" fmla="*/ 0 h 213"/>
                <a:gd name="T20" fmla="*/ 0 w 88"/>
                <a:gd name="T21" fmla="*/ 0 h 213"/>
                <a:gd name="T22" fmla="*/ 0 w 88"/>
                <a:gd name="T23" fmla="*/ 0 h 213"/>
                <a:gd name="T24" fmla="*/ 0 w 88"/>
                <a:gd name="T25" fmla="*/ 0 h 213"/>
                <a:gd name="T26" fmla="*/ 0 w 88"/>
                <a:gd name="T27" fmla="*/ 0 h 2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
                <a:gd name="T43" fmla="*/ 0 h 213"/>
                <a:gd name="T44" fmla="*/ 88 w 88"/>
                <a:gd name="T45" fmla="*/ 213 h 2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 h="213">
                  <a:moveTo>
                    <a:pt x="16" y="5"/>
                  </a:moveTo>
                  <a:lnTo>
                    <a:pt x="39" y="81"/>
                  </a:lnTo>
                  <a:lnTo>
                    <a:pt x="52" y="114"/>
                  </a:lnTo>
                  <a:lnTo>
                    <a:pt x="74" y="156"/>
                  </a:lnTo>
                  <a:lnTo>
                    <a:pt x="86" y="203"/>
                  </a:lnTo>
                  <a:lnTo>
                    <a:pt x="88" y="208"/>
                  </a:lnTo>
                  <a:lnTo>
                    <a:pt x="86" y="213"/>
                  </a:lnTo>
                  <a:lnTo>
                    <a:pt x="76" y="213"/>
                  </a:lnTo>
                  <a:lnTo>
                    <a:pt x="42" y="175"/>
                  </a:lnTo>
                  <a:lnTo>
                    <a:pt x="16" y="93"/>
                  </a:lnTo>
                  <a:lnTo>
                    <a:pt x="0" y="10"/>
                  </a:lnTo>
                  <a:lnTo>
                    <a:pt x="5" y="0"/>
                  </a:lnTo>
                  <a:lnTo>
                    <a:pt x="16" y="5"/>
                  </a:lnTo>
                  <a:close/>
                </a:path>
              </a:pathLst>
            </a:custGeom>
            <a:solidFill>
              <a:srgbClr val="000000"/>
            </a:solidFill>
            <a:ln w="9525">
              <a:noFill/>
              <a:round/>
              <a:headEnd/>
              <a:tailEnd/>
            </a:ln>
          </p:spPr>
          <p:txBody>
            <a:bodyPr/>
            <a:lstStyle/>
            <a:p>
              <a:endParaRPr lang="zh-CN" altLang="en-US"/>
            </a:p>
          </p:txBody>
        </p:sp>
        <p:sp>
          <p:nvSpPr>
            <p:cNvPr id="1186" name="Freeform 85"/>
            <p:cNvSpPr>
              <a:spLocks/>
            </p:cNvSpPr>
            <p:nvPr/>
          </p:nvSpPr>
          <p:spPr bwMode="auto">
            <a:xfrm>
              <a:off x="3285" y="3058"/>
              <a:ext cx="40" cy="11"/>
            </a:xfrm>
            <a:custGeom>
              <a:avLst/>
              <a:gdLst>
                <a:gd name="T0" fmla="*/ 0 w 106"/>
                <a:gd name="T1" fmla="*/ 0 h 30"/>
                <a:gd name="T2" fmla="*/ 0 w 106"/>
                <a:gd name="T3" fmla="*/ 0 h 30"/>
                <a:gd name="T4" fmla="*/ 0 w 106"/>
                <a:gd name="T5" fmla="*/ 0 h 30"/>
                <a:gd name="T6" fmla="*/ 0 w 106"/>
                <a:gd name="T7" fmla="*/ 0 h 30"/>
                <a:gd name="T8" fmla="*/ 0 w 106"/>
                <a:gd name="T9" fmla="*/ 0 h 30"/>
                <a:gd name="T10" fmla="*/ 0 w 106"/>
                <a:gd name="T11" fmla="*/ 0 h 30"/>
                <a:gd name="T12" fmla="*/ 0 w 106"/>
                <a:gd name="T13" fmla="*/ 0 h 30"/>
                <a:gd name="T14" fmla="*/ 0 w 106"/>
                <a:gd name="T15" fmla="*/ 0 h 30"/>
                <a:gd name="T16" fmla="*/ 0 w 106"/>
                <a:gd name="T17" fmla="*/ 0 h 30"/>
                <a:gd name="T18" fmla="*/ 0 w 106"/>
                <a:gd name="T19" fmla="*/ 0 h 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6"/>
                <a:gd name="T31" fmla="*/ 0 h 30"/>
                <a:gd name="T32" fmla="*/ 106 w 106"/>
                <a:gd name="T33" fmla="*/ 30 h 3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6" h="30">
                  <a:moveTo>
                    <a:pt x="9" y="5"/>
                  </a:moveTo>
                  <a:lnTo>
                    <a:pt x="51" y="7"/>
                  </a:lnTo>
                  <a:lnTo>
                    <a:pt x="91" y="0"/>
                  </a:lnTo>
                  <a:lnTo>
                    <a:pt x="106" y="15"/>
                  </a:lnTo>
                  <a:lnTo>
                    <a:pt x="101" y="25"/>
                  </a:lnTo>
                  <a:lnTo>
                    <a:pt x="91" y="30"/>
                  </a:lnTo>
                  <a:lnTo>
                    <a:pt x="4" y="18"/>
                  </a:lnTo>
                  <a:lnTo>
                    <a:pt x="0" y="8"/>
                  </a:lnTo>
                  <a:lnTo>
                    <a:pt x="9" y="5"/>
                  </a:lnTo>
                  <a:close/>
                </a:path>
              </a:pathLst>
            </a:custGeom>
            <a:solidFill>
              <a:srgbClr val="000000"/>
            </a:solidFill>
            <a:ln w="9525">
              <a:noFill/>
              <a:round/>
              <a:headEnd/>
              <a:tailEnd/>
            </a:ln>
          </p:spPr>
          <p:txBody>
            <a:bodyPr/>
            <a:lstStyle/>
            <a:p>
              <a:endParaRPr lang="zh-CN" altLang="en-US"/>
            </a:p>
          </p:txBody>
        </p:sp>
        <p:sp>
          <p:nvSpPr>
            <p:cNvPr id="1187" name="Freeform 86"/>
            <p:cNvSpPr>
              <a:spLocks/>
            </p:cNvSpPr>
            <p:nvPr/>
          </p:nvSpPr>
          <p:spPr bwMode="auto">
            <a:xfrm>
              <a:off x="2625" y="3244"/>
              <a:ext cx="70" cy="249"/>
            </a:xfrm>
            <a:custGeom>
              <a:avLst/>
              <a:gdLst>
                <a:gd name="T0" fmla="*/ 0 w 183"/>
                <a:gd name="T1" fmla="*/ 0 h 689"/>
                <a:gd name="T2" fmla="*/ 0 w 183"/>
                <a:gd name="T3" fmla="*/ 0 h 689"/>
                <a:gd name="T4" fmla="*/ 0 w 183"/>
                <a:gd name="T5" fmla="*/ 0 h 689"/>
                <a:gd name="T6" fmla="*/ 0 w 183"/>
                <a:gd name="T7" fmla="*/ 0 h 689"/>
                <a:gd name="T8" fmla="*/ 0 w 183"/>
                <a:gd name="T9" fmla="*/ 0 h 689"/>
                <a:gd name="T10" fmla="*/ 0 w 183"/>
                <a:gd name="T11" fmla="*/ 0 h 689"/>
                <a:gd name="T12" fmla="*/ 0 w 183"/>
                <a:gd name="T13" fmla="*/ 0 h 689"/>
                <a:gd name="T14" fmla="*/ 0 w 183"/>
                <a:gd name="T15" fmla="*/ 0 h 689"/>
                <a:gd name="T16" fmla="*/ 0 w 183"/>
                <a:gd name="T17" fmla="*/ 0 h 689"/>
                <a:gd name="T18" fmla="*/ 0 w 183"/>
                <a:gd name="T19" fmla="*/ 0 h 689"/>
                <a:gd name="T20" fmla="*/ 0 w 183"/>
                <a:gd name="T21" fmla="*/ 0 h 689"/>
                <a:gd name="T22" fmla="*/ 0 w 183"/>
                <a:gd name="T23" fmla="*/ 0 h 689"/>
                <a:gd name="T24" fmla="*/ 0 w 183"/>
                <a:gd name="T25" fmla="*/ 0 h 689"/>
                <a:gd name="T26" fmla="*/ 0 w 183"/>
                <a:gd name="T27" fmla="*/ 0 h 689"/>
                <a:gd name="T28" fmla="*/ 0 w 183"/>
                <a:gd name="T29" fmla="*/ 0 h 689"/>
                <a:gd name="T30" fmla="*/ 0 w 183"/>
                <a:gd name="T31" fmla="*/ 0 h 689"/>
                <a:gd name="T32" fmla="*/ 0 w 183"/>
                <a:gd name="T33" fmla="*/ 0 h 689"/>
                <a:gd name="T34" fmla="*/ 0 w 183"/>
                <a:gd name="T35" fmla="*/ 0 h 689"/>
                <a:gd name="T36" fmla="*/ 0 w 183"/>
                <a:gd name="T37" fmla="*/ 0 h 689"/>
                <a:gd name="T38" fmla="*/ 0 w 183"/>
                <a:gd name="T39" fmla="*/ 0 h 689"/>
                <a:gd name="T40" fmla="*/ 0 w 183"/>
                <a:gd name="T41" fmla="*/ 0 h 689"/>
                <a:gd name="T42" fmla="*/ 0 w 183"/>
                <a:gd name="T43" fmla="*/ 0 h 689"/>
                <a:gd name="T44" fmla="*/ 0 w 183"/>
                <a:gd name="T45" fmla="*/ 0 h 6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3"/>
                <a:gd name="T70" fmla="*/ 0 h 689"/>
                <a:gd name="T71" fmla="*/ 183 w 183"/>
                <a:gd name="T72" fmla="*/ 689 h 6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3" h="689">
                  <a:moveTo>
                    <a:pt x="14" y="5"/>
                  </a:moveTo>
                  <a:lnTo>
                    <a:pt x="52" y="151"/>
                  </a:lnTo>
                  <a:lnTo>
                    <a:pt x="79" y="284"/>
                  </a:lnTo>
                  <a:lnTo>
                    <a:pt x="103" y="400"/>
                  </a:lnTo>
                  <a:lnTo>
                    <a:pt x="116" y="455"/>
                  </a:lnTo>
                  <a:lnTo>
                    <a:pt x="133" y="512"/>
                  </a:lnTo>
                  <a:lnTo>
                    <a:pt x="155" y="571"/>
                  </a:lnTo>
                  <a:lnTo>
                    <a:pt x="183" y="632"/>
                  </a:lnTo>
                  <a:lnTo>
                    <a:pt x="182" y="672"/>
                  </a:lnTo>
                  <a:lnTo>
                    <a:pt x="177" y="684"/>
                  </a:lnTo>
                  <a:lnTo>
                    <a:pt x="165" y="689"/>
                  </a:lnTo>
                  <a:lnTo>
                    <a:pt x="150" y="672"/>
                  </a:lnTo>
                  <a:lnTo>
                    <a:pt x="146" y="642"/>
                  </a:lnTo>
                  <a:lnTo>
                    <a:pt x="119" y="578"/>
                  </a:lnTo>
                  <a:lnTo>
                    <a:pt x="99" y="519"/>
                  </a:lnTo>
                  <a:lnTo>
                    <a:pt x="76" y="407"/>
                  </a:lnTo>
                  <a:lnTo>
                    <a:pt x="61" y="289"/>
                  </a:lnTo>
                  <a:lnTo>
                    <a:pt x="51" y="225"/>
                  </a:lnTo>
                  <a:lnTo>
                    <a:pt x="37" y="155"/>
                  </a:lnTo>
                  <a:lnTo>
                    <a:pt x="0" y="10"/>
                  </a:lnTo>
                  <a:lnTo>
                    <a:pt x="5" y="0"/>
                  </a:lnTo>
                  <a:lnTo>
                    <a:pt x="14" y="5"/>
                  </a:lnTo>
                  <a:close/>
                </a:path>
              </a:pathLst>
            </a:custGeom>
            <a:solidFill>
              <a:srgbClr val="000000"/>
            </a:solidFill>
            <a:ln w="9525">
              <a:noFill/>
              <a:round/>
              <a:headEnd/>
              <a:tailEnd/>
            </a:ln>
          </p:spPr>
          <p:txBody>
            <a:bodyPr/>
            <a:lstStyle/>
            <a:p>
              <a:endParaRPr lang="zh-CN" altLang="en-US"/>
            </a:p>
          </p:txBody>
        </p:sp>
        <p:sp>
          <p:nvSpPr>
            <p:cNvPr id="1188" name="Freeform 87"/>
            <p:cNvSpPr>
              <a:spLocks/>
            </p:cNvSpPr>
            <p:nvPr/>
          </p:nvSpPr>
          <p:spPr bwMode="auto">
            <a:xfrm>
              <a:off x="2581" y="3269"/>
              <a:ext cx="63" cy="233"/>
            </a:xfrm>
            <a:custGeom>
              <a:avLst/>
              <a:gdLst>
                <a:gd name="T0" fmla="*/ 0 w 168"/>
                <a:gd name="T1" fmla="*/ 0 h 641"/>
                <a:gd name="T2" fmla="*/ 0 w 168"/>
                <a:gd name="T3" fmla="*/ 0 h 641"/>
                <a:gd name="T4" fmla="*/ 0 w 168"/>
                <a:gd name="T5" fmla="*/ 0 h 641"/>
                <a:gd name="T6" fmla="*/ 0 w 168"/>
                <a:gd name="T7" fmla="*/ 0 h 641"/>
                <a:gd name="T8" fmla="*/ 0 w 168"/>
                <a:gd name="T9" fmla="*/ 0 h 641"/>
                <a:gd name="T10" fmla="*/ 0 w 168"/>
                <a:gd name="T11" fmla="*/ 0 h 641"/>
                <a:gd name="T12" fmla="*/ 0 w 168"/>
                <a:gd name="T13" fmla="*/ 0 h 641"/>
                <a:gd name="T14" fmla="*/ 0 w 168"/>
                <a:gd name="T15" fmla="*/ 0 h 641"/>
                <a:gd name="T16" fmla="*/ 0 w 168"/>
                <a:gd name="T17" fmla="*/ 0 h 641"/>
                <a:gd name="T18" fmla="*/ 0 w 168"/>
                <a:gd name="T19" fmla="*/ 0 h 641"/>
                <a:gd name="T20" fmla="*/ 0 w 168"/>
                <a:gd name="T21" fmla="*/ 0 h 641"/>
                <a:gd name="T22" fmla="*/ 0 w 168"/>
                <a:gd name="T23" fmla="*/ 0 h 641"/>
                <a:gd name="T24" fmla="*/ 0 w 168"/>
                <a:gd name="T25" fmla="*/ 0 h 641"/>
                <a:gd name="T26" fmla="*/ 0 w 168"/>
                <a:gd name="T27" fmla="*/ 0 h 641"/>
                <a:gd name="T28" fmla="*/ 0 w 168"/>
                <a:gd name="T29" fmla="*/ 0 h 641"/>
                <a:gd name="T30" fmla="*/ 0 w 168"/>
                <a:gd name="T31" fmla="*/ 0 h 641"/>
                <a:gd name="T32" fmla="*/ 0 w 168"/>
                <a:gd name="T33" fmla="*/ 0 h 641"/>
                <a:gd name="T34" fmla="*/ 0 w 168"/>
                <a:gd name="T35" fmla="*/ 0 h 641"/>
                <a:gd name="T36" fmla="*/ 0 w 168"/>
                <a:gd name="T37" fmla="*/ 0 h 641"/>
                <a:gd name="T38" fmla="*/ 0 w 168"/>
                <a:gd name="T39" fmla="*/ 0 h 641"/>
                <a:gd name="T40" fmla="*/ 0 w 168"/>
                <a:gd name="T41" fmla="*/ 0 h 641"/>
                <a:gd name="T42" fmla="*/ 0 w 168"/>
                <a:gd name="T43" fmla="*/ 0 h 64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8"/>
                <a:gd name="T67" fmla="*/ 0 h 641"/>
                <a:gd name="T68" fmla="*/ 168 w 168"/>
                <a:gd name="T69" fmla="*/ 641 h 64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8" h="641">
                  <a:moveTo>
                    <a:pt x="15" y="8"/>
                  </a:moveTo>
                  <a:lnTo>
                    <a:pt x="33" y="99"/>
                  </a:lnTo>
                  <a:lnTo>
                    <a:pt x="50" y="191"/>
                  </a:lnTo>
                  <a:lnTo>
                    <a:pt x="60" y="275"/>
                  </a:lnTo>
                  <a:lnTo>
                    <a:pt x="75" y="347"/>
                  </a:lnTo>
                  <a:lnTo>
                    <a:pt x="99" y="418"/>
                  </a:lnTo>
                  <a:lnTo>
                    <a:pt x="112" y="455"/>
                  </a:lnTo>
                  <a:lnTo>
                    <a:pt x="131" y="495"/>
                  </a:lnTo>
                  <a:lnTo>
                    <a:pt x="151" y="556"/>
                  </a:lnTo>
                  <a:lnTo>
                    <a:pt x="168" y="618"/>
                  </a:lnTo>
                  <a:lnTo>
                    <a:pt x="164" y="635"/>
                  </a:lnTo>
                  <a:lnTo>
                    <a:pt x="152" y="641"/>
                  </a:lnTo>
                  <a:lnTo>
                    <a:pt x="129" y="626"/>
                  </a:lnTo>
                  <a:lnTo>
                    <a:pt x="112" y="566"/>
                  </a:lnTo>
                  <a:lnTo>
                    <a:pt x="94" y="507"/>
                  </a:lnTo>
                  <a:lnTo>
                    <a:pt x="45" y="354"/>
                  </a:lnTo>
                  <a:lnTo>
                    <a:pt x="28" y="193"/>
                  </a:lnTo>
                  <a:lnTo>
                    <a:pt x="13" y="101"/>
                  </a:lnTo>
                  <a:lnTo>
                    <a:pt x="0" y="8"/>
                  </a:lnTo>
                  <a:lnTo>
                    <a:pt x="6" y="0"/>
                  </a:lnTo>
                  <a:lnTo>
                    <a:pt x="15" y="8"/>
                  </a:lnTo>
                  <a:close/>
                </a:path>
              </a:pathLst>
            </a:custGeom>
            <a:solidFill>
              <a:srgbClr val="000000"/>
            </a:solidFill>
            <a:ln w="9525">
              <a:noFill/>
              <a:round/>
              <a:headEnd/>
              <a:tailEnd/>
            </a:ln>
          </p:spPr>
          <p:txBody>
            <a:bodyPr/>
            <a:lstStyle/>
            <a:p>
              <a:endParaRPr lang="zh-CN" altLang="en-US"/>
            </a:p>
          </p:txBody>
        </p:sp>
        <p:sp>
          <p:nvSpPr>
            <p:cNvPr id="1189" name="Freeform 88"/>
            <p:cNvSpPr>
              <a:spLocks/>
            </p:cNvSpPr>
            <p:nvPr/>
          </p:nvSpPr>
          <p:spPr bwMode="auto">
            <a:xfrm>
              <a:off x="2629" y="3493"/>
              <a:ext cx="34" cy="20"/>
            </a:xfrm>
            <a:custGeom>
              <a:avLst/>
              <a:gdLst>
                <a:gd name="T0" fmla="*/ 0 w 89"/>
                <a:gd name="T1" fmla="*/ 0 h 54"/>
                <a:gd name="T2" fmla="*/ 0 w 89"/>
                <a:gd name="T3" fmla="*/ 0 h 54"/>
                <a:gd name="T4" fmla="*/ 0 w 89"/>
                <a:gd name="T5" fmla="*/ 0 h 54"/>
                <a:gd name="T6" fmla="*/ 0 w 89"/>
                <a:gd name="T7" fmla="*/ 0 h 54"/>
                <a:gd name="T8" fmla="*/ 0 w 89"/>
                <a:gd name="T9" fmla="*/ 0 h 54"/>
                <a:gd name="T10" fmla="*/ 0 w 89"/>
                <a:gd name="T11" fmla="*/ 0 h 54"/>
                <a:gd name="T12" fmla="*/ 0 w 89"/>
                <a:gd name="T13" fmla="*/ 0 h 54"/>
                <a:gd name="T14" fmla="*/ 0 w 89"/>
                <a:gd name="T15" fmla="*/ 0 h 54"/>
                <a:gd name="T16" fmla="*/ 0 w 89"/>
                <a:gd name="T17" fmla="*/ 0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9"/>
                <a:gd name="T28" fmla="*/ 0 h 54"/>
                <a:gd name="T29" fmla="*/ 89 w 89"/>
                <a:gd name="T30" fmla="*/ 54 h 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9" h="54">
                  <a:moveTo>
                    <a:pt x="12" y="18"/>
                  </a:moveTo>
                  <a:lnTo>
                    <a:pt x="84" y="0"/>
                  </a:lnTo>
                  <a:lnTo>
                    <a:pt x="89" y="15"/>
                  </a:lnTo>
                  <a:lnTo>
                    <a:pt x="59" y="33"/>
                  </a:lnTo>
                  <a:lnTo>
                    <a:pt x="27" y="54"/>
                  </a:lnTo>
                  <a:lnTo>
                    <a:pt x="2" y="44"/>
                  </a:lnTo>
                  <a:lnTo>
                    <a:pt x="0" y="28"/>
                  </a:lnTo>
                  <a:lnTo>
                    <a:pt x="12" y="18"/>
                  </a:lnTo>
                  <a:close/>
                </a:path>
              </a:pathLst>
            </a:custGeom>
            <a:solidFill>
              <a:srgbClr val="000000"/>
            </a:solidFill>
            <a:ln w="9525">
              <a:noFill/>
              <a:round/>
              <a:headEnd/>
              <a:tailEnd/>
            </a:ln>
          </p:spPr>
          <p:txBody>
            <a:bodyPr/>
            <a:lstStyle/>
            <a:p>
              <a:endParaRPr lang="zh-CN" altLang="en-US"/>
            </a:p>
          </p:txBody>
        </p:sp>
        <p:sp>
          <p:nvSpPr>
            <p:cNvPr id="1190" name="Freeform 89"/>
            <p:cNvSpPr>
              <a:spLocks/>
            </p:cNvSpPr>
            <p:nvPr/>
          </p:nvSpPr>
          <p:spPr bwMode="auto">
            <a:xfrm>
              <a:off x="2423" y="3466"/>
              <a:ext cx="234" cy="101"/>
            </a:xfrm>
            <a:custGeom>
              <a:avLst/>
              <a:gdLst>
                <a:gd name="T0" fmla="*/ 0 w 618"/>
                <a:gd name="T1" fmla="*/ 0 h 279"/>
                <a:gd name="T2" fmla="*/ 0 w 618"/>
                <a:gd name="T3" fmla="*/ 0 h 279"/>
                <a:gd name="T4" fmla="*/ 0 w 618"/>
                <a:gd name="T5" fmla="*/ 0 h 279"/>
                <a:gd name="T6" fmla="*/ 0 w 618"/>
                <a:gd name="T7" fmla="*/ 0 h 279"/>
                <a:gd name="T8" fmla="*/ 0 w 618"/>
                <a:gd name="T9" fmla="*/ 0 h 279"/>
                <a:gd name="T10" fmla="*/ 0 w 618"/>
                <a:gd name="T11" fmla="*/ 0 h 279"/>
                <a:gd name="T12" fmla="*/ 0 w 618"/>
                <a:gd name="T13" fmla="*/ 0 h 279"/>
                <a:gd name="T14" fmla="*/ 0 w 618"/>
                <a:gd name="T15" fmla="*/ 0 h 279"/>
                <a:gd name="T16" fmla="*/ 0 w 618"/>
                <a:gd name="T17" fmla="*/ 0 h 279"/>
                <a:gd name="T18" fmla="*/ 0 w 618"/>
                <a:gd name="T19" fmla="*/ 0 h 279"/>
                <a:gd name="T20" fmla="*/ 0 w 618"/>
                <a:gd name="T21" fmla="*/ 0 h 279"/>
                <a:gd name="T22" fmla="*/ 0 w 618"/>
                <a:gd name="T23" fmla="*/ 0 h 279"/>
                <a:gd name="T24" fmla="*/ 0 w 618"/>
                <a:gd name="T25" fmla="*/ 0 h 279"/>
                <a:gd name="T26" fmla="*/ 0 w 618"/>
                <a:gd name="T27" fmla="*/ 0 h 279"/>
                <a:gd name="T28" fmla="*/ 0 w 618"/>
                <a:gd name="T29" fmla="*/ 0 h 279"/>
                <a:gd name="T30" fmla="*/ 0 w 618"/>
                <a:gd name="T31" fmla="*/ 0 h 279"/>
                <a:gd name="T32" fmla="*/ 0 w 618"/>
                <a:gd name="T33" fmla="*/ 0 h 279"/>
                <a:gd name="T34" fmla="*/ 0 w 618"/>
                <a:gd name="T35" fmla="*/ 0 h 279"/>
                <a:gd name="T36" fmla="*/ 0 w 618"/>
                <a:gd name="T37" fmla="*/ 0 h 279"/>
                <a:gd name="T38" fmla="*/ 0 w 618"/>
                <a:gd name="T39" fmla="*/ 0 h 279"/>
                <a:gd name="T40" fmla="*/ 0 w 618"/>
                <a:gd name="T41" fmla="*/ 0 h 279"/>
                <a:gd name="T42" fmla="*/ 0 w 618"/>
                <a:gd name="T43" fmla="*/ 0 h 279"/>
                <a:gd name="T44" fmla="*/ 0 w 618"/>
                <a:gd name="T45" fmla="*/ 0 h 279"/>
                <a:gd name="T46" fmla="*/ 0 w 618"/>
                <a:gd name="T47" fmla="*/ 0 h 279"/>
                <a:gd name="T48" fmla="*/ 0 w 618"/>
                <a:gd name="T49" fmla="*/ 0 h 279"/>
                <a:gd name="T50" fmla="*/ 0 w 618"/>
                <a:gd name="T51" fmla="*/ 0 h 279"/>
                <a:gd name="T52" fmla="*/ 0 w 618"/>
                <a:gd name="T53" fmla="*/ 0 h 279"/>
                <a:gd name="T54" fmla="*/ 0 w 618"/>
                <a:gd name="T55" fmla="*/ 0 h 279"/>
                <a:gd name="T56" fmla="*/ 0 w 618"/>
                <a:gd name="T57" fmla="*/ 0 h 27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18"/>
                <a:gd name="T88" fmla="*/ 0 h 279"/>
                <a:gd name="T89" fmla="*/ 618 w 618"/>
                <a:gd name="T90" fmla="*/ 279 h 27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18" h="279">
                  <a:moveTo>
                    <a:pt x="10" y="0"/>
                  </a:moveTo>
                  <a:lnTo>
                    <a:pt x="77" y="27"/>
                  </a:lnTo>
                  <a:lnTo>
                    <a:pt x="136" y="54"/>
                  </a:lnTo>
                  <a:lnTo>
                    <a:pt x="193" y="79"/>
                  </a:lnTo>
                  <a:lnTo>
                    <a:pt x="247" y="103"/>
                  </a:lnTo>
                  <a:lnTo>
                    <a:pt x="300" y="126"/>
                  </a:lnTo>
                  <a:lnTo>
                    <a:pt x="357" y="148"/>
                  </a:lnTo>
                  <a:lnTo>
                    <a:pt x="418" y="172"/>
                  </a:lnTo>
                  <a:lnTo>
                    <a:pt x="487" y="193"/>
                  </a:lnTo>
                  <a:lnTo>
                    <a:pt x="544" y="214"/>
                  </a:lnTo>
                  <a:lnTo>
                    <a:pt x="603" y="235"/>
                  </a:lnTo>
                  <a:lnTo>
                    <a:pt x="616" y="247"/>
                  </a:lnTo>
                  <a:lnTo>
                    <a:pt x="618" y="264"/>
                  </a:lnTo>
                  <a:lnTo>
                    <a:pt x="608" y="277"/>
                  </a:lnTo>
                  <a:lnTo>
                    <a:pt x="589" y="279"/>
                  </a:lnTo>
                  <a:lnTo>
                    <a:pt x="532" y="254"/>
                  </a:lnTo>
                  <a:lnTo>
                    <a:pt x="505" y="240"/>
                  </a:lnTo>
                  <a:lnTo>
                    <a:pt x="475" y="229"/>
                  </a:lnTo>
                  <a:lnTo>
                    <a:pt x="408" y="205"/>
                  </a:lnTo>
                  <a:lnTo>
                    <a:pt x="346" y="180"/>
                  </a:lnTo>
                  <a:lnTo>
                    <a:pt x="290" y="155"/>
                  </a:lnTo>
                  <a:lnTo>
                    <a:pt x="238" y="128"/>
                  </a:lnTo>
                  <a:lnTo>
                    <a:pt x="186" y="99"/>
                  </a:lnTo>
                  <a:lnTo>
                    <a:pt x="131" y="71"/>
                  </a:lnTo>
                  <a:lnTo>
                    <a:pt x="70" y="42"/>
                  </a:lnTo>
                  <a:lnTo>
                    <a:pt x="5" y="14"/>
                  </a:lnTo>
                  <a:lnTo>
                    <a:pt x="0" y="5"/>
                  </a:lnTo>
                  <a:lnTo>
                    <a:pt x="10" y="0"/>
                  </a:lnTo>
                  <a:close/>
                </a:path>
              </a:pathLst>
            </a:custGeom>
            <a:solidFill>
              <a:srgbClr val="000000"/>
            </a:solidFill>
            <a:ln w="9525">
              <a:noFill/>
              <a:round/>
              <a:headEnd/>
              <a:tailEnd/>
            </a:ln>
          </p:spPr>
          <p:txBody>
            <a:bodyPr/>
            <a:lstStyle/>
            <a:p>
              <a:endParaRPr lang="zh-CN" altLang="en-US"/>
            </a:p>
          </p:txBody>
        </p:sp>
        <p:sp>
          <p:nvSpPr>
            <p:cNvPr id="1191" name="Freeform 90"/>
            <p:cNvSpPr>
              <a:spLocks/>
            </p:cNvSpPr>
            <p:nvPr/>
          </p:nvSpPr>
          <p:spPr bwMode="auto">
            <a:xfrm>
              <a:off x="2665" y="3473"/>
              <a:ext cx="208" cy="96"/>
            </a:xfrm>
            <a:custGeom>
              <a:avLst/>
              <a:gdLst>
                <a:gd name="T0" fmla="*/ 0 w 548"/>
                <a:gd name="T1" fmla="*/ 0 h 264"/>
                <a:gd name="T2" fmla="*/ 0 w 548"/>
                <a:gd name="T3" fmla="*/ 0 h 264"/>
                <a:gd name="T4" fmla="*/ 0 w 548"/>
                <a:gd name="T5" fmla="*/ 0 h 264"/>
                <a:gd name="T6" fmla="*/ 0 w 548"/>
                <a:gd name="T7" fmla="*/ 0 h 264"/>
                <a:gd name="T8" fmla="*/ 0 w 548"/>
                <a:gd name="T9" fmla="*/ 0 h 264"/>
                <a:gd name="T10" fmla="*/ 0 w 548"/>
                <a:gd name="T11" fmla="*/ 0 h 264"/>
                <a:gd name="T12" fmla="*/ 0 w 548"/>
                <a:gd name="T13" fmla="*/ 0 h 264"/>
                <a:gd name="T14" fmla="*/ 0 w 548"/>
                <a:gd name="T15" fmla="*/ 0 h 264"/>
                <a:gd name="T16" fmla="*/ 0 w 548"/>
                <a:gd name="T17" fmla="*/ 0 h 264"/>
                <a:gd name="T18" fmla="*/ 0 w 548"/>
                <a:gd name="T19" fmla="*/ 0 h 264"/>
                <a:gd name="T20" fmla="*/ 0 w 548"/>
                <a:gd name="T21" fmla="*/ 0 h 264"/>
                <a:gd name="T22" fmla="*/ 0 w 548"/>
                <a:gd name="T23" fmla="*/ 0 h 264"/>
                <a:gd name="T24" fmla="*/ 0 w 548"/>
                <a:gd name="T25" fmla="*/ 0 h 264"/>
                <a:gd name="T26" fmla="*/ 0 w 548"/>
                <a:gd name="T27" fmla="*/ 0 h 264"/>
                <a:gd name="T28" fmla="*/ 0 w 548"/>
                <a:gd name="T29" fmla="*/ 0 h 264"/>
                <a:gd name="T30" fmla="*/ 0 w 548"/>
                <a:gd name="T31" fmla="*/ 0 h 264"/>
                <a:gd name="T32" fmla="*/ 0 w 548"/>
                <a:gd name="T33" fmla="*/ 0 h 264"/>
                <a:gd name="T34" fmla="*/ 0 w 548"/>
                <a:gd name="T35" fmla="*/ 0 h 264"/>
                <a:gd name="T36" fmla="*/ 0 w 548"/>
                <a:gd name="T37" fmla="*/ 0 h 264"/>
                <a:gd name="T38" fmla="*/ 0 w 548"/>
                <a:gd name="T39" fmla="*/ 0 h 264"/>
                <a:gd name="T40" fmla="*/ 0 w 548"/>
                <a:gd name="T41" fmla="*/ 0 h 264"/>
                <a:gd name="T42" fmla="*/ 0 w 548"/>
                <a:gd name="T43" fmla="*/ 0 h 264"/>
                <a:gd name="T44" fmla="*/ 0 w 548"/>
                <a:gd name="T45" fmla="*/ 0 h 264"/>
                <a:gd name="T46" fmla="*/ 0 w 548"/>
                <a:gd name="T47" fmla="*/ 0 h 264"/>
                <a:gd name="T48" fmla="*/ 0 w 548"/>
                <a:gd name="T49" fmla="*/ 0 h 264"/>
                <a:gd name="T50" fmla="*/ 0 w 548"/>
                <a:gd name="T51" fmla="*/ 0 h 264"/>
                <a:gd name="T52" fmla="*/ 0 w 548"/>
                <a:gd name="T53" fmla="*/ 0 h 264"/>
                <a:gd name="T54" fmla="*/ 0 w 548"/>
                <a:gd name="T55" fmla="*/ 0 h 264"/>
                <a:gd name="T56" fmla="*/ 0 w 548"/>
                <a:gd name="T57" fmla="*/ 0 h 26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8"/>
                <a:gd name="T88" fmla="*/ 0 h 264"/>
                <a:gd name="T89" fmla="*/ 548 w 548"/>
                <a:gd name="T90" fmla="*/ 264 h 26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8" h="264">
                  <a:moveTo>
                    <a:pt x="548" y="14"/>
                  </a:moveTo>
                  <a:lnTo>
                    <a:pt x="498" y="37"/>
                  </a:lnTo>
                  <a:lnTo>
                    <a:pt x="452" y="61"/>
                  </a:lnTo>
                  <a:lnTo>
                    <a:pt x="397" y="88"/>
                  </a:lnTo>
                  <a:lnTo>
                    <a:pt x="348" y="111"/>
                  </a:lnTo>
                  <a:lnTo>
                    <a:pt x="303" y="135"/>
                  </a:lnTo>
                  <a:lnTo>
                    <a:pt x="257" y="158"/>
                  </a:lnTo>
                  <a:lnTo>
                    <a:pt x="212" y="180"/>
                  </a:lnTo>
                  <a:lnTo>
                    <a:pt x="165" y="205"/>
                  </a:lnTo>
                  <a:lnTo>
                    <a:pt x="115" y="229"/>
                  </a:lnTo>
                  <a:lnTo>
                    <a:pt x="59" y="256"/>
                  </a:lnTo>
                  <a:lnTo>
                    <a:pt x="29" y="264"/>
                  </a:lnTo>
                  <a:lnTo>
                    <a:pt x="10" y="262"/>
                  </a:lnTo>
                  <a:lnTo>
                    <a:pt x="0" y="249"/>
                  </a:lnTo>
                  <a:lnTo>
                    <a:pt x="0" y="234"/>
                  </a:lnTo>
                  <a:lnTo>
                    <a:pt x="15" y="222"/>
                  </a:lnTo>
                  <a:lnTo>
                    <a:pt x="41" y="210"/>
                  </a:lnTo>
                  <a:lnTo>
                    <a:pt x="98" y="185"/>
                  </a:lnTo>
                  <a:lnTo>
                    <a:pt x="148" y="163"/>
                  </a:lnTo>
                  <a:lnTo>
                    <a:pt x="197" y="143"/>
                  </a:lnTo>
                  <a:lnTo>
                    <a:pt x="244" y="125"/>
                  </a:lnTo>
                  <a:lnTo>
                    <a:pt x="289" y="106"/>
                  </a:lnTo>
                  <a:lnTo>
                    <a:pt x="336" y="86"/>
                  </a:lnTo>
                  <a:lnTo>
                    <a:pt x="387" y="64"/>
                  </a:lnTo>
                  <a:lnTo>
                    <a:pt x="442" y="39"/>
                  </a:lnTo>
                  <a:lnTo>
                    <a:pt x="491" y="19"/>
                  </a:lnTo>
                  <a:lnTo>
                    <a:pt x="543" y="0"/>
                  </a:lnTo>
                  <a:lnTo>
                    <a:pt x="548" y="14"/>
                  </a:lnTo>
                  <a:close/>
                </a:path>
              </a:pathLst>
            </a:custGeom>
            <a:solidFill>
              <a:srgbClr val="000000"/>
            </a:solidFill>
            <a:ln w="9525">
              <a:noFill/>
              <a:round/>
              <a:headEnd/>
              <a:tailEnd/>
            </a:ln>
          </p:spPr>
          <p:txBody>
            <a:bodyPr/>
            <a:lstStyle/>
            <a:p>
              <a:endParaRPr lang="zh-CN" altLang="en-US"/>
            </a:p>
          </p:txBody>
        </p:sp>
        <p:sp>
          <p:nvSpPr>
            <p:cNvPr id="1192" name="Freeform 91"/>
            <p:cNvSpPr>
              <a:spLocks/>
            </p:cNvSpPr>
            <p:nvPr/>
          </p:nvSpPr>
          <p:spPr bwMode="auto">
            <a:xfrm>
              <a:off x="2687" y="3430"/>
              <a:ext cx="166" cy="83"/>
            </a:xfrm>
            <a:custGeom>
              <a:avLst/>
              <a:gdLst>
                <a:gd name="T0" fmla="*/ 0 w 437"/>
                <a:gd name="T1" fmla="*/ 0 h 229"/>
                <a:gd name="T2" fmla="*/ 0 w 437"/>
                <a:gd name="T3" fmla="*/ 0 h 229"/>
                <a:gd name="T4" fmla="*/ 0 w 437"/>
                <a:gd name="T5" fmla="*/ 0 h 229"/>
                <a:gd name="T6" fmla="*/ 0 w 437"/>
                <a:gd name="T7" fmla="*/ 0 h 229"/>
                <a:gd name="T8" fmla="*/ 0 w 437"/>
                <a:gd name="T9" fmla="*/ 0 h 229"/>
                <a:gd name="T10" fmla="*/ 0 w 437"/>
                <a:gd name="T11" fmla="*/ 0 h 229"/>
                <a:gd name="T12" fmla="*/ 0 w 437"/>
                <a:gd name="T13" fmla="*/ 0 h 229"/>
                <a:gd name="T14" fmla="*/ 0 w 437"/>
                <a:gd name="T15" fmla="*/ 0 h 229"/>
                <a:gd name="T16" fmla="*/ 0 w 437"/>
                <a:gd name="T17" fmla="*/ 0 h 229"/>
                <a:gd name="T18" fmla="*/ 0 w 437"/>
                <a:gd name="T19" fmla="*/ 0 h 229"/>
                <a:gd name="T20" fmla="*/ 0 w 437"/>
                <a:gd name="T21" fmla="*/ 0 h 229"/>
                <a:gd name="T22" fmla="*/ 0 w 437"/>
                <a:gd name="T23" fmla="*/ 0 h 229"/>
                <a:gd name="T24" fmla="*/ 0 w 437"/>
                <a:gd name="T25" fmla="*/ 0 h 229"/>
                <a:gd name="T26" fmla="*/ 0 w 437"/>
                <a:gd name="T27" fmla="*/ 0 h 229"/>
                <a:gd name="T28" fmla="*/ 0 w 437"/>
                <a:gd name="T29" fmla="*/ 0 h 229"/>
                <a:gd name="T30" fmla="*/ 0 w 437"/>
                <a:gd name="T31" fmla="*/ 0 h 229"/>
                <a:gd name="T32" fmla="*/ 0 w 437"/>
                <a:gd name="T33" fmla="*/ 0 h 229"/>
                <a:gd name="T34" fmla="*/ 0 w 437"/>
                <a:gd name="T35" fmla="*/ 0 h 229"/>
                <a:gd name="T36" fmla="*/ 0 w 437"/>
                <a:gd name="T37" fmla="*/ 0 h 22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37"/>
                <a:gd name="T58" fmla="*/ 0 h 229"/>
                <a:gd name="T59" fmla="*/ 437 w 437"/>
                <a:gd name="T60" fmla="*/ 229 h 22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37" h="229">
                  <a:moveTo>
                    <a:pt x="434" y="14"/>
                  </a:moveTo>
                  <a:lnTo>
                    <a:pt x="378" y="46"/>
                  </a:lnTo>
                  <a:lnTo>
                    <a:pt x="329" y="76"/>
                  </a:lnTo>
                  <a:lnTo>
                    <a:pt x="281" y="104"/>
                  </a:lnTo>
                  <a:lnTo>
                    <a:pt x="222" y="131"/>
                  </a:lnTo>
                  <a:lnTo>
                    <a:pt x="29" y="229"/>
                  </a:lnTo>
                  <a:lnTo>
                    <a:pt x="0" y="227"/>
                  </a:lnTo>
                  <a:lnTo>
                    <a:pt x="4" y="198"/>
                  </a:lnTo>
                  <a:lnTo>
                    <a:pt x="29" y="180"/>
                  </a:lnTo>
                  <a:lnTo>
                    <a:pt x="54" y="165"/>
                  </a:lnTo>
                  <a:lnTo>
                    <a:pt x="104" y="145"/>
                  </a:lnTo>
                  <a:lnTo>
                    <a:pt x="212" y="106"/>
                  </a:lnTo>
                  <a:lnTo>
                    <a:pt x="271" y="81"/>
                  </a:lnTo>
                  <a:lnTo>
                    <a:pt x="321" y="57"/>
                  </a:lnTo>
                  <a:lnTo>
                    <a:pt x="370" y="30"/>
                  </a:lnTo>
                  <a:lnTo>
                    <a:pt x="427" y="0"/>
                  </a:lnTo>
                  <a:lnTo>
                    <a:pt x="437" y="4"/>
                  </a:lnTo>
                  <a:lnTo>
                    <a:pt x="434" y="14"/>
                  </a:lnTo>
                  <a:close/>
                </a:path>
              </a:pathLst>
            </a:custGeom>
            <a:solidFill>
              <a:srgbClr val="000000"/>
            </a:solidFill>
            <a:ln w="9525">
              <a:noFill/>
              <a:round/>
              <a:headEnd/>
              <a:tailEnd/>
            </a:ln>
          </p:spPr>
          <p:txBody>
            <a:bodyPr/>
            <a:lstStyle/>
            <a:p>
              <a:endParaRPr lang="zh-CN" altLang="en-US"/>
            </a:p>
          </p:txBody>
        </p:sp>
        <p:sp>
          <p:nvSpPr>
            <p:cNvPr id="1193" name="Freeform 92"/>
            <p:cNvSpPr>
              <a:spLocks/>
            </p:cNvSpPr>
            <p:nvPr/>
          </p:nvSpPr>
          <p:spPr bwMode="auto">
            <a:xfrm>
              <a:off x="2648" y="3352"/>
              <a:ext cx="221" cy="67"/>
            </a:xfrm>
            <a:custGeom>
              <a:avLst/>
              <a:gdLst>
                <a:gd name="T0" fmla="*/ 0 w 581"/>
                <a:gd name="T1" fmla="*/ 0 h 186"/>
                <a:gd name="T2" fmla="*/ 0 w 581"/>
                <a:gd name="T3" fmla="*/ 0 h 186"/>
                <a:gd name="T4" fmla="*/ 0 w 581"/>
                <a:gd name="T5" fmla="*/ 0 h 186"/>
                <a:gd name="T6" fmla="*/ 0 w 581"/>
                <a:gd name="T7" fmla="*/ 0 h 186"/>
                <a:gd name="T8" fmla="*/ 0 w 581"/>
                <a:gd name="T9" fmla="*/ 0 h 186"/>
                <a:gd name="T10" fmla="*/ 0 w 581"/>
                <a:gd name="T11" fmla="*/ 0 h 186"/>
                <a:gd name="T12" fmla="*/ 0 w 581"/>
                <a:gd name="T13" fmla="*/ 0 h 186"/>
                <a:gd name="T14" fmla="*/ 0 w 581"/>
                <a:gd name="T15" fmla="*/ 0 h 186"/>
                <a:gd name="T16" fmla="*/ 0 w 581"/>
                <a:gd name="T17" fmla="*/ 0 h 186"/>
                <a:gd name="T18" fmla="*/ 0 w 581"/>
                <a:gd name="T19" fmla="*/ 0 h 186"/>
                <a:gd name="T20" fmla="*/ 0 w 581"/>
                <a:gd name="T21" fmla="*/ 0 h 186"/>
                <a:gd name="T22" fmla="*/ 0 w 581"/>
                <a:gd name="T23" fmla="*/ 0 h 186"/>
                <a:gd name="T24" fmla="*/ 0 w 581"/>
                <a:gd name="T25" fmla="*/ 0 h 186"/>
                <a:gd name="T26" fmla="*/ 0 w 581"/>
                <a:gd name="T27" fmla="*/ 0 h 186"/>
                <a:gd name="T28" fmla="*/ 0 w 581"/>
                <a:gd name="T29" fmla="*/ 0 h 186"/>
                <a:gd name="T30" fmla="*/ 0 w 581"/>
                <a:gd name="T31" fmla="*/ 0 h 186"/>
                <a:gd name="T32" fmla="*/ 0 w 581"/>
                <a:gd name="T33" fmla="*/ 0 h 186"/>
                <a:gd name="T34" fmla="*/ 0 w 581"/>
                <a:gd name="T35" fmla="*/ 0 h 186"/>
                <a:gd name="T36" fmla="*/ 0 w 581"/>
                <a:gd name="T37" fmla="*/ 0 h 186"/>
                <a:gd name="T38" fmla="*/ 0 w 581"/>
                <a:gd name="T39" fmla="*/ 0 h 186"/>
                <a:gd name="T40" fmla="*/ 0 w 581"/>
                <a:gd name="T41" fmla="*/ 0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81"/>
                <a:gd name="T64" fmla="*/ 0 h 186"/>
                <a:gd name="T65" fmla="*/ 581 w 581"/>
                <a:gd name="T66" fmla="*/ 186 h 18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81" h="186">
                  <a:moveTo>
                    <a:pt x="27" y="0"/>
                  </a:moveTo>
                  <a:lnTo>
                    <a:pt x="67" y="18"/>
                  </a:lnTo>
                  <a:lnTo>
                    <a:pt x="104" y="33"/>
                  </a:lnTo>
                  <a:lnTo>
                    <a:pt x="168" y="58"/>
                  </a:lnTo>
                  <a:lnTo>
                    <a:pt x="233" y="78"/>
                  </a:lnTo>
                  <a:lnTo>
                    <a:pt x="310" y="100"/>
                  </a:lnTo>
                  <a:lnTo>
                    <a:pt x="453" y="127"/>
                  </a:lnTo>
                  <a:lnTo>
                    <a:pt x="562" y="162"/>
                  </a:lnTo>
                  <a:lnTo>
                    <a:pt x="574" y="167"/>
                  </a:lnTo>
                  <a:lnTo>
                    <a:pt x="581" y="174"/>
                  </a:lnTo>
                  <a:lnTo>
                    <a:pt x="574" y="181"/>
                  </a:lnTo>
                  <a:lnTo>
                    <a:pt x="559" y="186"/>
                  </a:lnTo>
                  <a:lnTo>
                    <a:pt x="448" y="151"/>
                  </a:lnTo>
                  <a:lnTo>
                    <a:pt x="378" y="132"/>
                  </a:lnTo>
                  <a:lnTo>
                    <a:pt x="307" y="114"/>
                  </a:lnTo>
                  <a:lnTo>
                    <a:pt x="10" y="35"/>
                  </a:lnTo>
                  <a:lnTo>
                    <a:pt x="0" y="23"/>
                  </a:lnTo>
                  <a:lnTo>
                    <a:pt x="0" y="10"/>
                  </a:lnTo>
                  <a:lnTo>
                    <a:pt x="10" y="0"/>
                  </a:lnTo>
                  <a:lnTo>
                    <a:pt x="27" y="0"/>
                  </a:lnTo>
                  <a:close/>
                </a:path>
              </a:pathLst>
            </a:custGeom>
            <a:solidFill>
              <a:srgbClr val="000000"/>
            </a:solidFill>
            <a:ln w="9525">
              <a:noFill/>
              <a:round/>
              <a:headEnd/>
              <a:tailEnd/>
            </a:ln>
          </p:spPr>
          <p:txBody>
            <a:bodyPr/>
            <a:lstStyle/>
            <a:p>
              <a:endParaRPr lang="zh-CN" altLang="en-US"/>
            </a:p>
          </p:txBody>
        </p:sp>
        <p:sp>
          <p:nvSpPr>
            <p:cNvPr id="1194" name="Freeform 93"/>
            <p:cNvSpPr>
              <a:spLocks/>
            </p:cNvSpPr>
            <p:nvPr/>
          </p:nvSpPr>
          <p:spPr bwMode="auto">
            <a:xfrm>
              <a:off x="2663" y="3393"/>
              <a:ext cx="117" cy="38"/>
            </a:xfrm>
            <a:custGeom>
              <a:avLst/>
              <a:gdLst>
                <a:gd name="T0" fmla="*/ 0 w 306"/>
                <a:gd name="T1" fmla="*/ 0 h 104"/>
                <a:gd name="T2" fmla="*/ 0 w 306"/>
                <a:gd name="T3" fmla="*/ 0 h 104"/>
                <a:gd name="T4" fmla="*/ 0 w 306"/>
                <a:gd name="T5" fmla="*/ 0 h 104"/>
                <a:gd name="T6" fmla="*/ 0 w 306"/>
                <a:gd name="T7" fmla="*/ 0 h 104"/>
                <a:gd name="T8" fmla="*/ 0 w 306"/>
                <a:gd name="T9" fmla="*/ 0 h 104"/>
                <a:gd name="T10" fmla="*/ 0 w 306"/>
                <a:gd name="T11" fmla="*/ 0 h 104"/>
                <a:gd name="T12" fmla="*/ 0 w 306"/>
                <a:gd name="T13" fmla="*/ 0 h 104"/>
                <a:gd name="T14" fmla="*/ 0 w 306"/>
                <a:gd name="T15" fmla="*/ 0 h 104"/>
                <a:gd name="T16" fmla="*/ 0 w 306"/>
                <a:gd name="T17" fmla="*/ 0 h 104"/>
                <a:gd name="T18" fmla="*/ 0 w 306"/>
                <a:gd name="T19" fmla="*/ 0 h 104"/>
                <a:gd name="T20" fmla="*/ 0 w 306"/>
                <a:gd name="T21" fmla="*/ 0 h 104"/>
                <a:gd name="T22" fmla="*/ 0 w 306"/>
                <a:gd name="T23" fmla="*/ 0 h 104"/>
                <a:gd name="T24" fmla="*/ 0 w 306"/>
                <a:gd name="T25" fmla="*/ 0 h 104"/>
                <a:gd name="T26" fmla="*/ 0 w 306"/>
                <a:gd name="T27" fmla="*/ 0 h 104"/>
                <a:gd name="T28" fmla="*/ 0 w 306"/>
                <a:gd name="T29" fmla="*/ 0 h 10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06"/>
                <a:gd name="T46" fmla="*/ 0 h 104"/>
                <a:gd name="T47" fmla="*/ 306 w 306"/>
                <a:gd name="T48" fmla="*/ 104 h 10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06" h="104">
                  <a:moveTo>
                    <a:pt x="10" y="0"/>
                  </a:moveTo>
                  <a:lnTo>
                    <a:pt x="121" y="32"/>
                  </a:lnTo>
                  <a:lnTo>
                    <a:pt x="155" y="48"/>
                  </a:lnTo>
                  <a:lnTo>
                    <a:pt x="190" y="58"/>
                  </a:lnTo>
                  <a:lnTo>
                    <a:pt x="244" y="75"/>
                  </a:lnTo>
                  <a:lnTo>
                    <a:pt x="299" y="89"/>
                  </a:lnTo>
                  <a:lnTo>
                    <a:pt x="306" y="97"/>
                  </a:lnTo>
                  <a:lnTo>
                    <a:pt x="297" y="104"/>
                  </a:lnTo>
                  <a:lnTo>
                    <a:pt x="185" y="82"/>
                  </a:lnTo>
                  <a:lnTo>
                    <a:pt x="111" y="53"/>
                  </a:lnTo>
                  <a:lnTo>
                    <a:pt x="60" y="32"/>
                  </a:lnTo>
                  <a:lnTo>
                    <a:pt x="7" y="13"/>
                  </a:lnTo>
                  <a:lnTo>
                    <a:pt x="0" y="5"/>
                  </a:lnTo>
                  <a:lnTo>
                    <a:pt x="10" y="0"/>
                  </a:lnTo>
                  <a:close/>
                </a:path>
              </a:pathLst>
            </a:custGeom>
            <a:solidFill>
              <a:srgbClr val="000000"/>
            </a:solidFill>
            <a:ln w="9525">
              <a:noFill/>
              <a:round/>
              <a:headEnd/>
              <a:tailEnd/>
            </a:ln>
          </p:spPr>
          <p:txBody>
            <a:bodyPr/>
            <a:lstStyle/>
            <a:p>
              <a:endParaRPr lang="zh-CN" altLang="en-US"/>
            </a:p>
          </p:txBody>
        </p:sp>
        <p:sp>
          <p:nvSpPr>
            <p:cNvPr id="1195" name="Freeform 94"/>
            <p:cNvSpPr>
              <a:spLocks/>
            </p:cNvSpPr>
            <p:nvPr/>
          </p:nvSpPr>
          <p:spPr bwMode="auto">
            <a:xfrm>
              <a:off x="2663" y="3415"/>
              <a:ext cx="77" cy="35"/>
            </a:xfrm>
            <a:custGeom>
              <a:avLst/>
              <a:gdLst>
                <a:gd name="T0" fmla="*/ 0 w 202"/>
                <a:gd name="T1" fmla="*/ 0 h 98"/>
                <a:gd name="T2" fmla="*/ 0 w 202"/>
                <a:gd name="T3" fmla="*/ 0 h 98"/>
                <a:gd name="T4" fmla="*/ 0 w 202"/>
                <a:gd name="T5" fmla="*/ 0 h 98"/>
                <a:gd name="T6" fmla="*/ 0 w 202"/>
                <a:gd name="T7" fmla="*/ 0 h 98"/>
                <a:gd name="T8" fmla="*/ 0 w 202"/>
                <a:gd name="T9" fmla="*/ 0 h 98"/>
                <a:gd name="T10" fmla="*/ 0 w 202"/>
                <a:gd name="T11" fmla="*/ 0 h 98"/>
                <a:gd name="T12" fmla="*/ 0 w 202"/>
                <a:gd name="T13" fmla="*/ 0 h 98"/>
                <a:gd name="T14" fmla="*/ 0 w 202"/>
                <a:gd name="T15" fmla="*/ 0 h 98"/>
                <a:gd name="T16" fmla="*/ 0 w 202"/>
                <a:gd name="T17" fmla="*/ 0 h 98"/>
                <a:gd name="T18" fmla="*/ 0 w 202"/>
                <a:gd name="T19" fmla="*/ 0 h 98"/>
                <a:gd name="T20" fmla="*/ 0 w 202"/>
                <a:gd name="T21" fmla="*/ 0 h 98"/>
                <a:gd name="T22" fmla="*/ 0 w 202"/>
                <a:gd name="T23" fmla="*/ 0 h 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2"/>
                <a:gd name="T37" fmla="*/ 0 h 98"/>
                <a:gd name="T38" fmla="*/ 202 w 202"/>
                <a:gd name="T39" fmla="*/ 98 h 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2" h="98">
                  <a:moveTo>
                    <a:pt x="8" y="0"/>
                  </a:moveTo>
                  <a:lnTo>
                    <a:pt x="99" y="24"/>
                  </a:lnTo>
                  <a:lnTo>
                    <a:pt x="150" y="54"/>
                  </a:lnTo>
                  <a:lnTo>
                    <a:pt x="198" y="86"/>
                  </a:lnTo>
                  <a:lnTo>
                    <a:pt x="202" y="96"/>
                  </a:lnTo>
                  <a:lnTo>
                    <a:pt x="192" y="98"/>
                  </a:lnTo>
                  <a:lnTo>
                    <a:pt x="86" y="51"/>
                  </a:lnTo>
                  <a:lnTo>
                    <a:pt x="47" y="30"/>
                  </a:lnTo>
                  <a:lnTo>
                    <a:pt x="5" y="15"/>
                  </a:lnTo>
                  <a:lnTo>
                    <a:pt x="0" y="7"/>
                  </a:lnTo>
                  <a:lnTo>
                    <a:pt x="8" y="0"/>
                  </a:lnTo>
                  <a:close/>
                </a:path>
              </a:pathLst>
            </a:custGeom>
            <a:solidFill>
              <a:srgbClr val="000000"/>
            </a:solidFill>
            <a:ln w="9525">
              <a:noFill/>
              <a:round/>
              <a:headEnd/>
              <a:tailEnd/>
            </a:ln>
          </p:spPr>
          <p:txBody>
            <a:bodyPr/>
            <a:lstStyle/>
            <a:p>
              <a:endParaRPr lang="zh-CN" altLang="en-US"/>
            </a:p>
          </p:txBody>
        </p:sp>
        <p:sp>
          <p:nvSpPr>
            <p:cNvPr id="1196" name="Freeform 95"/>
            <p:cNvSpPr>
              <a:spLocks/>
            </p:cNvSpPr>
            <p:nvPr/>
          </p:nvSpPr>
          <p:spPr bwMode="auto">
            <a:xfrm>
              <a:off x="2663" y="3434"/>
              <a:ext cx="52" cy="29"/>
            </a:xfrm>
            <a:custGeom>
              <a:avLst/>
              <a:gdLst>
                <a:gd name="T0" fmla="*/ 0 w 136"/>
                <a:gd name="T1" fmla="*/ 0 h 81"/>
                <a:gd name="T2" fmla="*/ 0 w 136"/>
                <a:gd name="T3" fmla="*/ 0 h 81"/>
                <a:gd name="T4" fmla="*/ 0 w 136"/>
                <a:gd name="T5" fmla="*/ 0 h 81"/>
                <a:gd name="T6" fmla="*/ 0 w 136"/>
                <a:gd name="T7" fmla="*/ 0 h 81"/>
                <a:gd name="T8" fmla="*/ 0 w 136"/>
                <a:gd name="T9" fmla="*/ 0 h 81"/>
                <a:gd name="T10" fmla="*/ 0 w 136"/>
                <a:gd name="T11" fmla="*/ 0 h 81"/>
                <a:gd name="T12" fmla="*/ 0 w 136"/>
                <a:gd name="T13" fmla="*/ 0 h 81"/>
                <a:gd name="T14" fmla="*/ 0 w 136"/>
                <a:gd name="T15" fmla="*/ 0 h 81"/>
                <a:gd name="T16" fmla="*/ 0 w 136"/>
                <a:gd name="T17" fmla="*/ 0 h 81"/>
                <a:gd name="T18" fmla="*/ 0 w 136"/>
                <a:gd name="T19" fmla="*/ 0 h 81"/>
                <a:gd name="T20" fmla="*/ 0 w 136"/>
                <a:gd name="T21" fmla="*/ 0 h 8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6"/>
                <a:gd name="T34" fmla="*/ 0 h 81"/>
                <a:gd name="T35" fmla="*/ 136 w 136"/>
                <a:gd name="T36" fmla="*/ 81 h 8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6" h="81">
                  <a:moveTo>
                    <a:pt x="10" y="0"/>
                  </a:moveTo>
                  <a:lnTo>
                    <a:pt x="47" y="18"/>
                  </a:lnTo>
                  <a:lnTo>
                    <a:pt x="133" y="69"/>
                  </a:lnTo>
                  <a:lnTo>
                    <a:pt x="136" y="77"/>
                  </a:lnTo>
                  <a:lnTo>
                    <a:pt x="126" y="81"/>
                  </a:lnTo>
                  <a:lnTo>
                    <a:pt x="37" y="37"/>
                  </a:lnTo>
                  <a:lnTo>
                    <a:pt x="20" y="25"/>
                  </a:lnTo>
                  <a:lnTo>
                    <a:pt x="3" y="13"/>
                  </a:lnTo>
                  <a:lnTo>
                    <a:pt x="0" y="5"/>
                  </a:lnTo>
                  <a:lnTo>
                    <a:pt x="10" y="0"/>
                  </a:lnTo>
                  <a:close/>
                </a:path>
              </a:pathLst>
            </a:custGeom>
            <a:solidFill>
              <a:srgbClr val="000000"/>
            </a:solidFill>
            <a:ln w="9525">
              <a:noFill/>
              <a:round/>
              <a:headEnd/>
              <a:tailEnd/>
            </a:ln>
          </p:spPr>
          <p:txBody>
            <a:bodyPr/>
            <a:lstStyle/>
            <a:p>
              <a:endParaRPr lang="zh-CN" altLang="en-US"/>
            </a:p>
          </p:txBody>
        </p:sp>
        <p:sp>
          <p:nvSpPr>
            <p:cNvPr id="1197" name="Freeform 96"/>
            <p:cNvSpPr>
              <a:spLocks/>
            </p:cNvSpPr>
            <p:nvPr/>
          </p:nvSpPr>
          <p:spPr bwMode="auto">
            <a:xfrm>
              <a:off x="2703" y="3436"/>
              <a:ext cx="86" cy="37"/>
            </a:xfrm>
            <a:custGeom>
              <a:avLst/>
              <a:gdLst>
                <a:gd name="T0" fmla="*/ 0 w 227"/>
                <a:gd name="T1" fmla="*/ 0 h 104"/>
                <a:gd name="T2" fmla="*/ 0 w 227"/>
                <a:gd name="T3" fmla="*/ 0 h 104"/>
                <a:gd name="T4" fmla="*/ 0 w 227"/>
                <a:gd name="T5" fmla="*/ 0 h 104"/>
                <a:gd name="T6" fmla="*/ 0 w 227"/>
                <a:gd name="T7" fmla="*/ 0 h 104"/>
                <a:gd name="T8" fmla="*/ 0 w 227"/>
                <a:gd name="T9" fmla="*/ 0 h 104"/>
                <a:gd name="T10" fmla="*/ 0 w 227"/>
                <a:gd name="T11" fmla="*/ 0 h 104"/>
                <a:gd name="T12" fmla="*/ 0 w 227"/>
                <a:gd name="T13" fmla="*/ 0 h 104"/>
                <a:gd name="T14" fmla="*/ 0 w 227"/>
                <a:gd name="T15" fmla="*/ 0 h 104"/>
                <a:gd name="T16" fmla="*/ 0 w 227"/>
                <a:gd name="T17" fmla="*/ 0 h 104"/>
                <a:gd name="T18" fmla="*/ 0 w 227"/>
                <a:gd name="T19" fmla="*/ 0 h 104"/>
                <a:gd name="T20" fmla="*/ 0 w 227"/>
                <a:gd name="T21" fmla="*/ 0 h 104"/>
                <a:gd name="T22" fmla="*/ 0 w 227"/>
                <a:gd name="T23" fmla="*/ 0 h 104"/>
                <a:gd name="T24" fmla="*/ 0 w 227"/>
                <a:gd name="T25" fmla="*/ 0 h 10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7"/>
                <a:gd name="T40" fmla="*/ 0 h 104"/>
                <a:gd name="T41" fmla="*/ 227 w 227"/>
                <a:gd name="T42" fmla="*/ 104 h 10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7" h="104">
                  <a:moveTo>
                    <a:pt x="225" y="14"/>
                  </a:moveTo>
                  <a:lnTo>
                    <a:pt x="200" y="29"/>
                  </a:lnTo>
                  <a:lnTo>
                    <a:pt x="175" y="42"/>
                  </a:lnTo>
                  <a:lnTo>
                    <a:pt x="128" y="62"/>
                  </a:lnTo>
                  <a:lnTo>
                    <a:pt x="79" y="81"/>
                  </a:lnTo>
                  <a:lnTo>
                    <a:pt x="24" y="104"/>
                  </a:lnTo>
                  <a:lnTo>
                    <a:pt x="2" y="94"/>
                  </a:lnTo>
                  <a:lnTo>
                    <a:pt x="0" y="81"/>
                  </a:lnTo>
                  <a:lnTo>
                    <a:pt x="10" y="71"/>
                  </a:lnTo>
                  <a:lnTo>
                    <a:pt x="217" y="0"/>
                  </a:lnTo>
                  <a:lnTo>
                    <a:pt x="227" y="4"/>
                  </a:lnTo>
                  <a:lnTo>
                    <a:pt x="225" y="14"/>
                  </a:lnTo>
                  <a:close/>
                </a:path>
              </a:pathLst>
            </a:custGeom>
            <a:solidFill>
              <a:srgbClr val="000000"/>
            </a:solidFill>
            <a:ln w="9525">
              <a:noFill/>
              <a:round/>
              <a:headEnd/>
              <a:tailEnd/>
            </a:ln>
          </p:spPr>
          <p:txBody>
            <a:bodyPr/>
            <a:lstStyle/>
            <a:p>
              <a:endParaRPr lang="zh-CN" altLang="en-US"/>
            </a:p>
          </p:txBody>
        </p:sp>
        <p:sp>
          <p:nvSpPr>
            <p:cNvPr id="1198" name="Freeform 97"/>
            <p:cNvSpPr>
              <a:spLocks/>
            </p:cNvSpPr>
            <p:nvPr/>
          </p:nvSpPr>
          <p:spPr bwMode="auto">
            <a:xfrm>
              <a:off x="2671" y="3426"/>
              <a:ext cx="66" cy="32"/>
            </a:xfrm>
            <a:custGeom>
              <a:avLst/>
              <a:gdLst>
                <a:gd name="T0" fmla="*/ 0 w 173"/>
                <a:gd name="T1" fmla="*/ 0 h 87"/>
                <a:gd name="T2" fmla="*/ 0 w 173"/>
                <a:gd name="T3" fmla="*/ 0 h 87"/>
                <a:gd name="T4" fmla="*/ 0 w 173"/>
                <a:gd name="T5" fmla="*/ 0 h 87"/>
                <a:gd name="T6" fmla="*/ 0 w 173"/>
                <a:gd name="T7" fmla="*/ 0 h 87"/>
                <a:gd name="T8" fmla="*/ 0 w 173"/>
                <a:gd name="T9" fmla="*/ 0 h 87"/>
                <a:gd name="T10" fmla="*/ 0 w 173"/>
                <a:gd name="T11" fmla="*/ 0 h 87"/>
                <a:gd name="T12" fmla="*/ 0 w 173"/>
                <a:gd name="T13" fmla="*/ 0 h 87"/>
                <a:gd name="T14" fmla="*/ 0 w 173"/>
                <a:gd name="T15" fmla="*/ 0 h 87"/>
                <a:gd name="T16" fmla="*/ 0 w 173"/>
                <a:gd name="T17" fmla="*/ 0 h 87"/>
                <a:gd name="T18" fmla="*/ 0 w 173"/>
                <a:gd name="T19" fmla="*/ 0 h 87"/>
                <a:gd name="T20" fmla="*/ 0 w 173"/>
                <a:gd name="T21" fmla="*/ 0 h 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3"/>
                <a:gd name="T34" fmla="*/ 0 h 87"/>
                <a:gd name="T35" fmla="*/ 173 w 173"/>
                <a:gd name="T36" fmla="*/ 87 h 8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3" h="87">
                  <a:moveTo>
                    <a:pt x="10" y="59"/>
                  </a:moveTo>
                  <a:lnTo>
                    <a:pt x="88" y="29"/>
                  </a:lnTo>
                  <a:lnTo>
                    <a:pt x="163" y="0"/>
                  </a:lnTo>
                  <a:lnTo>
                    <a:pt x="173" y="5"/>
                  </a:lnTo>
                  <a:lnTo>
                    <a:pt x="168" y="15"/>
                  </a:lnTo>
                  <a:lnTo>
                    <a:pt x="96" y="50"/>
                  </a:lnTo>
                  <a:lnTo>
                    <a:pt x="62" y="71"/>
                  </a:lnTo>
                  <a:lnTo>
                    <a:pt x="20" y="87"/>
                  </a:lnTo>
                  <a:lnTo>
                    <a:pt x="0" y="79"/>
                  </a:lnTo>
                  <a:lnTo>
                    <a:pt x="10" y="59"/>
                  </a:lnTo>
                  <a:close/>
                </a:path>
              </a:pathLst>
            </a:custGeom>
            <a:solidFill>
              <a:srgbClr val="000000"/>
            </a:solidFill>
            <a:ln w="9525">
              <a:noFill/>
              <a:round/>
              <a:headEnd/>
              <a:tailEnd/>
            </a:ln>
          </p:spPr>
          <p:txBody>
            <a:bodyPr/>
            <a:lstStyle/>
            <a:p>
              <a:endParaRPr lang="zh-CN" altLang="en-US"/>
            </a:p>
          </p:txBody>
        </p:sp>
        <p:sp>
          <p:nvSpPr>
            <p:cNvPr id="1199" name="Freeform 98"/>
            <p:cNvSpPr>
              <a:spLocks/>
            </p:cNvSpPr>
            <p:nvPr/>
          </p:nvSpPr>
          <p:spPr bwMode="auto">
            <a:xfrm>
              <a:off x="2670" y="3405"/>
              <a:ext cx="43" cy="18"/>
            </a:xfrm>
            <a:custGeom>
              <a:avLst/>
              <a:gdLst>
                <a:gd name="T0" fmla="*/ 0 w 114"/>
                <a:gd name="T1" fmla="*/ 0 h 52"/>
                <a:gd name="T2" fmla="*/ 0 w 114"/>
                <a:gd name="T3" fmla="*/ 0 h 52"/>
                <a:gd name="T4" fmla="*/ 0 w 114"/>
                <a:gd name="T5" fmla="*/ 0 h 52"/>
                <a:gd name="T6" fmla="*/ 0 w 114"/>
                <a:gd name="T7" fmla="*/ 0 h 52"/>
                <a:gd name="T8" fmla="*/ 0 w 114"/>
                <a:gd name="T9" fmla="*/ 0 h 52"/>
                <a:gd name="T10" fmla="*/ 0 w 114"/>
                <a:gd name="T11" fmla="*/ 0 h 52"/>
                <a:gd name="T12" fmla="*/ 0 w 114"/>
                <a:gd name="T13" fmla="*/ 0 h 52"/>
                <a:gd name="T14" fmla="*/ 0 w 114"/>
                <a:gd name="T15" fmla="*/ 0 h 52"/>
                <a:gd name="T16" fmla="*/ 0 w 114"/>
                <a:gd name="T17" fmla="*/ 0 h 52"/>
                <a:gd name="T18" fmla="*/ 0 w 114"/>
                <a:gd name="T19" fmla="*/ 0 h 52"/>
                <a:gd name="T20" fmla="*/ 0 w 114"/>
                <a:gd name="T21" fmla="*/ 0 h 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4"/>
                <a:gd name="T34" fmla="*/ 0 h 52"/>
                <a:gd name="T35" fmla="*/ 114 w 114"/>
                <a:gd name="T36" fmla="*/ 52 h 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4" h="52">
                  <a:moveTo>
                    <a:pt x="10" y="26"/>
                  </a:moveTo>
                  <a:lnTo>
                    <a:pt x="45" y="15"/>
                  </a:lnTo>
                  <a:lnTo>
                    <a:pt x="104" y="0"/>
                  </a:lnTo>
                  <a:lnTo>
                    <a:pt x="114" y="5"/>
                  </a:lnTo>
                  <a:lnTo>
                    <a:pt x="109" y="15"/>
                  </a:lnTo>
                  <a:lnTo>
                    <a:pt x="81" y="30"/>
                  </a:lnTo>
                  <a:lnTo>
                    <a:pt x="51" y="45"/>
                  </a:lnTo>
                  <a:lnTo>
                    <a:pt x="14" y="52"/>
                  </a:lnTo>
                  <a:lnTo>
                    <a:pt x="0" y="42"/>
                  </a:lnTo>
                  <a:lnTo>
                    <a:pt x="10" y="26"/>
                  </a:lnTo>
                  <a:close/>
                </a:path>
              </a:pathLst>
            </a:custGeom>
            <a:solidFill>
              <a:srgbClr val="000000"/>
            </a:solidFill>
            <a:ln w="9525">
              <a:noFill/>
              <a:round/>
              <a:headEnd/>
              <a:tailEnd/>
            </a:ln>
          </p:spPr>
          <p:txBody>
            <a:bodyPr/>
            <a:lstStyle/>
            <a:p>
              <a:endParaRPr lang="zh-CN" altLang="en-US"/>
            </a:p>
          </p:txBody>
        </p:sp>
        <p:sp>
          <p:nvSpPr>
            <p:cNvPr id="1200" name="Freeform 99"/>
            <p:cNvSpPr>
              <a:spLocks/>
            </p:cNvSpPr>
            <p:nvPr/>
          </p:nvSpPr>
          <p:spPr bwMode="auto">
            <a:xfrm>
              <a:off x="2671" y="3380"/>
              <a:ext cx="157" cy="50"/>
            </a:xfrm>
            <a:custGeom>
              <a:avLst/>
              <a:gdLst>
                <a:gd name="T0" fmla="*/ 0 w 413"/>
                <a:gd name="T1" fmla="*/ 0 h 138"/>
                <a:gd name="T2" fmla="*/ 0 w 413"/>
                <a:gd name="T3" fmla="*/ 0 h 138"/>
                <a:gd name="T4" fmla="*/ 0 w 413"/>
                <a:gd name="T5" fmla="*/ 0 h 138"/>
                <a:gd name="T6" fmla="*/ 0 w 413"/>
                <a:gd name="T7" fmla="*/ 0 h 138"/>
                <a:gd name="T8" fmla="*/ 0 w 413"/>
                <a:gd name="T9" fmla="*/ 0 h 138"/>
                <a:gd name="T10" fmla="*/ 0 w 413"/>
                <a:gd name="T11" fmla="*/ 0 h 138"/>
                <a:gd name="T12" fmla="*/ 0 w 413"/>
                <a:gd name="T13" fmla="*/ 0 h 138"/>
                <a:gd name="T14" fmla="*/ 0 w 413"/>
                <a:gd name="T15" fmla="*/ 0 h 138"/>
                <a:gd name="T16" fmla="*/ 0 w 413"/>
                <a:gd name="T17" fmla="*/ 0 h 138"/>
                <a:gd name="T18" fmla="*/ 0 w 413"/>
                <a:gd name="T19" fmla="*/ 0 h 138"/>
                <a:gd name="T20" fmla="*/ 0 w 413"/>
                <a:gd name="T21" fmla="*/ 0 h 138"/>
                <a:gd name="T22" fmla="*/ 0 w 413"/>
                <a:gd name="T23" fmla="*/ 0 h 138"/>
                <a:gd name="T24" fmla="*/ 0 w 413"/>
                <a:gd name="T25" fmla="*/ 0 h 138"/>
                <a:gd name="T26" fmla="*/ 0 w 413"/>
                <a:gd name="T27" fmla="*/ 0 h 138"/>
                <a:gd name="T28" fmla="*/ 0 w 413"/>
                <a:gd name="T29" fmla="*/ 0 h 138"/>
                <a:gd name="T30" fmla="*/ 0 w 413"/>
                <a:gd name="T31" fmla="*/ 0 h 1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3"/>
                <a:gd name="T49" fmla="*/ 0 h 138"/>
                <a:gd name="T50" fmla="*/ 413 w 413"/>
                <a:gd name="T51" fmla="*/ 138 h 1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3" h="138">
                  <a:moveTo>
                    <a:pt x="9" y="0"/>
                  </a:moveTo>
                  <a:lnTo>
                    <a:pt x="123" y="44"/>
                  </a:lnTo>
                  <a:lnTo>
                    <a:pt x="197" y="66"/>
                  </a:lnTo>
                  <a:lnTo>
                    <a:pt x="264" y="76"/>
                  </a:lnTo>
                  <a:lnTo>
                    <a:pt x="403" y="110"/>
                  </a:lnTo>
                  <a:lnTo>
                    <a:pt x="413" y="130"/>
                  </a:lnTo>
                  <a:lnTo>
                    <a:pt x="405" y="138"/>
                  </a:lnTo>
                  <a:lnTo>
                    <a:pt x="393" y="138"/>
                  </a:lnTo>
                  <a:lnTo>
                    <a:pt x="321" y="115"/>
                  </a:lnTo>
                  <a:lnTo>
                    <a:pt x="256" y="98"/>
                  </a:lnTo>
                  <a:lnTo>
                    <a:pt x="118" y="58"/>
                  </a:lnTo>
                  <a:lnTo>
                    <a:pt x="61" y="36"/>
                  </a:lnTo>
                  <a:lnTo>
                    <a:pt x="5" y="16"/>
                  </a:lnTo>
                  <a:lnTo>
                    <a:pt x="0" y="5"/>
                  </a:lnTo>
                  <a:lnTo>
                    <a:pt x="9" y="0"/>
                  </a:lnTo>
                  <a:close/>
                </a:path>
              </a:pathLst>
            </a:custGeom>
            <a:solidFill>
              <a:srgbClr val="000000"/>
            </a:solidFill>
            <a:ln w="9525">
              <a:noFill/>
              <a:round/>
              <a:headEnd/>
              <a:tailEnd/>
            </a:ln>
          </p:spPr>
          <p:txBody>
            <a:bodyPr/>
            <a:lstStyle/>
            <a:p>
              <a:endParaRPr lang="zh-CN" altLang="en-US"/>
            </a:p>
          </p:txBody>
        </p:sp>
        <p:sp>
          <p:nvSpPr>
            <p:cNvPr id="1201" name="Freeform 100"/>
            <p:cNvSpPr>
              <a:spLocks/>
            </p:cNvSpPr>
            <p:nvPr/>
          </p:nvSpPr>
          <p:spPr bwMode="auto">
            <a:xfrm>
              <a:off x="3267" y="3356"/>
              <a:ext cx="32" cy="18"/>
            </a:xfrm>
            <a:custGeom>
              <a:avLst/>
              <a:gdLst>
                <a:gd name="T0" fmla="*/ 0 w 81"/>
                <a:gd name="T1" fmla="*/ 0 h 49"/>
                <a:gd name="T2" fmla="*/ 0 w 81"/>
                <a:gd name="T3" fmla="*/ 0 h 49"/>
                <a:gd name="T4" fmla="*/ 0 w 81"/>
                <a:gd name="T5" fmla="*/ 0 h 49"/>
                <a:gd name="T6" fmla="*/ 0 w 81"/>
                <a:gd name="T7" fmla="*/ 0 h 49"/>
                <a:gd name="T8" fmla="*/ 0 w 81"/>
                <a:gd name="T9" fmla="*/ 0 h 49"/>
                <a:gd name="T10" fmla="*/ 0 w 81"/>
                <a:gd name="T11" fmla="*/ 0 h 49"/>
                <a:gd name="T12" fmla="*/ 0 w 81"/>
                <a:gd name="T13" fmla="*/ 0 h 49"/>
                <a:gd name="T14" fmla="*/ 0 w 81"/>
                <a:gd name="T15" fmla="*/ 0 h 49"/>
                <a:gd name="T16" fmla="*/ 0 w 81"/>
                <a:gd name="T17" fmla="*/ 0 h 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1"/>
                <a:gd name="T28" fmla="*/ 0 h 49"/>
                <a:gd name="T29" fmla="*/ 81 w 81"/>
                <a:gd name="T30" fmla="*/ 49 h 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1" h="49">
                  <a:moveTo>
                    <a:pt x="23" y="0"/>
                  </a:moveTo>
                  <a:lnTo>
                    <a:pt x="77" y="35"/>
                  </a:lnTo>
                  <a:lnTo>
                    <a:pt x="81" y="45"/>
                  </a:lnTo>
                  <a:lnTo>
                    <a:pt x="70" y="49"/>
                  </a:lnTo>
                  <a:lnTo>
                    <a:pt x="10" y="32"/>
                  </a:lnTo>
                  <a:lnTo>
                    <a:pt x="0" y="8"/>
                  </a:lnTo>
                  <a:lnTo>
                    <a:pt x="8" y="0"/>
                  </a:lnTo>
                  <a:lnTo>
                    <a:pt x="23" y="0"/>
                  </a:lnTo>
                  <a:close/>
                </a:path>
              </a:pathLst>
            </a:custGeom>
            <a:solidFill>
              <a:srgbClr val="000000"/>
            </a:solidFill>
            <a:ln w="9525">
              <a:noFill/>
              <a:round/>
              <a:headEnd/>
              <a:tailEnd/>
            </a:ln>
          </p:spPr>
          <p:txBody>
            <a:bodyPr/>
            <a:lstStyle/>
            <a:p>
              <a:endParaRPr lang="zh-CN" altLang="en-US"/>
            </a:p>
          </p:txBody>
        </p:sp>
        <p:sp>
          <p:nvSpPr>
            <p:cNvPr id="1202" name="Freeform 101"/>
            <p:cNvSpPr>
              <a:spLocks/>
            </p:cNvSpPr>
            <p:nvPr/>
          </p:nvSpPr>
          <p:spPr bwMode="auto">
            <a:xfrm>
              <a:off x="3251" y="3352"/>
              <a:ext cx="44" cy="41"/>
            </a:xfrm>
            <a:custGeom>
              <a:avLst/>
              <a:gdLst>
                <a:gd name="T0" fmla="*/ 0 w 114"/>
                <a:gd name="T1" fmla="*/ 0 h 113"/>
                <a:gd name="T2" fmla="*/ 0 w 114"/>
                <a:gd name="T3" fmla="*/ 0 h 113"/>
                <a:gd name="T4" fmla="*/ 0 w 114"/>
                <a:gd name="T5" fmla="*/ 0 h 113"/>
                <a:gd name="T6" fmla="*/ 0 w 114"/>
                <a:gd name="T7" fmla="*/ 0 h 113"/>
                <a:gd name="T8" fmla="*/ 0 w 114"/>
                <a:gd name="T9" fmla="*/ 0 h 113"/>
                <a:gd name="T10" fmla="*/ 0 w 114"/>
                <a:gd name="T11" fmla="*/ 0 h 113"/>
                <a:gd name="T12" fmla="*/ 0 w 114"/>
                <a:gd name="T13" fmla="*/ 0 h 113"/>
                <a:gd name="T14" fmla="*/ 0 w 114"/>
                <a:gd name="T15" fmla="*/ 0 h 113"/>
                <a:gd name="T16" fmla="*/ 0 w 114"/>
                <a:gd name="T17" fmla="*/ 0 h 113"/>
                <a:gd name="T18" fmla="*/ 0 w 114"/>
                <a:gd name="T19" fmla="*/ 0 h 113"/>
                <a:gd name="T20" fmla="*/ 0 w 114"/>
                <a:gd name="T21" fmla="*/ 0 h 113"/>
                <a:gd name="T22" fmla="*/ 0 w 114"/>
                <a:gd name="T23" fmla="*/ 0 h 1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4"/>
                <a:gd name="T37" fmla="*/ 0 h 113"/>
                <a:gd name="T38" fmla="*/ 114 w 114"/>
                <a:gd name="T39" fmla="*/ 113 h 1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4" h="113">
                  <a:moveTo>
                    <a:pt x="106" y="15"/>
                  </a:moveTo>
                  <a:lnTo>
                    <a:pt x="76" y="25"/>
                  </a:lnTo>
                  <a:lnTo>
                    <a:pt x="49" y="51"/>
                  </a:lnTo>
                  <a:lnTo>
                    <a:pt x="15" y="113"/>
                  </a:lnTo>
                  <a:lnTo>
                    <a:pt x="0" y="113"/>
                  </a:lnTo>
                  <a:lnTo>
                    <a:pt x="7" y="69"/>
                  </a:lnTo>
                  <a:lnTo>
                    <a:pt x="27" y="30"/>
                  </a:lnTo>
                  <a:lnTo>
                    <a:pt x="64" y="7"/>
                  </a:lnTo>
                  <a:lnTo>
                    <a:pt x="106" y="0"/>
                  </a:lnTo>
                  <a:lnTo>
                    <a:pt x="114" y="7"/>
                  </a:lnTo>
                  <a:lnTo>
                    <a:pt x="106" y="15"/>
                  </a:lnTo>
                  <a:close/>
                </a:path>
              </a:pathLst>
            </a:custGeom>
            <a:solidFill>
              <a:srgbClr val="000000"/>
            </a:solidFill>
            <a:ln w="9525">
              <a:noFill/>
              <a:round/>
              <a:headEnd/>
              <a:tailEnd/>
            </a:ln>
          </p:spPr>
          <p:txBody>
            <a:bodyPr/>
            <a:lstStyle/>
            <a:p>
              <a:endParaRPr lang="zh-CN" altLang="en-US"/>
            </a:p>
          </p:txBody>
        </p:sp>
        <p:sp>
          <p:nvSpPr>
            <p:cNvPr id="1203" name="Freeform 102"/>
            <p:cNvSpPr>
              <a:spLocks/>
            </p:cNvSpPr>
            <p:nvPr/>
          </p:nvSpPr>
          <p:spPr bwMode="auto">
            <a:xfrm>
              <a:off x="3302" y="3360"/>
              <a:ext cx="75" cy="34"/>
            </a:xfrm>
            <a:custGeom>
              <a:avLst/>
              <a:gdLst>
                <a:gd name="T0" fmla="*/ 0 w 196"/>
                <a:gd name="T1" fmla="*/ 0 h 92"/>
                <a:gd name="T2" fmla="*/ 0 w 196"/>
                <a:gd name="T3" fmla="*/ 0 h 92"/>
                <a:gd name="T4" fmla="*/ 0 w 196"/>
                <a:gd name="T5" fmla="*/ 0 h 92"/>
                <a:gd name="T6" fmla="*/ 0 w 196"/>
                <a:gd name="T7" fmla="*/ 0 h 92"/>
                <a:gd name="T8" fmla="*/ 0 w 196"/>
                <a:gd name="T9" fmla="*/ 0 h 92"/>
                <a:gd name="T10" fmla="*/ 0 w 196"/>
                <a:gd name="T11" fmla="*/ 0 h 92"/>
                <a:gd name="T12" fmla="*/ 0 w 196"/>
                <a:gd name="T13" fmla="*/ 0 h 92"/>
                <a:gd name="T14" fmla="*/ 0 w 196"/>
                <a:gd name="T15" fmla="*/ 0 h 92"/>
                <a:gd name="T16" fmla="*/ 0 w 196"/>
                <a:gd name="T17" fmla="*/ 0 h 92"/>
                <a:gd name="T18" fmla="*/ 0 w 196"/>
                <a:gd name="T19" fmla="*/ 0 h 92"/>
                <a:gd name="T20" fmla="*/ 0 w 196"/>
                <a:gd name="T21" fmla="*/ 0 h 92"/>
                <a:gd name="T22" fmla="*/ 0 w 196"/>
                <a:gd name="T23" fmla="*/ 0 h 92"/>
                <a:gd name="T24" fmla="*/ 0 w 196"/>
                <a:gd name="T25" fmla="*/ 0 h 92"/>
                <a:gd name="T26" fmla="*/ 0 w 196"/>
                <a:gd name="T27" fmla="*/ 0 h 9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6"/>
                <a:gd name="T43" fmla="*/ 0 h 92"/>
                <a:gd name="T44" fmla="*/ 196 w 196"/>
                <a:gd name="T45" fmla="*/ 92 h 9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6" h="92">
                  <a:moveTo>
                    <a:pt x="8" y="0"/>
                  </a:moveTo>
                  <a:lnTo>
                    <a:pt x="131" y="47"/>
                  </a:lnTo>
                  <a:lnTo>
                    <a:pt x="174" y="62"/>
                  </a:lnTo>
                  <a:lnTo>
                    <a:pt x="189" y="76"/>
                  </a:lnTo>
                  <a:lnTo>
                    <a:pt x="196" y="86"/>
                  </a:lnTo>
                  <a:lnTo>
                    <a:pt x="184" y="92"/>
                  </a:lnTo>
                  <a:lnTo>
                    <a:pt x="166" y="91"/>
                  </a:lnTo>
                  <a:lnTo>
                    <a:pt x="117" y="74"/>
                  </a:lnTo>
                  <a:lnTo>
                    <a:pt x="62" y="40"/>
                  </a:lnTo>
                  <a:lnTo>
                    <a:pt x="37" y="25"/>
                  </a:lnTo>
                  <a:lnTo>
                    <a:pt x="5" y="15"/>
                  </a:lnTo>
                  <a:lnTo>
                    <a:pt x="0" y="5"/>
                  </a:lnTo>
                  <a:lnTo>
                    <a:pt x="8" y="0"/>
                  </a:lnTo>
                  <a:close/>
                </a:path>
              </a:pathLst>
            </a:custGeom>
            <a:solidFill>
              <a:srgbClr val="000000"/>
            </a:solidFill>
            <a:ln w="9525">
              <a:noFill/>
              <a:round/>
              <a:headEnd/>
              <a:tailEnd/>
            </a:ln>
          </p:spPr>
          <p:txBody>
            <a:bodyPr/>
            <a:lstStyle/>
            <a:p>
              <a:endParaRPr lang="zh-CN" altLang="en-US"/>
            </a:p>
          </p:txBody>
        </p:sp>
        <p:sp>
          <p:nvSpPr>
            <p:cNvPr id="1204" name="Freeform 103"/>
            <p:cNvSpPr>
              <a:spLocks/>
            </p:cNvSpPr>
            <p:nvPr/>
          </p:nvSpPr>
          <p:spPr bwMode="auto">
            <a:xfrm>
              <a:off x="3097" y="3373"/>
              <a:ext cx="116" cy="25"/>
            </a:xfrm>
            <a:custGeom>
              <a:avLst/>
              <a:gdLst>
                <a:gd name="T0" fmla="*/ 0 w 307"/>
                <a:gd name="T1" fmla="*/ 0 h 69"/>
                <a:gd name="T2" fmla="*/ 0 w 307"/>
                <a:gd name="T3" fmla="*/ 0 h 69"/>
                <a:gd name="T4" fmla="*/ 0 w 307"/>
                <a:gd name="T5" fmla="*/ 0 h 69"/>
                <a:gd name="T6" fmla="*/ 0 w 307"/>
                <a:gd name="T7" fmla="*/ 0 h 69"/>
                <a:gd name="T8" fmla="*/ 0 w 307"/>
                <a:gd name="T9" fmla="*/ 0 h 69"/>
                <a:gd name="T10" fmla="*/ 0 w 307"/>
                <a:gd name="T11" fmla="*/ 0 h 69"/>
                <a:gd name="T12" fmla="*/ 0 w 307"/>
                <a:gd name="T13" fmla="*/ 0 h 69"/>
                <a:gd name="T14" fmla="*/ 0 w 307"/>
                <a:gd name="T15" fmla="*/ 0 h 69"/>
                <a:gd name="T16" fmla="*/ 0 w 307"/>
                <a:gd name="T17" fmla="*/ 0 h 69"/>
                <a:gd name="T18" fmla="*/ 0 w 307"/>
                <a:gd name="T19" fmla="*/ 0 h 69"/>
                <a:gd name="T20" fmla="*/ 0 w 307"/>
                <a:gd name="T21" fmla="*/ 0 h 69"/>
                <a:gd name="T22" fmla="*/ 0 w 307"/>
                <a:gd name="T23" fmla="*/ 0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7"/>
                <a:gd name="T37" fmla="*/ 0 h 69"/>
                <a:gd name="T38" fmla="*/ 307 w 307"/>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7" h="69">
                  <a:moveTo>
                    <a:pt x="8" y="0"/>
                  </a:moveTo>
                  <a:lnTo>
                    <a:pt x="57" y="9"/>
                  </a:lnTo>
                  <a:lnTo>
                    <a:pt x="170" y="25"/>
                  </a:lnTo>
                  <a:lnTo>
                    <a:pt x="301" y="54"/>
                  </a:lnTo>
                  <a:lnTo>
                    <a:pt x="307" y="62"/>
                  </a:lnTo>
                  <a:lnTo>
                    <a:pt x="297" y="69"/>
                  </a:lnTo>
                  <a:lnTo>
                    <a:pt x="168" y="44"/>
                  </a:lnTo>
                  <a:lnTo>
                    <a:pt x="54" y="27"/>
                  </a:lnTo>
                  <a:lnTo>
                    <a:pt x="7" y="15"/>
                  </a:lnTo>
                  <a:lnTo>
                    <a:pt x="0" y="5"/>
                  </a:lnTo>
                  <a:lnTo>
                    <a:pt x="8" y="0"/>
                  </a:lnTo>
                  <a:close/>
                </a:path>
              </a:pathLst>
            </a:custGeom>
            <a:solidFill>
              <a:srgbClr val="000000"/>
            </a:solidFill>
            <a:ln w="9525">
              <a:noFill/>
              <a:round/>
              <a:headEnd/>
              <a:tailEnd/>
            </a:ln>
          </p:spPr>
          <p:txBody>
            <a:bodyPr/>
            <a:lstStyle/>
            <a:p>
              <a:endParaRPr lang="zh-CN" altLang="en-US"/>
            </a:p>
          </p:txBody>
        </p:sp>
        <p:sp>
          <p:nvSpPr>
            <p:cNvPr id="1205" name="Freeform 104"/>
            <p:cNvSpPr>
              <a:spLocks/>
            </p:cNvSpPr>
            <p:nvPr/>
          </p:nvSpPr>
          <p:spPr bwMode="auto">
            <a:xfrm>
              <a:off x="2890" y="3311"/>
              <a:ext cx="23" cy="54"/>
            </a:xfrm>
            <a:custGeom>
              <a:avLst/>
              <a:gdLst>
                <a:gd name="T0" fmla="*/ 0 w 61"/>
                <a:gd name="T1" fmla="*/ 0 h 147"/>
                <a:gd name="T2" fmla="*/ 0 w 61"/>
                <a:gd name="T3" fmla="*/ 0 h 147"/>
                <a:gd name="T4" fmla="*/ 0 w 61"/>
                <a:gd name="T5" fmla="*/ 0 h 147"/>
                <a:gd name="T6" fmla="*/ 0 w 61"/>
                <a:gd name="T7" fmla="*/ 0 h 147"/>
                <a:gd name="T8" fmla="*/ 0 w 61"/>
                <a:gd name="T9" fmla="*/ 0 h 147"/>
                <a:gd name="T10" fmla="*/ 0 w 61"/>
                <a:gd name="T11" fmla="*/ 0 h 147"/>
                <a:gd name="T12" fmla="*/ 0 w 61"/>
                <a:gd name="T13" fmla="*/ 0 h 147"/>
                <a:gd name="T14" fmla="*/ 0 w 61"/>
                <a:gd name="T15" fmla="*/ 0 h 147"/>
                <a:gd name="T16" fmla="*/ 0 w 61"/>
                <a:gd name="T17" fmla="*/ 0 h 147"/>
                <a:gd name="T18" fmla="*/ 0 w 61"/>
                <a:gd name="T19" fmla="*/ 0 h 147"/>
                <a:gd name="T20" fmla="*/ 0 w 61"/>
                <a:gd name="T21" fmla="*/ 0 h 147"/>
                <a:gd name="T22" fmla="*/ 0 w 61"/>
                <a:gd name="T23" fmla="*/ 0 h 14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1"/>
                <a:gd name="T37" fmla="*/ 0 h 147"/>
                <a:gd name="T38" fmla="*/ 61 w 61"/>
                <a:gd name="T39" fmla="*/ 147 h 14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1" h="147">
                  <a:moveTo>
                    <a:pt x="61" y="10"/>
                  </a:moveTo>
                  <a:lnTo>
                    <a:pt x="39" y="70"/>
                  </a:lnTo>
                  <a:lnTo>
                    <a:pt x="31" y="94"/>
                  </a:lnTo>
                  <a:lnTo>
                    <a:pt x="14" y="147"/>
                  </a:lnTo>
                  <a:lnTo>
                    <a:pt x="0" y="146"/>
                  </a:lnTo>
                  <a:lnTo>
                    <a:pt x="5" y="87"/>
                  </a:lnTo>
                  <a:lnTo>
                    <a:pt x="16" y="58"/>
                  </a:lnTo>
                  <a:lnTo>
                    <a:pt x="19" y="53"/>
                  </a:lnTo>
                  <a:lnTo>
                    <a:pt x="46" y="5"/>
                  </a:lnTo>
                  <a:lnTo>
                    <a:pt x="56" y="0"/>
                  </a:lnTo>
                  <a:lnTo>
                    <a:pt x="61" y="10"/>
                  </a:lnTo>
                  <a:close/>
                </a:path>
              </a:pathLst>
            </a:custGeom>
            <a:solidFill>
              <a:srgbClr val="000000"/>
            </a:solidFill>
            <a:ln w="9525">
              <a:noFill/>
              <a:round/>
              <a:headEnd/>
              <a:tailEnd/>
            </a:ln>
          </p:spPr>
          <p:txBody>
            <a:bodyPr/>
            <a:lstStyle/>
            <a:p>
              <a:endParaRPr lang="zh-CN" altLang="en-US"/>
            </a:p>
          </p:txBody>
        </p:sp>
        <p:sp>
          <p:nvSpPr>
            <p:cNvPr id="1206" name="Freeform 105"/>
            <p:cNvSpPr>
              <a:spLocks/>
            </p:cNvSpPr>
            <p:nvPr/>
          </p:nvSpPr>
          <p:spPr bwMode="auto">
            <a:xfrm>
              <a:off x="2913" y="3373"/>
              <a:ext cx="20" cy="25"/>
            </a:xfrm>
            <a:custGeom>
              <a:avLst/>
              <a:gdLst>
                <a:gd name="T0" fmla="*/ 0 w 54"/>
                <a:gd name="T1" fmla="*/ 0 h 67"/>
                <a:gd name="T2" fmla="*/ 0 w 54"/>
                <a:gd name="T3" fmla="*/ 0 h 67"/>
                <a:gd name="T4" fmla="*/ 0 w 54"/>
                <a:gd name="T5" fmla="*/ 0 h 67"/>
                <a:gd name="T6" fmla="*/ 0 w 54"/>
                <a:gd name="T7" fmla="*/ 0 h 67"/>
                <a:gd name="T8" fmla="*/ 0 w 54"/>
                <a:gd name="T9" fmla="*/ 0 h 67"/>
                <a:gd name="T10" fmla="*/ 0 w 54"/>
                <a:gd name="T11" fmla="*/ 0 h 67"/>
                <a:gd name="T12" fmla="*/ 0 w 54"/>
                <a:gd name="T13" fmla="*/ 0 h 67"/>
                <a:gd name="T14" fmla="*/ 0 w 54"/>
                <a:gd name="T15" fmla="*/ 0 h 67"/>
                <a:gd name="T16" fmla="*/ 0 w 54"/>
                <a:gd name="T17" fmla="*/ 0 h 67"/>
                <a:gd name="T18" fmla="*/ 0 w 54"/>
                <a:gd name="T19" fmla="*/ 0 h 67"/>
                <a:gd name="T20" fmla="*/ 0 w 54"/>
                <a:gd name="T21" fmla="*/ 0 h 67"/>
                <a:gd name="T22" fmla="*/ 0 w 54"/>
                <a:gd name="T23" fmla="*/ 0 h 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67"/>
                <a:gd name="T38" fmla="*/ 54 w 54"/>
                <a:gd name="T39" fmla="*/ 67 h 6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67">
                  <a:moveTo>
                    <a:pt x="54" y="12"/>
                  </a:moveTo>
                  <a:lnTo>
                    <a:pt x="52" y="34"/>
                  </a:lnTo>
                  <a:lnTo>
                    <a:pt x="42" y="52"/>
                  </a:lnTo>
                  <a:lnTo>
                    <a:pt x="32" y="62"/>
                  </a:lnTo>
                  <a:lnTo>
                    <a:pt x="5" y="67"/>
                  </a:lnTo>
                  <a:lnTo>
                    <a:pt x="0" y="40"/>
                  </a:lnTo>
                  <a:lnTo>
                    <a:pt x="7" y="27"/>
                  </a:lnTo>
                  <a:lnTo>
                    <a:pt x="23" y="17"/>
                  </a:lnTo>
                  <a:lnTo>
                    <a:pt x="27" y="5"/>
                  </a:lnTo>
                  <a:lnTo>
                    <a:pt x="37" y="0"/>
                  </a:lnTo>
                  <a:lnTo>
                    <a:pt x="54" y="12"/>
                  </a:lnTo>
                  <a:close/>
                </a:path>
              </a:pathLst>
            </a:custGeom>
            <a:solidFill>
              <a:srgbClr val="000000"/>
            </a:solidFill>
            <a:ln w="9525">
              <a:noFill/>
              <a:round/>
              <a:headEnd/>
              <a:tailEnd/>
            </a:ln>
          </p:spPr>
          <p:txBody>
            <a:bodyPr/>
            <a:lstStyle/>
            <a:p>
              <a:endParaRPr lang="zh-CN" altLang="en-US"/>
            </a:p>
          </p:txBody>
        </p:sp>
        <p:sp>
          <p:nvSpPr>
            <p:cNvPr id="1207" name="Freeform 106"/>
            <p:cNvSpPr>
              <a:spLocks/>
            </p:cNvSpPr>
            <p:nvPr/>
          </p:nvSpPr>
          <p:spPr bwMode="auto">
            <a:xfrm>
              <a:off x="2877" y="3394"/>
              <a:ext cx="39" cy="24"/>
            </a:xfrm>
            <a:custGeom>
              <a:avLst/>
              <a:gdLst>
                <a:gd name="T0" fmla="*/ 0 w 106"/>
                <a:gd name="T1" fmla="*/ 0 h 64"/>
                <a:gd name="T2" fmla="*/ 0 w 106"/>
                <a:gd name="T3" fmla="*/ 0 h 64"/>
                <a:gd name="T4" fmla="*/ 0 w 106"/>
                <a:gd name="T5" fmla="*/ 0 h 64"/>
                <a:gd name="T6" fmla="*/ 0 w 106"/>
                <a:gd name="T7" fmla="*/ 0 h 64"/>
                <a:gd name="T8" fmla="*/ 0 w 106"/>
                <a:gd name="T9" fmla="*/ 0 h 64"/>
                <a:gd name="T10" fmla="*/ 0 w 106"/>
                <a:gd name="T11" fmla="*/ 0 h 64"/>
                <a:gd name="T12" fmla="*/ 0 w 106"/>
                <a:gd name="T13" fmla="*/ 0 h 64"/>
                <a:gd name="T14" fmla="*/ 0 w 106"/>
                <a:gd name="T15" fmla="*/ 0 h 64"/>
                <a:gd name="T16" fmla="*/ 0 w 106"/>
                <a:gd name="T17" fmla="*/ 0 h 64"/>
                <a:gd name="T18" fmla="*/ 0 w 106"/>
                <a:gd name="T19" fmla="*/ 0 h 64"/>
                <a:gd name="T20" fmla="*/ 0 w 106"/>
                <a:gd name="T21" fmla="*/ 0 h 64"/>
                <a:gd name="T22" fmla="*/ 0 w 106"/>
                <a:gd name="T23" fmla="*/ 0 h 6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6"/>
                <a:gd name="T37" fmla="*/ 0 h 64"/>
                <a:gd name="T38" fmla="*/ 106 w 106"/>
                <a:gd name="T39" fmla="*/ 64 h 6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6" h="64">
                  <a:moveTo>
                    <a:pt x="12" y="38"/>
                  </a:moveTo>
                  <a:lnTo>
                    <a:pt x="35" y="45"/>
                  </a:lnTo>
                  <a:lnTo>
                    <a:pt x="64" y="27"/>
                  </a:lnTo>
                  <a:lnTo>
                    <a:pt x="93" y="1"/>
                  </a:lnTo>
                  <a:lnTo>
                    <a:pt x="104" y="0"/>
                  </a:lnTo>
                  <a:lnTo>
                    <a:pt x="106" y="10"/>
                  </a:lnTo>
                  <a:lnTo>
                    <a:pt x="77" y="47"/>
                  </a:lnTo>
                  <a:lnTo>
                    <a:pt x="34" y="64"/>
                  </a:lnTo>
                  <a:lnTo>
                    <a:pt x="0" y="47"/>
                  </a:lnTo>
                  <a:lnTo>
                    <a:pt x="2" y="37"/>
                  </a:lnTo>
                  <a:lnTo>
                    <a:pt x="12" y="38"/>
                  </a:lnTo>
                  <a:close/>
                </a:path>
              </a:pathLst>
            </a:custGeom>
            <a:solidFill>
              <a:srgbClr val="000000"/>
            </a:solidFill>
            <a:ln w="9525">
              <a:noFill/>
              <a:round/>
              <a:headEnd/>
              <a:tailEnd/>
            </a:ln>
          </p:spPr>
          <p:txBody>
            <a:bodyPr/>
            <a:lstStyle/>
            <a:p>
              <a:endParaRPr lang="zh-CN" altLang="en-US"/>
            </a:p>
          </p:txBody>
        </p:sp>
        <p:sp>
          <p:nvSpPr>
            <p:cNvPr id="1208" name="Freeform 107"/>
            <p:cNvSpPr>
              <a:spLocks/>
            </p:cNvSpPr>
            <p:nvPr/>
          </p:nvSpPr>
          <p:spPr bwMode="auto">
            <a:xfrm>
              <a:off x="2961" y="3377"/>
              <a:ext cx="122" cy="84"/>
            </a:xfrm>
            <a:custGeom>
              <a:avLst/>
              <a:gdLst>
                <a:gd name="T0" fmla="*/ 0 w 323"/>
                <a:gd name="T1" fmla="*/ 0 h 232"/>
                <a:gd name="T2" fmla="*/ 0 w 323"/>
                <a:gd name="T3" fmla="*/ 0 h 232"/>
                <a:gd name="T4" fmla="*/ 0 w 323"/>
                <a:gd name="T5" fmla="*/ 0 h 232"/>
                <a:gd name="T6" fmla="*/ 0 w 323"/>
                <a:gd name="T7" fmla="*/ 0 h 232"/>
                <a:gd name="T8" fmla="*/ 0 w 323"/>
                <a:gd name="T9" fmla="*/ 0 h 232"/>
                <a:gd name="T10" fmla="*/ 0 w 323"/>
                <a:gd name="T11" fmla="*/ 0 h 232"/>
                <a:gd name="T12" fmla="*/ 0 w 323"/>
                <a:gd name="T13" fmla="*/ 0 h 232"/>
                <a:gd name="T14" fmla="*/ 0 w 323"/>
                <a:gd name="T15" fmla="*/ 0 h 232"/>
                <a:gd name="T16" fmla="*/ 0 w 323"/>
                <a:gd name="T17" fmla="*/ 0 h 232"/>
                <a:gd name="T18" fmla="*/ 0 w 323"/>
                <a:gd name="T19" fmla="*/ 0 h 232"/>
                <a:gd name="T20" fmla="*/ 0 w 323"/>
                <a:gd name="T21" fmla="*/ 0 h 232"/>
                <a:gd name="T22" fmla="*/ 0 w 323"/>
                <a:gd name="T23" fmla="*/ 0 h 232"/>
                <a:gd name="T24" fmla="*/ 0 w 323"/>
                <a:gd name="T25" fmla="*/ 0 h 232"/>
                <a:gd name="T26" fmla="*/ 0 w 323"/>
                <a:gd name="T27" fmla="*/ 0 h 232"/>
                <a:gd name="T28" fmla="*/ 0 w 323"/>
                <a:gd name="T29" fmla="*/ 0 h 232"/>
                <a:gd name="T30" fmla="*/ 0 w 323"/>
                <a:gd name="T31" fmla="*/ 0 h 232"/>
                <a:gd name="T32" fmla="*/ 0 w 323"/>
                <a:gd name="T33" fmla="*/ 0 h 232"/>
                <a:gd name="T34" fmla="*/ 0 w 323"/>
                <a:gd name="T35" fmla="*/ 0 h 232"/>
                <a:gd name="T36" fmla="*/ 0 w 323"/>
                <a:gd name="T37" fmla="*/ 0 h 232"/>
                <a:gd name="T38" fmla="*/ 0 w 323"/>
                <a:gd name="T39" fmla="*/ 0 h 232"/>
                <a:gd name="T40" fmla="*/ 0 w 323"/>
                <a:gd name="T41" fmla="*/ 0 h 232"/>
                <a:gd name="T42" fmla="*/ 0 w 323"/>
                <a:gd name="T43" fmla="*/ 0 h 232"/>
                <a:gd name="T44" fmla="*/ 0 w 323"/>
                <a:gd name="T45" fmla="*/ 0 h 23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23"/>
                <a:gd name="T70" fmla="*/ 0 h 232"/>
                <a:gd name="T71" fmla="*/ 323 w 323"/>
                <a:gd name="T72" fmla="*/ 232 h 23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23" h="232">
                  <a:moveTo>
                    <a:pt x="321" y="17"/>
                  </a:moveTo>
                  <a:lnTo>
                    <a:pt x="299" y="34"/>
                  </a:lnTo>
                  <a:lnTo>
                    <a:pt x="279" y="49"/>
                  </a:lnTo>
                  <a:lnTo>
                    <a:pt x="240" y="76"/>
                  </a:lnTo>
                  <a:lnTo>
                    <a:pt x="205" y="102"/>
                  </a:lnTo>
                  <a:lnTo>
                    <a:pt x="170" y="128"/>
                  </a:lnTo>
                  <a:lnTo>
                    <a:pt x="135" y="151"/>
                  </a:lnTo>
                  <a:lnTo>
                    <a:pt x="98" y="176"/>
                  </a:lnTo>
                  <a:lnTo>
                    <a:pt x="59" y="203"/>
                  </a:lnTo>
                  <a:lnTo>
                    <a:pt x="14" y="232"/>
                  </a:lnTo>
                  <a:lnTo>
                    <a:pt x="0" y="227"/>
                  </a:lnTo>
                  <a:lnTo>
                    <a:pt x="4" y="210"/>
                  </a:lnTo>
                  <a:lnTo>
                    <a:pt x="49" y="181"/>
                  </a:lnTo>
                  <a:lnTo>
                    <a:pt x="89" y="155"/>
                  </a:lnTo>
                  <a:lnTo>
                    <a:pt x="126" y="131"/>
                  </a:lnTo>
                  <a:lnTo>
                    <a:pt x="161" y="108"/>
                  </a:lnTo>
                  <a:lnTo>
                    <a:pt x="195" y="82"/>
                  </a:lnTo>
                  <a:lnTo>
                    <a:pt x="232" y="57"/>
                  </a:lnTo>
                  <a:lnTo>
                    <a:pt x="271" y="30"/>
                  </a:lnTo>
                  <a:lnTo>
                    <a:pt x="311" y="0"/>
                  </a:lnTo>
                  <a:lnTo>
                    <a:pt x="323" y="3"/>
                  </a:lnTo>
                  <a:lnTo>
                    <a:pt x="321" y="17"/>
                  </a:lnTo>
                  <a:close/>
                </a:path>
              </a:pathLst>
            </a:custGeom>
            <a:solidFill>
              <a:srgbClr val="000000"/>
            </a:solidFill>
            <a:ln w="9525">
              <a:noFill/>
              <a:round/>
              <a:headEnd/>
              <a:tailEnd/>
            </a:ln>
          </p:spPr>
          <p:txBody>
            <a:bodyPr/>
            <a:lstStyle/>
            <a:p>
              <a:endParaRPr lang="zh-CN" altLang="en-US"/>
            </a:p>
          </p:txBody>
        </p:sp>
        <p:sp>
          <p:nvSpPr>
            <p:cNvPr id="1209" name="Freeform 108"/>
            <p:cNvSpPr>
              <a:spLocks/>
            </p:cNvSpPr>
            <p:nvPr/>
          </p:nvSpPr>
          <p:spPr bwMode="auto">
            <a:xfrm>
              <a:off x="2948" y="3467"/>
              <a:ext cx="222" cy="88"/>
            </a:xfrm>
            <a:custGeom>
              <a:avLst/>
              <a:gdLst>
                <a:gd name="T0" fmla="*/ 0 w 586"/>
                <a:gd name="T1" fmla="*/ 0 h 243"/>
                <a:gd name="T2" fmla="*/ 0 w 586"/>
                <a:gd name="T3" fmla="*/ 0 h 243"/>
                <a:gd name="T4" fmla="*/ 0 w 586"/>
                <a:gd name="T5" fmla="*/ 0 h 243"/>
                <a:gd name="T6" fmla="*/ 0 w 586"/>
                <a:gd name="T7" fmla="*/ 0 h 243"/>
                <a:gd name="T8" fmla="*/ 0 w 586"/>
                <a:gd name="T9" fmla="*/ 0 h 243"/>
                <a:gd name="T10" fmla="*/ 0 w 586"/>
                <a:gd name="T11" fmla="*/ 0 h 243"/>
                <a:gd name="T12" fmla="*/ 0 w 586"/>
                <a:gd name="T13" fmla="*/ 0 h 243"/>
                <a:gd name="T14" fmla="*/ 0 w 586"/>
                <a:gd name="T15" fmla="*/ 0 h 243"/>
                <a:gd name="T16" fmla="*/ 0 w 586"/>
                <a:gd name="T17" fmla="*/ 0 h 243"/>
                <a:gd name="T18" fmla="*/ 0 w 586"/>
                <a:gd name="T19" fmla="*/ 0 h 243"/>
                <a:gd name="T20" fmla="*/ 0 w 586"/>
                <a:gd name="T21" fmla="*/ 0 h 243"/>
                <a:gd name="T22" fmla="*/ 0 w 586"/>
                <a:gd name="T23" fmla="*/ 0 h 243"/>
                <a:gd name="T24" fmla="*/ 0 w 586"/>
                <a:gd name="T25" fmla="*/ 0 h 243"/>
                <a:gd name="T26" fmla="*/ 0 w 586"/>
                <a:gd name="T27" fmla="*/ 0 h 243"/>
                <a:gd name="T28" fmla="*/ 0 w 586"/>
                <a:gd name="T29" fmla="*/ 0 h 243"/>
                <a:gd name="T30" fmla="*/ 0 w 586"/>
                <a:gd name="T31" fmla="*/ 0 h 243"/>
                <a:gd name="T32" fmla="*/ 0 w 586"/>
                <a:gd name="T33" fmla="*/ 0 h 243"/>
                <a:gd name="T34" fmla="*/ 0 w 586"/>
                <a:gd name="T35" fmla="*/ 0 h 243"/>
                <a:gd name="T36" fmla="*/ 0 w 586"/>
                <a:gd name="T37" fmla="*/ 0 h 243"/>
                <a:gd name="T38" fmla="*/ 0 w 586"/>
                <a:gd name="T39" fmla="*/ 0 h 243"/>
                <a:gd name="T40" fmla="*/ 0 w 586"/>
                <a:gd name="T41" fmla="*/ 0 h 243"/>
                <a:gd name="T42" fmla="*/ 0 w 586"/>
                <a:gd name="T43" fmla="*/ 0 h 243"/>
                <a:gd name="T44" fmla="*/ 0 w 586"/>
                <a:gd name="T45" fmla="*/ 0 h 243"/>
                <a:gd name="T46" fmla="*/ 0 w 586"/>
                <a:gd name="T47" fmla="*/ 0 h 24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86"/>
                <a:gd name="T73" fmla="*/ 0 h 243"/>
                <a:gd name="T74" fmla="*/ 586 w 586"/>
                <a:gd name="T75" fmla="*/ 243 h 24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86" h="243">
                  <a:moveTo>
                    <a:pt x="569" y="233"/>
                  </a:moveTo>
                  <a:lnTo>
                    <a:pt x="556" y="196"/>
                  </a:lnTo>
                  <a:lnTo>
                    <a:pt x="524" y="178"/>
                  </a:lnTo>
                  <a:lnTo>
                    <a:pt x="438" y="173"/>
                  </a:lnTo>
                  <a:lnTo>
                    <a:pt x="342" y="144"/>
                  </a:lnTo>
                  <a:lnTo>
                    <a:pt x="297" y="122"/>
                  </a:lnTo>
                  <a:lnTo>
                    <a:pt x="247" y="102"/>
                  </a:lnTo>
                  <a:lnTo>
                    <a:pt x="183" y="80"/>
                  </a:lnTo>
                  <a:lnTo>
                    <a:pt x="126" y="60"/>
                  </a:lnTo>
                  <a:lnTo>
                    <a:pt x="70" y="40"/>
                  </a:lnTo>
                  <a:lnTo>
                    <a:pt x="5" y="18"/>
                  </a:lnTo>
                  <a:lnTo>
                    <a:pt x="0" y="6"/>
                  </a:lnTo>
                  <a:lnTo>
                    <a:pt x="10" y="0"/>
                  </a:lnTo>
                  <a:lnTo>
                    <a:pt x="255" y="60"/>
                  </a:lnTo>
                  <a:lnTo>
                    <a:pt x="346" y="92"/>
                  </a:lnTo>
                  <a:lnTo>
                    <a:pt x="389" y="104"/>
                  </a:lnTo>
                  <a:lnTo>
                    <a:pt x="438" y="112"/>
                  </a:lnTo>
                  <a:lnTo>
                    <a:pt x="490" y="117"/>
                  </a:lnTo>
                  <a:lnTo>
                    <a:pt x="537" y="139"/>
                  </a:lnTo>
                  <a:lnTo>
                    <a:pt x="571" y="178"/>
                  </a:lnTo>
                  <a:lnTo>
                    <a:pt x="586" y="233"/>
                  </a:lnTo>
                  <a:lnTo>
                    <a:pt x="577" y="243"/>
                  </a:lnTo>
                  <a:lnTo>
                    <a:pt x="569" y="233"/>
                  </a:lnTo>
                  <a:close/>
                </a:path>
              </a:pathLst>
            </a:custGeom>
            <a:solidFill>
              <a:srgbClr val="000000"/>
            </a:solidFill>
            <a:ln w="9525">
              <a:noFill/>
              <a:round/>
              <a:headEnd/>
              <a:tailEnd/>
            </a:ln>
          </p:spPr>
          <p:txBody>
            <a:bodyPr/>
            <a:lstStyle/>
            <a:p>
              <a:endParaRPr lang="zh-CN" altLang="en-US"/>
            </a:p>
          </p:txBody>
        </p:sp>
        <p:sp>
          <p:nvSpPr>
            <p:cNvPr id="1210" name="Freeform 109"/>
            <p:cNvSpPr>
              <a:spLocks/>
            </p:cNvSpPr>
            <p:nvPr/>
          </p:nvSpPr>
          <p:spPr bwMode="auto">
            <a:xfrm>
              <a:off x="3174" y="3463"/>
              <a:ext cx="134" cy="84"/>
            </a:xfrm>
            <a:custGeom>
              <a:avLst/>
              <a:gdLst>
                <a:gd name="T0" fmla="*/ 0 w 354"/>
                <a:gd name="T1" fmla="*/ 0 h 232"/>
                <a:gd name="T2" fmla="*/ 0 w 354"/>
                <a:gd name="T3" fmla="*/ 0 h 232"/>
                <a:gd name="T4" fmla="*/ 0 w 354"/>
                <a:gd name="T5" fmla="*/ 0 h 232"/>
                <a:gd name="T6" fmla="*/ 0 w 354"/>
                <a:gd name="T7" fmla="*/ 0 h 232"/>
                <a:gd name="T8" fmla="*/ 0 w 354"/>
                <a:gd name="T9" fmla="*/ 0 h 232"/>
                <a:gd name="T10" fmla="*/ 0 w 354"/>
                <a:gd name="T11" fmla="*/ 0 h 232"/>
                <a:gd name="T12" fmla="*/ 0 w 354"/>
                <a:gd name="T13" fmla="*/ 0 h 232"/>
                <a:gd name="T14" fmla="*/ 0 w 354"/>
                <a:gd name="T15" fmla="*/ 0 h 232"/>
                <a:gd name="T16" fmla="*/ 0 w 354"/>
                <a:gd name="T17" fmla="*/ 0 h 232"/>
                <a:gd name="T18" fmla="*/ 0 w 354"/>
                <a:gd name="T19" fmla="*/ 0 h 232"/>
                <a:gd name="T20" fmla="*/ 0 w 354"/>
                <a:gd name="T21" fmla="*/ 0 h 232"/>
                <a:gd name="T22" fmla="*/ 0 w 354"/>
                <a:gd name="T23" fmla="*/ 0 h 232"/>
                <a:gd name="T24" fmla="*/ 0 w 354"/>
                <a:gd name="T25" fmla="*/ 0 h 232"/>
                <a:gd name="T26" fmla="*/ 0 w 354"/>
                <a:gd name="T27" fmla="*/ 0 h 232"/>
                <a:gd name="T28" fmla="*/ 0 w 354"/>
                <a:gd name="T29" fmla="*/ 0 h 232"/>
                <a:gd name="T30" fmla="*/ 0 w 354"/>
                <a:gd name="T31" fmla="*/ 0 h 232"/>
                <a:gd name="T32" fmla="*/ 0 w 354"/>
                <a:gd name="T33" fmla="*/ 0 h 232"/>
                <a:gd name="T34" fmla="*/ 0 w 354"/>
                <a:gd name="T35" fmla="*/ 0 h 232"/>
                <a:gd name="T36" fmla="*/ 0 w 354"/>
                <a:gd name="T37" fmla="*/ 0 h 232"/>
                <a:gd name="T38" fmla="*/ 0 w 354"/>
                <a:gd name="T39" fmla="*/ 0 h 232"/>
                <a:gd name="T40" fmla="*/ 0 w 354"/>
                <a:gd name="T41" fmla="*/ 0 h 232"/>
                <a:gd name="T42" fmla="*/ 0 w 354"/>
                <a:gd name="T43" fmla="*/ 0 h 232"/>
                <a:gd name="T44" fmla="*/ 0 w 354"/>
                <a:gd name="T45" fmla="*/ 0 h 232"/>
                <a:gd name="T46" fmla="*/ 0 w 354"/>
                <a:gd name="T47" fmla="*/ 0 h 232"/>
                <a:gd name="T48" fmla="*/ 0 w 354"/>
                <a:gd name="T49" fmla="*/ 0 h 23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54"/>
                <a:gd name="T76" fmla="*/ 0 h 232"/>
                <a:gd name="T77" fmla="*/ 354 w 354"/>
                <a:gd name="T78" fmla="*/ 232 h 23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54" h="232">
                  <a:moveTo>
                    <a:pt x="348" y="20"/>
                  </a:moveTo>
                  <a:lnTo>
                    <a:pt x="265" y="65"/>
                  </a:lnTo>
                  <a:lnTo>
                    <a:pt x="228" y="96"/>
                  </a:lnTo>
                  <a:lnTo>
                    <a:pt x="208" y="111"/>
                  </a:lnTo>
                  <a:lnTo>
                    <a:pt x="185" y="128"/>
                  </a:lnTo>
                  <a:lnTo>
                    <a:pt x="156" y="146"/>
                  </a:lnTo>
                  <a:lnTo>
                    <a:pt x="129" y="161"/>
                  </a:lnTo>
                  <a:lnTo>
                    <a:pt x="101" y="176"/>
                  </a:lnTo>
                  <a:lnTo>
                    <a:pt x="69" y="193"/>
                  </a:lnTo>
                  <a:lnTo>
                    <a:pt x="10" y="232"/>
                  </a:lnTo>
                  <a:lnTo>
                    <a:pt x="0" y="232"/>
                  </a:lnTo>
                  <a:lnTo>
                    <a:pt x="0" y="217"/>
                  </a:lnTo>
                  <a:lnTo>
                    <a:pt x="27" y="185"/>
                  </a:lnTo>
                  <a:lnTo>
                    <a:pt x="39" y="171"/>
                  </a:lnTo>
                  <a:lnTo>
                    <a:pt x="54" y="158"/>
                  </a:lnTo>
                  <a:lnTo>
                    <a:pt x="113" y="126"/>
                  </a:lnTo>
                  <a:lnTo>
                    <a:pt x="170" y="92"/>
                  </a:lnTo>
                  <a:lnTo>
                    <a:pt x="193" y="75"/>
                  </a:lnTo>
                  <a:lnTo>
                    <a:pt x="215" y="60"/>
                  </a:lnTo>
                  <a:lnTo>
                    <a:pt x="255" y="38"/>
                  </a:lnTo>
                  <a:lnTo>
                    <a:pt x="297" y="18"/>
                  </a:lnTo>
                  <a:lnTo>
                    <a:pt x="344" y="0"/>
                  </a:lnTo>
                  <a:lnTo>
                    <a:pt x="354" y="7"/>
                  </a:lnTo>
                  <a:lnTo>
                    <a:pt x="348" y="20"/>
                  </a:lnTo>
                  <a:close/>
                </a:path>
              </a:pathLst>
            </a:custGeom>
            <a:solidFill>
              <a:srgbClr val="000000"/>
            </a:solidFill>
            <a:ln w="9525">
              <a:noFill/>
              <a:round/>
              <a:headEnd/>
              <a:tailEnd/>
            </a:ln>
          </p:spPr>
          <p:txBody>
            <a:bodyPr/>
            <a:lstStyle/>
            <a:p>
              <a:endParaRPr lang="zh-CN" altLang="en-US"/>
            </a:p>
          </p:txBody>
        </p:sp>
        <p:sp>
          <p:nvSpPr>
            <p:cNvPr id="1211" name="Freeform 110"/>
            <p:cNvSpPr>
              <a:spLocks/>
            </p:cNvSpPr>
            <p:nvPr/>
          </p:nvSpPr>
          <p:spPr bwMode="auto">
            <a:xfrm>
              <a:off x="2896" y="3452"/>
              <a:ext cx="214" cy="130"/>
            </a:xfrm>
            <a:custGeom>
              <a:avLst/>
              <a:gdLst>
                <a:gd name="T0" fmla="*/ 0 w 564"/>
                <a:gd name="T1" fmla="*/ 0 h 358"/>
                <a:gd name="T2" fmla="*/ 0 w 564"/>
                <a:gd name="T3" fmla="*/ 0 h 358"/>
                <a:gd name="T4" fmla="*/ 0 w 564"/>
                <a:gd name="T5" fmla="*/ 0 h 358"/>
                <a:gd name="T6" fmla="*/ 0 w 564"/>
                <a:gd name="T7" fmla="*/ 0 h 358"/>
                <a:gd name="T8" fmla="*/ 0 w 564"/>
                <a:gd name="T9" fmla="*/ 0 h 358"/>
                <a:gd name="T10" fmla="*/ 0 w 564"/>
                <a:gd name="T11" fmla="*/ 0 h 358"/>
                <a:gd name="T12" fmla="*/ 0 w 564"/>
                <a:gd name="T13" fmla="*/ 0 h 358"/>
                <a:gd name="T14" fmla="*/ 0 w 564"/>
                <a:gd name="T15" fmla="*/ 0 h 358"/>
                <a:gd name="T16" fmla="*/ 0 w 564"/>
                <a:gd name="T17" fmla="*/ 0 h 358"/>
                <a:gd name="T18" fmla="*/ 0 w 564"/>
                <a:gd name="T19" fmla="*/ 0 h 358"/>
                <a:gd name="T20" fmla="*/ 0 w 564"/>
                <a:gd name="T21" fmla="*/ 0 h 358"/>
                <a:gd name="T22" fmla="*/ 0 w 564"/>
                <a:gd name="T23" fmla="*/ 0 h 358"/>
                <a:gd name="T24" fmla="*/ 0 w 564"/>
                <a:gd name="T25" fmla="*/ 0 h 358"/>
                <a:gd name="T26" fmla="*/ 0 w 564"/>
                <a:gd name="T27" fmla="*/ 0 h 358"/>
                <a:gd name="T28" fmla="*/ 0 w 564"/>
                <a:gd name="T29" fmla="*/ 0 h 358"/>
                <a:gd name="T30" fmla="*/ 0 w 564"/>
                <a:gd name="T31" fmla="*/ 0 h 358"/>
                <a:gd name="T32" fmla="*/ 0 w 564"/>
                <a:gd name="T33" fmla="*/ 0 h 358"/>
                <a:gd name="T34" fmla="*/ 0 w 564"/>
                <a:gd name="T35" fmla="*/ 0 h 358"/>
                <a:gd name="T36" fmla="*/ 0 w 564"/>
                <a:gd name="T37" fmla="*/ 0 h 358"/>
                <a:gd name="T38" fmla="*/ 0 w 564"/>
                <a:gd name="T39" fmla="*/ 0 h 358"/>
                <a:gd name="T40" fmla="*/ 0 w 564"/>
                <a:gd name="T41" fmla="*/ 0 h 358"/>
                <a:gd name="T42" fmla="*/ 0 w 564"/>
                <a:gd name="T43" fmla="*/ 0 h 358"/>
                <a:gd name="T44" fmla="*/ 0 w 564"/>
                <a:gd name="T45" fmla="*/ 0 h 358"/>
                <a:gd name="T46" fmla="*/ 0 w 564"/>
                <a:gd name="T47" fmla="*/ 0 h 358"/>
                <a:gd name="T48" fmla="*/ 0 w 564"/>
                <a:gd name="T49" fmla="*/ 0 h 358"/>
                <a:gd name="T50" fmla="*/ 0 w 564"/>
                <a:gd name="T51" fmla="*/ 0 h 358"/>
                <a:gd name="T52" fmla="*/ 0 w 564"/>
                <a:gd name="T53" fmla="*/ 0 h 358"/>
                <a:gd name="T54" fmla="*/ 0 w 564"/>
                <a:gd name="T55" fmla="*/ 0 h 358"/>
                <a:gd name="T56" fmla="*/ 0 w 564"/>
                <a:gd name="T57" fmla="*/ 0 h 358"/>
                <a:gd name="T58" fmla="*/ 0 w 564"/>
                <a:gd name="T59" fmla="*/ 0 h 358"/>
                <a:gd name="T60" fmla="*/ 0 w 564"/>
                <a:gd name="T61" fmla="*/ 0 h 358"/>
                <a:gd name="T62" fmla="*/ 0 w 564"/>
                <a:gd name="T63" fmla="*/ 0 h 358"/>
                <a:gd name="T64" fmla="*/ 0 w 564"/>
                <a:gd name="T65" fmla="*/ 0 h 358"/>
                <a:gd name="T66" fmla="*/ 0 w 564"/>
                <a:gd name="T67" fmla="*/ 0 h 358"/>
                <a:gd name="T68" fmla="*/ 0 w 564"/>
                <a:gd name="T69" fmla="*/ 0 h 358"/>
                <a:gd name="T70" fmla="*/ 0 w 564"/>
                <a:gd name="T71" fmla="*/ 0 h 3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64"/>
                <a:gd name="T109" fmla="*/ 0 h 358"/>
                <a:gd name="T110" fmla="*/ 564 w 564"/>
                <a:gd name="T111" fmla="*/ 358 h 35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64" h="358">
                  <a:moveTo>
                    <a:pt x="115" y="31"/>
                  </a:moveTo>
                  <a:lnTo>
                    <a:pt x="95" y="20"/>
                  </a:lnTo>
                  <a:lnTo>
                    <a:pt x="75" y="20"/>
                  </a:lnTo>
                  <a:lnTo>
                    <a:pt x="40" y="62"/>
                  </a:lnTo>
                  <a:lnTo>
                    <a:pt x="35" y="94"/>
                  </a:lnTo>
                  <a:lnTo>
                    <a:pt x="40" y="128"/>
                  </a:lnTo>
                  <a:lnTo>
                    <a:pt x="77" y="165"/>
                  </a:lnTo>
                  <a:lnTo>
                    <a:pt x="122" y="188"/>
                  </a:lnTo>
                  <a:lnTo>
                    <a:pt x="208" y="198"/>
                  </a:lnTo>
                  <a:lnTo>
                    <a:pt x="292" y="219"/>
                  </a:lnTo>
                  <a:lnTo>
                    <a:pt x="364" y="254"/>
                  </a:lnTo>
                  <a:lnTo>
                    <a:pt x="394" y="271"/>
                  </a:lnTo>
                  <a:lnTo>
                    <a:pt x="425" y="288"/>
                  </a:lnTo>
                  <a:lnTo>
                    <a:pt x="453" y="304"/>
                  </a:lnTo>
                  <a:lnTo>
                    <a:pt x="485" y="318"/>
                  </a:lnTo>
                  <a:lnTo>
                    <a:pt x="557" y="338"/>
                  </a:lnTo>
                  <a:lnTo>
                    <a:pt x="564" y="348"/>
                  </a:lnTo>
                  <a:lnTo>
                    <a:pt x="556" y="358"/>
                  </a:lnTo>
                  <a:lnTo>
                    <a:pt x="414" y="326"/>
                  </a:lnTo>
                  <a:lnTo>
                    <a:pt x="349" y="304"/>
                  </a:lnTo>
                  <a:lnTo>
                    <a:pt x="275" y="276"/>
                  </a:lnTo>
                  <a:lnTo>
                    <a:pt x="231" y="256"/>
                  </a:lnTo>
                  <a:lnTo>
                    <a:pt x="194" y="242"/>
                  </a:lnTo>
                  <a:lnTo>
                    <a:pt x="115" y="217"/>
                  </a:lnTo>
                  <a:lnTo>
                    <a:pt x="6" y="155"/>
                  </a:lnTo>
                  <a:lnTo>
                    <a:pt x="0" y="106"/>
                  </a:lnTo>
                  <a:lnTo>
                    <a:pt x="11" y="61"/>
                  </a:lnTo>
                  <a:lnTo>
                    <a:pt x="23" y="41"/>
                  </a:lnTo>
                  <a:lnTo>
                    <a:pt x="36" y="24"/>
                  </a:lnTo>
                  <a:lnTo>
                    <a:pt x="53" y="10"/>
                  </a:lnTo>
                  <a:lnTo>
                    <a:pt x="72" y="2"/>
                  </a:lnTo>
                  <a:lnTo>
                    <a:pt x="95" y="0"/>
                  </a:lnTo>
                  <a:lnTo>
                    <a:pt x="120" y="10"/>
                  </a:lnTo>
                  <a:lnTo>
                    <a:pt x="127" y="24"/>
                  </a:lnTo>
                  <a:lnTo>
                    <a:pt x="115" y="31"/>
                  </a:lnTo>
                  <a:close/>
                </a:path>
              </a:pathLst>
            </a:custGeom>
            <a:solidFill>
              <a:srgbClr val="000000"/>
            </a:solidFill>
            <a:ln w="9525">
              <a:noFill/>
              <a:round/>
              <a:headEnd/>
              <a:tailEnd/>
            </a:ln>
          </p:spPr>
          <p:txBody>
            <a:bodyPr/>
            <a:lstStyle/>
            <a:p>
              <a:endParaRPr lang="zh-CN" altLang="en-US"/>
            </a:p>
          </p:txBody>
        </p:sp>
        <p:sp>
          <p:nvSpPr>
            <p:cNvPr id="1212" name="Freeform 111"/>
            <p:cNvSpPr>
              <a:spLocks/>
            </p:cNvSpPr>
            <p:nvPr/>
          </p:nvSpPr>
          <p:spPr bwMode="auto">
            <a:xfrm>
              <a:off x="3136" y="3493"/>
              <a:ext cx="155" cy="103"/>
            </a:xfrm>
            <a:custGeom>
              <a:avLst/>
              <a:gdLst>
                <a:gd name="T0" fmla="*/ 0 w 406"/>
                <a:gd name="T1" fmla="*/ 0 h 286"/>
                <a:gd name="T2" fmla="*/ 0 w 406"/>
                <a:gd name="T3" fmla="*/ 0 h 286"/>
                <a:gd name="T4" fmla="*/ 0 w 406"/>
                <a:gd name="T5" fmla="*/ 0 h 286"/>
                <a:gd name="T6" fmla="*/ 0 w 406"/>
                <a:gd name="T7" fmla="*/ 0 h 286"/>
                <a:gd name="T8" fmla="*/ 0 w 406"/>
                <a:gd name="T9" fmla="*/ 0 h 286"/>
                <a:gd name="T10" fmla="*/ 0 w 406"/>
                <a:gd name="T11" fmla="*/ 0 h 286"/>
                <a:gd name="T12" fmla="*/ 0 w 406"/>
                <a:gd name="T13" fmla="*/ 0 h 286"/>
                <a:gd name="T14" fmla="*/ 0 w 406"/>
                <a:gd name="T15" fmla="*/ 0 h 286"/>
                <a:gd name="T16" fmla="*/ 0 w 406"/>
                <a:gd name="T17" fmla="*/ 0 h 286"/>
                <a:gd name="T18" fmla="*/ 0 w 406"/>
                <a:gd name="T19" fmla="*/ 0 h 286"/>
                <a:gd name="T20" fmla="*/ 0 w 406"/>
                <a:gd name="T21" fmla="*/ 0 h 286"/>
                <a:gd name="T22" fmla="*/ 0 w 406"/>
                <a:gd name="T23" fmla="*/ 0 h 286"/>
                <a:gd name="T24" fmla="*/ 0 w 406"/>
                <a:gd name="T25" fmla="*/ 0 h 286"/>
                <a:gd name="T26" fmla="*/ 0 w 406"/>
                <a:gd name="T27" fmla="*/ 0 h 286"/>
                <a:gd name="T28" fmla="*/ 0 w 406"/>
                <a:gd name="T29" fmla="*/ 0 h 286"/>
                <a:gd name="T30" fmla="*/ 0 w 406"/>
                <a:gd name="T31" fmla="*/ 0 h 286"/>
                <a:gd name="T32" fmla="*/ 0 w 406"/>
                <a:gd name="T33" fmla="*/ 0 h 286"/>
                <a:gd name="T34" fmla="*/ 0 w 406"/>
                <a:gd name="T35" fmla="*/ 0 h 286"/>
                <a:gd name="T36" fmla="*/ 0 w 406"/>
                <a:gd name="T37" fmla="*/ 0 h 286"/>
                <a:gd name="T38" fmla="*/ 0 w 406"/>
                <a:gd name="T39" fmla="*/ 0 h 286"/>
                <a:gd name="T40" fmla="*/ 0 w 406"/>
                <a:gd name="T41" fmla="*/ 0 h 286"/>
                <a:gd name="T42" fmla="*/ 0 w 406"/>
                <a:gd name="T43" fmla="*/ 0 h 286"/>
                <a:gd name="T44" fmla="*/ 0 w 406"/>
                <a:gd name="T45" fmla="*/ 0 h 286"/>
                <a:gd name="T46" fmla="*/ 0 w 406"/>
                <a:gd name="T47" fmla="*/ 0 h 286"/>
                <a:gd name="T48" fmla="*/ 0 w 406"/>
                <a:gd name="T49" fmla="*/ 0 h 286"/>
                <a:gd name="T50" fmla="*/ 0 w 406"/>
                <a:gd name="T51" fmla="*/ 0 h 286"/>
                <a:gd name="T52" fmla="*/ 0 w 406"/>
                <a:gd name="T53" fmla="*/ 0 h 28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6"/>
                <a:gd name="T82" fmla="*/ 0 h 286"/>
                <a:gd name="T83" fmla="*/ 406 w 406"/>
                <a:gd name="T84" fmla="*/ 286 h 28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6" h="286">
                  <a:moveTo>
                    <a:pt x="10" y="257"/>
                  </a:moveTo>
                  <a:lnTo>
                    <a:pt x="80" y="252"/>
                  </a:lnTo>
                  <a:lnTo>
                    <a:pt x="112" y="229"/>
                  </a:lnTo>
                  <a:lnTo>
                    <a:pt x="146" y="195"/>
                  </a:lnTo>
                  <a:lnTo>
                    <a:pt x="168" y="156"/>
                  </a:lnTo>
                  <a:lnTo>
                    <a:pt x="188" y="133"/>
                  </a:lnTo>
                  <a:lnTo>
                    <a:pt x="210" y="119"/>
                  </a:lnTo>
                  <a:lnTo>
                    <a:pt x="257" y="98"/>
                  </a:lnTo>
                  <a:lnTo>
                    <a:pt x="275" y="81"/>
                  </a:lnTo>
                  <a:lnTo>
                    <a:pt x="292" y="66"/>
                  </a:lnTo>
                  <a:lnTo>
                    <a:pt x="324" y="40"/>
                  </a:lnTo>
                  <a:lnTo>
                    <a:pt x="358" y="19"/>
                  </a:lnTo>
                  <a:lnTo>
                    <a:pt x="396" y="0"/>
                  </a:lnTo>
                  <a:lnTo>
                    <a:pt x="406" y="5"/>
                  </a:lnTo>
                  <a:lnTo>
                    <a:pt x="401" y="19"/>
                  </a:lnTo>
                  <a:lnTo>
                    <a:pt x="332" y="59"/>
                  </a:lnTo>
                  <a:lnTo>
                    <a:pt x="301" y="84"/>
                  </a:lnTo>
                  <a:lnTo>
                    <a:pt x="265" y="114"/>
                  </a:lnTo>
                  <a:lnTo>
                    <a:pt x="206" y="190"/>
                  </a:lnTo>
                  <a:lnTo>
                    <a:pt x="181" y="234"/>
                  </a:lnTo>
                  <a:lnTo>
                    <a:pt x="161" y="254"/>
                  </a:lnTo>
                  <a:lnTo>
                    <a:pt x="139" y="269"/>
                  </a:lnTo>
                  <a:lnTo>
                    <a:pt x="97" y="286"/>
                  </a:lnTo>
                  <a:lnTo>
                    <a:pt x="7" y="277"/>
                  </a:lnTo>
                  <a:lnTo>
                    <a:pt x="0" y="266"/>
                  </a:lnTo>
                  <a:lnTo>
                    <a:pt x="10" y="257"/>
                  </a:lnTo>
                  <a:close/>
                </a:path>
              </a:pathLst>
            </a:custGeom>
            <a:solidFill>
              <a:srgbClr val="000000"/>
            </a:solidFill>
            <a:ln w="9525">
              <a:noFill/>
              <a:round/>
              <a:headEnd/>
              <a:tailEnd/>
            </a:ln>
          </p:spPr>
          <p:txBody>
            <a:bodyPr/>
            <a:lstStyle/>
            <a:p>
              <a:endParaRPr lang="zh-CN" altLang="en-US"/>
            </a:p>
          </p:txBody>
        </p:sp>
        <p:sp>
          <p:nvSpPr>
            <p:cNvPr id="2" name="Freeform 112"/>
            <p:cNvSpPr>
              <a:spLocks/>
            </p:cNvSpPr>
            <p:nvPr/>
          </p:nvSpPr>
          <p:spPr bwMode="auto">
            <a:xfrm>
              <a:off x="3112" y="3541"/>
              <a:ext cx="55" cy="52"/>
            </a:xfrm>
            <a:custGeom>
              <a:avLst/>
              <a:gdLst>
                <a:gd name="T0" fmla="*/ 0 w 142"/>
                <a:gd name="T1" fmla="*/ 0 h 144"/>
                <a:gd name="T2" fmla="*/ 0 w 142"/>
                <a:gd name="T3" fmla="*/ 0 h 144"/>
                <a:gd name="T4" fmla="*/ 0 w 142"/>
                <a:gd name="T5" fmla="*/ 0 h 144"/>
                <a:gd name="T6" fmla="*/ 0 w 142"/>
                <a:gd name="T7" fmla="*/ 0 h 144"/>
                <a:gd name="T8" fmla="*/ 0 w 142"/>
                <a:gd name="T9" fmla="*/ 0 h 144"/>
                <a:gd name="T10" fmla="*/ 0 w 142"/>
                <a:gd name="T11" fmla="*/ 0 h 144"/>
                <a:gd name="T12" fmla="*/ 0 w 142"/>
                <a:gd name="T13" fmla="*/ 0 h 144"/>
                <a:gd name="T14" fmla="*/ 0 w 142"/>
                <a:gd name="T15" fmla="*/ 0 h 144"/>
                <a:gd name="T16" fmla="*/ 0 w 142"/>
                <a:gd name="T17" fmla="*/ 0 h 144"/>
                <a:gd name="T18" fmla="*/ 0 w 142"/>
                <a:gd name="T19" fmla="*/ 0 h 144"/>
                <a:gd name="T20" fmla="*/ 0 w 142"/>
                <a:gd name="T21" fmla="*/ 0 h 144"/>
                <a:gd name="T22" fmla="*/ 0 w 142"/>
                <a:gd name="T23" fmla="*/ 0 h 144"/>
                <a:gd name="T24" fmla="*/ 0 w 142"/>
                <a:gd name="T25" fmla="*/ 0 h 144"/>
                <a:gd name="T26" fmla="*/ 0 w 142"/>
                <a:gd name="T27" fmla="*/ 0 h 144"/>
                <a:gd name="T28" fmla="*/ 0 w 142"/>
                <a:gd name="T29" fmla="*/ 0 h 144"/>
                <a:gd name="T30" fmla="*/ 0 w 142"/>
                <a:gd name="T31" fmla="*/ 0 h 144"/>
                <a:gd name="T32" fmla="*/ 0 w 142"/>
                <a:gd name="T33" fmla="*/ 0 h 144"/>
                <a:gd name="T34" fmla="*/ 0 w 142"/>
                <a:gd name="T35" fmla="*/ 0 h 1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44"/>
                <a:gd name="T56" fmla="*/ 142 w 142"/>
                <a:gd name="T57" fmla="*/ 144 h 1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44">
                  <a:moveTo>
                    <a:pt x="132" y="40"/>
                  </a:moveTo>
                  <a:lnTo>
                    <a:pt x="87" y="38"/>
                  </a:lnTo>
                  <a:lnTo>
                    <a:pt x="48" y="77"/>
                  </a:lnTo>
                  <a:lnTo>
                    <a:pt x="47" y="92"/>
                  </a:lnTo>
                  <a:lnTo>
                    <a:pt x="48" y="106"/>
                  </a:lnTo>
                  <a:lnTo>
                    <a:pt x="62" y="127"/>
                  </a:lnTo>
                  <a:lnTo>
                    <a:pt x="64" y="141"/>
                  </a:lnTo>
                  <a:lnTo>
                    <a:pt x="53" y="144"/>
                  </a:lnTo>
                  <a:lnTo>
                    <a:pt x="30" y="124"/>
                  </a:lnTo>
                  <a:lnTo>
                    <a:pt x="10" y="102"/>
                  </a:lnTo>
                  <a:lnTo>
                    <a:pt x="0" y="50"/>
                  </a:lnTo>
                  <a:lnTo>
                    <a:pt x="3" y="42"/>
                  </a:lnTo>
                  <a:lnTo>
                    <a:pt x="32" y="12"/>
                  </a:lnTo>
                  <a:lnTo>
                    <a:pt x="65" y="0"/>
                  </a:lnTo>
                  <a:lnTo>
                    <a:pt x="139" y="22"/>
                  </a:lnTo>
                  <a:lnTo>
                    <a:pt x="142" y="35"/>
                  </a:lnTo>
                  <a:lnTo>
                    <a:pt x="132" y="40"/>
                  </a:lnTo>
                  <a:close/>
                </a:path>
              </a:pathLst>
            </a:custGeom>
            <a:solidFill>
              <a:srgbClr val="000000"/>
            </a:solidFill>
            <a:ln w="9525">
              <a:noFill/>
              <a:round/>
              <a:headEnd/>
              <a:tailEnd/>
            </a:ln>
          </p:spPr>
          <p:txBody>
            <a:bodyPr/>
            <a:lstStyle/>
            <a:p>
              <a:endParaRPr lang="zh-CN" altLang="en-US"/>
            </a:p>
          </p:txBody>
        </p:sp>
      </p:grpSp>
      <p:graphicFrame>
        <p:nvGraphicFramePr>
          <p:cNvPr id="1026" name="Object 113"/>
          <p:cNvGraphicFramePr>
            <a:graphicFrameLocks noChangeAspect="1"/>
          </p:cNvGraphicFramePr>
          <p:nvPr/>
        </p:nvGraphicFramePr>
        <p:xfrm>
          <a:off x="2408238" y="1957388"/>
          <a:ext cx="666750" cy="882650"/>
        </p:xfrm>
        <a:graphic>
          <a:graphicData uri="http://schemas.openxmlformats.org/presentationml/2006/ole">
            <p:oleObj spid="_x0000_s1026" name="Clip" r:id="rId6" imgW="1107720" imgH="1631880" progId="">
              <p:embed/>
            </p:oleObj>
          </a:graphicData>
        </a:graphic>
      </p:graphicFrame>
      <p:graphicFrame>
        <p:nvGraphicFramePr>
          <p:cNvPr id="1027" name="Object 114"/>
          <p:cNvGraphicFramePr>
            <a:graphicFrameLocks noChangeAspect="1"/>
          </p:cNvGraphicFramePr>
          <p:nvPr/>
        </p:nvGraphicFramePr>
        <p:xfrm>
          <a:off x="1500188" y="2411413"/>
          <a:ext cx="685800" cy="361950"/>
        </p:xfrm>
        <a:graphic>
          <a:graphicData uri="http://schemas.openxmlformats.org/presentationml/2006/ole">
            <p:oleObj spid="_x0000_s1027" name="Clip" r:id="rId7" imgW="2238840" imgH="1209240" progId="">
              <p:embed/>
            </p:oleObj>
          </a:graphicData>
        </a:graphic>
      </p:graphicFrame>
      <p:graphicFrame>
        <p:nvGraphicFramePr>
          <p:cNvPr id="1028" name="Object 115"/>
          <p:cNvGraphicFramePr>
            <a:graphicFrameLocks noChangeAspect="1"/>
          </p:cNvGraphicFramePr>
          <p:nvPr/>
        </p:nvGraphicFramePr>
        <p:xfrm>
          <a:off x="1260475" y="3892550"/>
          <a:ext cx="909638" cy="504825"/>
        </p:xfrm>
        <a:graphic>
          <a:graphicData uri="http://schemas.openxmlformats.org/presentationml/2006/ole">
            <p:oleObj spid="_x0000_s1028" name="剪辑" r:id="rId8" imgW="1383840" imgH="852840" progId="">
              <p:embed/>
            </p:oleObj>
          </a:graphicData>
        </a:graphic>
      </p:graphicFrame>
      <p:pic>
        <p:nvPicPr>
          <p:cNvPr id="1045" name="Picture 116" descr="PE02622_"/>
          <p:cNvPicPr>
            <a:picLocks noChangeAspect="1" noChangeArrowheads="1"/>
          </p:cNvPicPr>
          <p:nvPr/>
        </p:nvPicPr>
        <p:blipFill>
          <a:blip r:embed="rId9" cstate="print"/>
          <a:srcRect/>
          <a:stretch>
            <a:fillRect/>
          </a:stretch>
        </p:blipFill>
        <p:spPr bwMode="auto">
          <a:xfrm>
            <a:off x="2686050" y="3911600"/>
            <a:ext cx="869950" cy="642938"/>
          </a:xfrm>
          <a:prstGeom prst="rect">
            <a:avLst/>
          </a:prstGeom>
          <a:noFill/>
          <a:ln w="9525">
            <a:noFill/>
            <a:miter lim="800000"/>
            <a:headEnd/>
            <a:tailEnd/>
          </a:ln>
        </p:spPr>
      </p:pic>
      <p:sp>
        <p:nvSpPr>
          <p:cNvPr id="1046" name="Text Box 117"/>
          <p:cNvSpPr txBox="1">
            <a:spLocks noChangeArrowheads="1"/>
          </p:cNvSpPr>
          <p:nvPr/>
        </p:nvSpPr>
        <p:spPr bwMode="auto">
          <a:xfrm>
            <a:off x="4037013" y="5916613"/>
            <a:ext cx="1982787"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贷款</a:t>
            </a:r>
          </a:p>
        </p:txBody>
      </p:sp>
      <p:graphicFrame>
        <p:nvGraphicFramePr>
          <p:cNvPr id="1029" name="Object 119"/>
          <p:cNvGraphicFramePr>
            <a:graphicFrameLocks noChangeAspect="1"/>
          </p:cNvGraphicFramePr>
          <p:nvPr/>
        </p:nvGraphicFramePr>
        <p:xfrm>
          <a:off x="7400925" y="4818063"/>
          <a:ext cx="458788" cy="327025"/>
        </p:xfrm>
        <a:graphic>
          <a:graphicData uri="http://schemas.openxmlformats.org/presentationml/2006/ole">
            <p:oleObj spid="_x0000_s1029" name="剪辑" r:id="rId10" imgW="1142857" imgH="790476" progId="">
              <p:embed/>
            </p:oleObj>
          </a:graphicData>
        </a:graphic>
      </p:graphicFrame>
      <p:graphicFrame>
        <p:nvGraphicFramePr>
          <p:cNvPr id="1030" name="Object 120"/>
          <p:cNvGraphicFramePr>
            <a:graphicFrameLocks noChangeAspect="1"/>
          </p:cNvGraphicFramePr>
          <p:nvPr/>
        </p:nvGraphicFramePr>
        <p:xfrm>
          <a:off x="6738938" y="4364038"/>
          <a:ext cx="368300" cy="336550"/>
        </p:xfrm>
        <a:graphic>
          <a:graphicData uri="http://schemas.openxmlformats.org/presentationml/2006/ole">
            <p:oleObj spid="_x0000_s1030" name="剪辑" r:id="rId11" imgW="1428571" imgH="1104762" progId="">
              <p:embed/>
            </p:oleObj>
          </a:graphicData>
        </a:graphic>
      </p:graphicFrame>
      <p:graphicFrame>
        <p:nvGraphicFramePr>
          <p:cNvPr id="1031" name="Object 121"/>
          <p:cNvGraphicFramePr>
            <a:graphicFrameLocks noChangeAspect="1"/>
          </p:cNvGraphicFramePr>
          <p:nvPr/>
        </p:nvGraphicFramePr>
        <p:xfrm>
          <a:off x="5932488" y="5603875"/>
          <a:ext cx="536575" cy="392113"/>
        </p:xfrm>
        <a:graphic>
          <a:graphicData uri="http://schemas.openxmlformats.org/presentationml/2006/ole">
            <p:oleObj spid="_x0000_s1031" name="剪辑" r:id="rId12" imgW="4539600" imgH="3497040" progId="">
              <p:embed/>
            </p:oleObj>
          </a:graphicData>
        </a:graphic>
      </p:graphicFrame>
      <p:pic>
        <p:nvPicPr>
          <p:cNvPr id="1047" name="Picture 122" descr="BD06630_"/>
          <p:cNvPicPr>
            <a:picLocks noChangeAspect="1" noChangeArrowheads="1"/>
          </p:cNvPicPr>
          <p:nvPr/>
        </p:nvPicPr>
        <p:blipFill>
          <a:blip r:embed="rId13" cstate="print"/>
          <a:srcRect/>
          <a:stretch>
            <a:fillRect/>
          </a:stretch>
        </p:blipFill>
        <p:spPr bwMode="auto">
          <a:xfrm>
            <a:off x="6904038" y="5387975"/>
            <a:ext cx="627062" cy="452438"/>
          </a:xfrm>
          <a:prstGeom prst="rect">
            <a:avLst/>
          </a:prstGeom>
          <a:noFill/>
          <a:ln w="9525">
            <a:noFill/>
            <a:miter lim="800000"/>
            <a:headEnd/>
            <a:tailEnd/>
          </a:ln>
        </p:spPr>
      </p:pic>
      <p:sp>
        <p:nvSpPr>
          <p:cNvPr id="1048" name="Text Box 123"/>
          <p:cNvSpPr txBox="1">
            <a:spLocks noChangeArrowheads="1"/>
          </p:cNvSpPr>
          <p:nvPr/>
        </p:nvSpPr>
        <p:spPr bwMode="auto">
          <a:xfrm>
            <a:off x="5060950" y="6046788"/>
            <a:ext cx="1568450"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清算</a:t>
            </a:r>
          </a:p>
        </p:txBody>
      </p:sp>
      <p:sp>
        <p:nvSpPr>
          <p:cNvPr id="1049" name="Text Box 124"/>
          <p:cNvSpPr txBox="1">
            <a:spLocks noChangeArrowheads="1"/>
          </p:cNvSpPr>
          <p:nvPr/>
        </p:nvSpPr>
        <p:spPr bwMode="auto">
          <a:xfrm>
            <a:off x="5813425" y="6018213"/>
            <a:ext cx="1806575"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上市融资</a:t>
            </a:r>
          </a:p>
        </p:txBody>
      </p:sp>
      <p:graphicFrame>
        <p:nvGraphicFramePr>
          <p:cNvPr id="1032" name="Object 125"/>
          <p:cNvGraphicFramePr>
            <a:graphicFrameLocks/>
          </p:cNvGraphicFramePr>
          <p:nvPr/>
        </p:nvGraphicFramePr>
        <p:xfrm>
          <a:off x="5122863" y="5588000"/>
          <a:ext cx="358775" cy="419100"/>
        </p:xfrm>
        <a:graphic>
          <a:graphicData uri="http://schemas.openxmlformats.org/presentationml/2006/ole">
            <p:oleObj spid="_x0000_s1032" name="CorelDRAW" r:id="rId14" imgW="6816600" imgH="7173720" progId="">
              <p:embed/>
            </p:oleObj>
          </a:graphicData>
        </a:graphic>
      </p:graphicFrame>
      <p:sp>
        <p:nvSpPr>
          <p:cNvPr id="1050" name="Text Box 126"/>
          <p:cNvSpPr txBox="1">
            <a:spLocks noChangeArrowheads="1"/>
          </p:cNvSpPr>
          <p:nvPr/>
        </p:nvSpPr>
        <p:spPr bwMode="auto">
          <a:xfrm>
            <a:off x="7878763" y="4889500"/>
            <a:ext cx="1265237"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企业年金</a:t>
            </a:r>
          </a:p>
        </p:txBody>
      </p:sp>
      <p:graphicFrame>
        <p:nvGraphicFramePr>
          <p:cNvPr id="1033" name="Object 127"/>
          <p:cNvGraphicFramePr>
            <a:graphicFrameLocks noChangeAspect="1"/>
          </p:cNvGraphicFramePr>
          <p:nvPr/>
        </p:nvGraphicFramePr>
        <p:xfrm>
          <a:off x="3911600" y="3235325"/>
          <a:ext cx="1689100" cy="923925"/>
        </p:xfrm>
        <a:graphic>
          <a:graphicData uri="http://schemas.openxmlformats.org/presentationml/2006/ole">
            <p:oleObj spid="_x0000_s1033" name="剪辑" r:id="rId15" imgW="5614560" imgH="2750760" progId="">
              <p:embed/>
            </p:oleObj>
          </a:graphicData>
        </a:graphic>
      </p:graphicFrame>
      <p:sp>
        <p:nvSpPr>
          <p:cNvPr id="1051" name="Text Box 128"/>
          <p:cNvSpPr txBox="1">
            <a:spLocks noChangeArrowheads="1"/>
          </p:cNvSpPr>
          <p:nvPr/>
        </p:nvSpPr>
        <p:spPr bwMode="auto">
          <a:xfrm>
            <a:off x="6810375" y="5837238"/>
            <a:ext cx="2333625"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投资理财</a:t>
            </a:r>
          </a:p>
        </p:txBody>
      </p:sp>
      <p:sp>
        <p:nvSpPr>
          <p:cNvPr id="1052" name="Text Box 129"/>
          <p:cNvSpPr txBox="1">
            <a:spLocks noChangeArrowheads="1"/>
          </p:cNvSpPr>
          <p:nvPr/>
        </p:nvSpPr>
        <p:spPr bwMode="auto">
          <a:xfrm>
            <a:off x="7292975" y="4322763"/>
            <a:ext cx="1622425"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国际业务</a:t>
            </a:r>
          </a:p>
        </p:txBody>
      </p:sp>
      <p:graphicFrame>
        <p:nvGraphicFramePr>
          <p:cNvPr id="1034" name="Object 130"/>
          <p:cNvGraphicFramePr>
            <a:graphicFrameLocks noChangeAspect="1"/>
          </p:cNvGraphicFramePr>
          <p:nvPr/>
        </p:nvGraphicFramePr>
        <p:xfrm>
          <a:off x="6864350" y="4364038"/>
          <a:ext cx="441325" cy="444500"/>
        </p:xfrm>
        <a:graphic>
          <a:graphicData uri="http://schemas.openxmlformats.org/presentationml/2006/ole">
            <p:oleObj spid="_x0000_s1034" name="剪辑" r:id="rId16" imgW="1142857" imgH="1075906" progId="">
              <p:embed/>
            </p:oleObj>
          </a:graphicData>
        </a:graphic>
      </p:graphicFrame>
      <p:graphicFrame>
        <p:nvGraphicFramePr>
          <p:cNvPr id="1035" name="Object 131"/>
          <p:cNvGraphicFramePr>
            <a:graphicFrameLocks noChangeAspect="1"/>
          </p:cNvGraphicFramePr>
          <p:nvPr/>
        </p:nvGraphicFramePr>
        <p:xfrm>
          <a:off x="3913188" y="5300663"/>
          <a:ext cx="749300" cy="573087"/>
        </p:xfrm>
        <a:graphic>
          <a:graphicData uri="http://schemas.openxmlformats.org/presentationml/2006/ole">
            <p:oleObj spid="_x0000_s1035" name="剪辑" r:id="rId17" imgW="4519440" imgH="3466800" progId="">
              <p:embed/>
            </p:oleObj>
          </a:graphicData>
        </a:graphic>
      </p:graphicFrame>
      <p:sp>
        <p:nvSpPr>
          <p:cNvPr id="1053" name="Text Box 132"/>
          <p:cNvSpPr txBox="1">
            <a:spLocks noChangeArrowheads="1"/>
          </p:cNvSpPr>
          <p:nvPr/>
        </p:nvSpPr>
        <p:spPr bwMode="auto">
          <a:xfrm>
            <a:off x="2343150" y="1811338"/>
            <a:ext cx="1543050" cy="336550"/>
          </a:xfrm>
          <a:prstGeom prst="rect">
            <a:avLst/>
          </a:prstGeom>
          <a:noFill/>
          <a:ln w="9525">
            <a:noFill/>
            <a:miter lim="800000"/>
            <a:headEnd/>
            <a:tailEnd/>
          </a:ln>
        </p:spPr>
        <p:txBody>
          <a:bodyPr>
            <a:spAutoFit/>
          </a:bodyPr>
          <a:lstStyle/>
          <a:p>
            <a:r>
              <a:rPr lang="zh-CN" altLang="en-US" sz="1600" b="1">
                <a:solidFill>
                  <a:schemeClr val="tx1"/>
                </a:solidFill>
                <a:latin typeface="黑体" pitchFamily="49" charset="-122"/>
                <a:ea typeface="黑体" pitchFamily="49" charset="-122"/>
              </a:rPr>
              <a:t>住房贷款</a:t>
            </a:r>
          </a:p>
        </p:txBody>
      </p:sp>
      <p:sp>
        <p:nvSpPr>
          <p:cNvPr id="1054" name="Text Box 133"/>
          <p:cNvSpPr txBox="1">
            <a:spLocks noChangeArrowheads="1"/>
          </p:cNvSpPr>
          <p:nvPr/>
        </p:nvSpPr>
        <p:spPr bwMode="auto">
          <a:xfrm>
            <a:off x="1390650" y="2038350"/>
            <a:ext cx="1885950"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汽车贷款</a:t>
            </a:r>
          </a:p>
        </p:txBody>
      </p:sp>
      <p:sp>
        <p:nvSpPr>
          <p:cNvPr id="1055" name="Text Box 134"/>
          <p:cNvSpPr txBox="1">
            <a:spLocks noChangeArrowheads="1"/>
          </p:cNvSpPr>
          <p:nvPr/>
        </p:nvSpPr>
        <p:spPr bwMode="auto">
          <a:xfrm>
            <a:off x="590550" y="4406900"/>
            <a:ext cx="2438400"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人寿</a:t>
            </a:r>
            <a:r>
              <a:rPr lang="en-US" altLang="zh-CN" sz="1600" b="1">
                <a:solidFill>
                  <a:schemeClr val="tx1"/>
                </a:solidFill>
                <a:latin typeface="黑体" pitchFamily="49" charset="-122"/>
                <a:ea typeface="黑体" pitchFamily="49" charset="-122"/>
              </a:rPr>
              <a:t>/</a:t>
            </a:r>
            <a:r>
              <a:rPr lang="zh-CN" altLang="en-US" sz="1600" b="1">
                <a:solidFill>
                  <a:schemeClr val="tx1"/>
                </a:solidFill>
                <a:latin typeface="黑体" pitchFamily="49" charset="-122"/>
                <a:ea typeface="黑体" pitchFamily="49" charset="-122"/>
              </a:rPr>
              <a:t>医疗保险</a:t>
            </a:r>
          </a:p>
        </p:txBody>
      </p:sp>
      <p:sp>
        <p:nvSpPr>
          <p:cNvPr id="1056" name="Text Box 135"/>
          <p:cNvSpPr txBox="1">
            <a:spLocks noChangeArrowheads="1"/>
          </p:cNvSpPr>
          <p:nvPr/>
        </p:nvSpPr>
        <p:spPr bwMode="auto">
          <a:xfrm>
            <a:off x="2743200" y="4445000"/>
            <a:ext cx="1676400"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养老金</a:t>
            </a:r>
          </a:p>
        </p:txBody>
      </p:sp>
      <p:sp>
        <p:nvSpPr>
          <p:cNvPr id="1057" name="Text Box 136"/>
          <p:cNvSpPr txBox="1">
            <a:spLocks noChangeArrowheads="1"/>
          </p:cNvSpPr>
          <p:nvPr/>
        </p:nvSpPr>
        <p:spPr bwMode="auto">
          <a:xfrm>
            <a:off x="0" y="3530600"/>
            <a:ext cx="1981200"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教育储蓄</a:t>
            </a:r>
          </a:p>
        </p:txBody>
      </p:sp>
      <p:grpSp>
        <p:nvGrpSpPr>
          <p:cNvPr id="1058" name="Group 137"/>
          <p:cNvGrpSpPr>
            <a:grpSpLocks/>
          </p:cNvGrpSpPr>
          <p:nvPr/>
        </p:nvGrpSpPr>
        <p:grpSpPr bwMode="auto">
          <a:xfrm>
            <a:off x="936625" y="2743200"/>
            <a:ext cx="655638" cy="466725"/>
            <a:chOff x="1164" y="2704"/>
            <a:chExt cx="884" cy="707"/>
          </a:xfrm>
        </p:grpSpPr>
        <p:graphicFrame>
          <p:nvGraphicFramePr>
            <p:cNvPr id="1036" name="Object 138"/>
            <p:cNvGraphicFramePr>
              <a:graphicFrameLocks/>
            </p:cNvGraphicFramePr>
            <p:nvPr/>
          </p:nvGraphicFramePr>
          <p:xfrm>
            <a:off x="1164" y="2704"/>
            <a:ext cx="497" cy="667"/>
          </p:xfrm>
          <a:graphic>
            <a:graphicData uri="http://schemas.openxmlformats.org/presentationml/2006/ole">
              <p:oleObj spid="_x0000_s1036" name="Clip" r:id="rId18" imgW="2815920" imgH="3663720" progId="">
                <p:embed/>
              </p:oleObj>
            </a:graphicData>
          </a:graphic>
        </p:graphicFrame>
        <p:graphicFrame>
          <p:nvGraphicFramePr>
            <p:cNvPr id="1037" name="Object 139"/>
            <p:cNvGraphicFramePr>
              <a:graphicFrameLocks/>
            </p:cNvGraphicFramePr>
            <p:nvPr/>
          </p:nvGraphicFramePr>
          <p:xfrm>
            <a:off x="1402" y="2877"/>
            <a:ext cx="646" cy="534"/>
          </p:xfrm>
          <a:graphic>
            <a:graphicData uri="http://schemas.openxmlformats.org/presentationml/2006/ole">
              <p:oleObj spid="_x0000_s1037" name="Clip" r:id="rId19" imgW="3662280" imgH="2935080" progId="">
                <p:embed/>
              </p:oleObj>
            </a:graphicData>
          </a:graphic>
        </p:graphicFrame>
      </p:grpSp>
      <p:sp>
        <p:nvSpPr>
          <p:cNvPr id="1059" name="Text Box 140"/>
          <p:cNvSpPr txBox="1">
            <a:spLocks noChangeArrowheads="1"/>
          </p:cNvSpPr>
          <p:nvPr/>
        </p:nvSpPr>
        <p:spPr bwMode="auto">
          <a:xfrm>
            <a:off x="152400" y="2463800"/>
            <a:ext cx="1981200"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投资理财</a:t>
            </a:r>
          </a:p>
        </p:txBody>
      </p:sp>
      <p:sp>
        <p:nvSpPr>
          <p:cNvPr id="1060" name="Text Box 141"/>
          <p:cNvSpPr txBox="1">
            <a:spLocks noChangeArrowheads="1"/>
          </p:cNvSpPr>
          <p:nvPr/>
        </p:nvSpPr>
        <p:spPr bwMode="auto">
          <a:xfrm>
            <a:off x="2114550" y="3606800"/>
            <a:ext cx="1981200" cy="336550"/>
          </a:xfrm>
          <a:prstGeom prst="rect">
            <a:avLst/>
          </a:prstGeom>
          <a:noFill/>
          <a:ln w="9525" algn="ctr">
            <a:noFill/>
            <a:miter lim="800000"/>
            <a:headEnd/>
            <a:tailEnd/>
          </a:ln>
        </p:spPr>
        <p:txBody>
          <a:bodyPr>
            <a:spAutoFit/>
          </a:bodyPr>
          <a:lstStyle/>
          <a:p>
            <a:r>
              <a:rPr lang="zh-CN" altLang="en-US" sz="1600" b="1">
                <a:solidFill>
                  <a:schemeClr val="tx1"/>
                </a:solidFill>
                <a:latin typeface="黑体" pitchFamily="49" charset="-122"/>
                <a:ea typeface="黑体" pitchFamily="49" charset="-122"/>
              </a:rPr>
              <a:t>居民客户</a:t>
            </a:r>
          </a:p>
        </p:txBody>
      </p:sp>
      <p:sp>
        <p:nvSpPr>
          <p:cNvPr id="1061" name="Text Box 142"/>
          <p:cNvSpPr txBox="1">
            <a:spLocks noChangeArrowheads="1"/>
          </p:cNvSpPr>
          <p:nvPr/>
        </p:nvSpPr>
        <p:spPr bwMode="auto">
          <a:xfrm>
            <a:off x="5524500" y="5246688"/>
            <a:ext cx="2019300" cy="336550"/>
          </a:xfrm>
          <a:prstGeom prst="rect">
            <a:avLst/>
          </a:prstGeom>
          <a:noFill/>
          <a:ln w="9525">
            <a:noFill/>
            <a:miter lim="800000"/>
            <a:headEnd/>
            <a:tailEnd/>
          </a:ln>
        </p:spPr>
        <p:txBody>
          <a:bodyPr>
            <a:spAutoFit/>
          </a:bodyPr>
          <a:lstStyle/>
          <a:p>
            <a:r>
              <a:rPr lang="zh-CN" altLang="en-US" sz="1600" b="1">
                <a:solidFill>
                  <a:schemeClr val="tx1"/>
                </a:solidFill>
                <a:ea typeface="黑体" pitchFamily="49" charset="-122"/>
              </a:rPr>
              <a:t>企业客户</a:t>
            </a:r>
          </a:p>
        </p:txBody>
      </p:sp>
      <p:sp>
        <p:nvSpPr>
          <p:cNvPr id="1062" name="Text Box 143"/>
          <p:cNvSpPr txBox="1">
            <a:spLocks noChangeArrowheads="1"/>
          </p:cNvSpPr>
          <p:nvPr/>
        </p:nvSpPr>
        <p:spPr bwMode="auto">
          <a:xfrm>
            <a:off x="4419600" y="1549400"/>
            <a:ext cx="4038600" cy="1158875"/>
          </a:xfrm>
          <a:prstGeom prst="rect">
            <a:avLst/>
          </a:prstGeom>
          <a:noFill/>
          <a:ln w="9525" algn="ctr">
            <a:noFill/>
            <a:miter lim="800000"/>
            <a:headEnd/>
            <a:tailEnd/>
          </a:ln>
        </p:spPr>
        <p:txBody>
          <a:bodyPr lIns="90000" tIns="46800" rIns="90000" bIns="46800">
            <a:spAutoFit/>
          </a:bodyPr>
          <a:lstStyle/>
          <a:p>
            <a:pPr marL="354013" indent="-354013">
              <a:spcAft>
                <a:spcPct val="25000"/>
              </a:spcAft>
              <a:buClr>
                <a:srgbClr val="FF0000"/>
              </a:buClr>
              <a:buSzPct val="85000"/>
              <a:buFont typeface="Wingdings" pitchFamily="2" charset="2"/>
              <a:buChar char="n"/>
            </a:pPr>
            <a:r>
              <a:rPr lang="zh-CN" altLang="en-US" sz="2000" b="1">
                <a:solidFill>
                  <a:schemeClr val="tx1"/>
                </a:solidFill>
                <a:latin typeface="黑体" pitchFamily="49" charset="-122"/>
                <a:ea typeface="黑体" pitchFamily="49" charset="-122"/>
              </a:rPr>
              <a:t>一个客户，多个产品</a:t>
            </a:r>
          </a:p>
          <a:p>
            <a:pPr marL="354013" indent="-354013">
              <a:spcAft>
                <a:spcPct val="25000"/>
              </a:spcAft>
              <a:buClr>
                <a:srgbClr val="FF0000"/>
              </a:buClr>
              <a:buSzPct val="85000"/>
              <a:buFont typeface="Wingdings" pitchFamily="2" charset="2"/>
              <a:buChar char="n"/>
            </a:pPr>
            <a:r>
              <a:rPr lang="zh-CN" altLang="en-US" sz="2000" b="1">
                <a:solidFill>
                  <a:schemeClr val="tx1"/>
                </a:solidFill>
                <a:latin typeface="黑体" pitchFamily="49" charset="-122"/>
                <a:ea typeface="黑体" pitchFamily="49" charset="-122"/>
              </a:rPr>
              <a:t>多个产品均衡发展</a:t>
            </a:r>
          </a:p>
          <a:p>
            <a:pPr marL="354013" indent="-354013">
              <a:spcAft>
                <a:spcPct val="25000"/>
              </a:spcAft>
              <a:buClr>
                <a:srgbClr val="FF0000"/>
              </a:buClr>
              <a:buSzPct val="85000"/>
              <a:buFont typeface="Wingdings" pitchFamily="2" charset="2"/>
              <a:buChar char="n"/>
            </a:pPr>
            <a:r>
              <a:rPr lang="zh-CN" altLang="en-US" sz="2000" b="1">
                <a:solidFill>
                  <a:schemeClr val="tx1"/>
                </a:solidFill>
                <a:latin typeface="黑体" pitchFamily="49" charset="-122"/>
                <a:ea typeface="黑体" pitchFamily="49" charset="-122"/>
              </a:rPr>
              <a:t>每一个产品都要做到最好</a:t>
            </a:r>
          </a:p>
        </p:txBody>
      </p:sp>
      <p:sp>
        <p:nvSpPr>
          <p:cNvPr id="1063" name="Rectangle 144"/>
          <p:cNvSpPr>
            <a:spLocks noChangeArrowheads="1"/>
          </p:cNvSpPr>
          <p:nvPr/>
        </p:nvSpPr>
        <p:spPr bwMode="auto">
          <a:xfrm>
            <a:off x="0" y="-79375"/>
            <a:ext cx="9142413" cy="1076325"/>
          </a:xfrm>
          <a:prstGeom prst="rect">
            <a:avLst/>
          </a:prstGeom>
          <a:noFill/>
          <a:ln w="9525" algn="ctr">
            <a:noFill/>
            <a:miter lim="800000"/>
            <a:headEnd/>
            <a:tailEnd/>
          </a:ln>
        </p:spPr>
        <p:txBody>
          <a:bodyPr lIns="180000" tIns="90000" rIns="0" bIns="0" anchor="ctr">
            <a:spAutoFit/>
          </a:bodyPr>
          <a:lstStyle/>
          <a:p>
            <a:r>
              <a:rPr lang="zh-CN" altLang="en-US" sz="3200" b="1">
                <a:solidFill>
                  <a:srgbClr val="FF6600"/>
                </a:solidFill>
                <a:latin typeface="黑体" pitchFamily="49" charset="-122"/>
                <a:ea typeface="黑体" pitchFamily="49" charset="-122"/>
              </a:rPr>
              <a:t>业务概况</a:t>
            </a:r>
            <a:endParaRPr lang="en-US" altLang="zh-CN" sz="3200" b="1">
              <a:solidFill>
                <a:srgbClr val="FF6600"/>
              </a:solidFill>
              <a:latin typeface="黑体" pitchFamily="49" charset="-122"/>
              <a:ea typeface="黑体" pitchFamily="49" charset="-122"/>
            </a:endParaRPr>
          </a:p>
          <a:p>
            <a:r>
              <a:rPr lang="zh-CN" altLang="en-US" sz="3200" b="1">
                <a:solidFill>
                  <a:schemeClr val="tx1"/>
                </a:solidFill>
                <a:latin typeface="黑体" pitchFamily="49" charset="-122"/>
                <a:ea typeface="黑体" pitchFamily="49" charset="-122"/>
              </a:rPr>
              <a:t>一个客户，一个帐户，多个产品，一站式服务</a:t>
            </a:r>
            <a:r>
              <a:rPr lang="zh-CN" altLang="en-US" sz="3200" b="1">
                <a:solidFill>
                  <a:schemeClr val="tx1"/>
                </a:solidFill>
                <a:ea typeface="黑体" pitchFamily="49" charset="-122"/>
              </a:rPr>
              <a:t> </a:t>
            </a:r>
          </a:p>
        </p:txBody>
      </p:sp>
      <p:grpSp>
        <p:nvGrpSpPr>
          <p:cNvPr id="1064" name="Group 145"/>
          <p:cNvGrpSpPr>
            <a:grpSpLocks/>
          </p:cNvGrpSpPr>
          <p:nvPr/>
        </p:nvGrpSpPr>
        <p:grpSpPr bwMode="auto">
          <a:xfrm>
            <a:off x="1011238" y="3365500"/>
            <a:ext cx="493712" cy="542925"/>
            <a:chOff x="637" y="2152"/>
            <a:chExt cx="311" cy="342"/>
          </a:xfrm>
        </p:grpSpPr>
        <p:sp>
          <p:nvSpPr>
            <p:cNvPr id="1065" name="Freeform 146"/>
            <p:cNvSpPr>
              <a:spLocks/>
            </p:cNvSpPr>
            <p:nvPr/>
          </p:nvSpPr>
          <p:spPr bwMode="auto">
            <a:xfrm>
              <a:off x="637" y="2152"/>
              <a:ext cx="291" cy="342"/>
            </a:xfrm>
            <a:custGeom>
              <a:avLst/>
              <a:gdLst>
                <a:gd name="T0" fmla="*/ 0 w 1164"/>
                <a:gd name="T1" fmla="*/ 0 h 1368"/>
                <a:gd name="T2" fmla="*/ 0 w 1164"/>
                <a:gd name="T3" fmla="*/ 0 h 1368"/>
                <a:gd name="T4" fmla="*/ 0 w 1164"/>
                <a:gd name="T5" fmla="*/ 0 h 1368"/>
                <a:gd name="T6" fmla="*/ 0 w 1164"/>
                <a:gd name="T7" fmla="*/ 0 h 1368"/>
                <a:gd name="T8" fmla="*/ 0 w 1164"/>
                <a:gd name="T9" fmla="*/ 0 h 1368"/>
                <a:gd name="T10" fmla="*/ 0 w 1164"/>
                <a:gd name="T11" fmla="*/ 0 h 1368"/>
                <a:gd name="T12" fmla="*/ 0 w 1164"/>
                <a:gd name="T13" fmla="*/ 0 h 1368"/>
                <a:gd name="T14" fmla="*/ 0 w 1164"/>
                <a:gd name="T15" fmla="*/ 0 h 1368"/>
                <a:gd name="T16" fmla="*/ 0 w 1164"/>
                <a:gd name="T17" fmla="*/ 0 h 1368"/>
                <a:gd name="T18" fmla="*/ 0 w 1164"/>
                <a:gd name="T19" fmla="*/ 0 h 1368"/>
                <a:gd name="T20" fmla="*/ 0 w 1164"/>
                <a:gd name="T21" fmla="*/ 0 h 1368"/>
                <a:gd name="T22" fmla="*/ 0 w 1164"/>
                <a:gd name="T23" fmla="*/ 0 h 1368"/>
                <a:gd name="T24" fmla="*/ 0 w 1164"/>
                <a:gd name="T25" fmla="*/ 0 h 1368"/>
                <a:gd name="T26" fmla="*/ 0 w 1164"/>
                <a:gd name="T27" fmla="*/ 0 h 1368"/>
                <a:gd name="T28" fmla="*/ 0 w 1164"/>
                <a:gd name="T29" fmla="*/ 0 h 1368"/>
                <a:gd name="T30" fmla="*/ 0 w 1164"/>
                <a:gd name="T31" fmla="*/ 0 h 1368"/>
                <a:gd name="T32" fmla="*/ 0 w 1164"/>
                <a:gd name="T33" fmla="*/ 0 h 1368"/>
                <a:gd name="T34" fmla="*/ 0 w 1164"/>
                <a:gd name="T35" fmla="*/ 0 h 1368"/>
                <a:gd name="T36" fmla="*/ 0 w 1164"/>
                <a:gd name="T37" fmla="*/ 0 h 1368"/>
                <a:gd name="T38" fmla="*/ 0 w 1164"/>
                <a:gd name="T39" fmla="*/ 0 h 1368"/>
                <a:gd name="T40" fmla="*/ 0 w 1164"/>
                <a:gd name="T41" fmla="*/ 0 h 1368"/>
                <a:gd name="T42" fmla="*/ 0 w 1164"/>
                <a:gd name="T43" fmla="*/ 0 h 1368"/>
                <a:gd name="T44" fmla="*/ 0 w 1164"/>
                <a:gd name="T45" fmla="*/ 0 h 1368"/>
                <a:gd name="T46" fmla="*/ 0 w 1164"/>
                <a:gd name="T47" fmla="*/ 0 h 1368"/>
                <a:gd name="T48" fmla="*/ 0 w 1164"/>
                <a:gd name="T49" fmla="*/ 0 h 1368"/>
                <a:gd name="T50" fmla="*/ 0 w 1164"/>
                <a:gd name="T51" fmla="*/ 0 h 1368"/>
                <a:gd name="T52" fmla="*/ 0 w 1164"/>
                <a:gd name="T53" fmla="*/ 0 h 1368"/>
                <a:gd name="T54" fmla="*/ 0 w 1164"/>
                <a:gd name="T55" fmla="*/ 0 h 1368"/>
                <a:gd name="T56" fmla="*/ 0 w 1164"/>
                <a:gd name="T57" fmla="*/ 0 h 1368"/>
                <a:gd name="T58" fmla="*/ 0 w 1164"/>
                <a:gd name="T59" fmla="*/ 0 h 1368"/>
                <a:gd name="T60" fmla="*/ 0 w 1164"/>
                <a:gd name="T61" fmla="*/ 0 h 1368"/>
                <a:gd name="T62" fmla="*/ 0 w 1164"/>
                <a:gd name="T63" fmla="*/ 0 h 1368"/>
                <a:gd name="T64" fmla="*/ 0 w 1164"/>
                <a:gd name="T65" fmla="*/ 0 h 1368"/>
                <a:gd name="T66" fmla="*/ 0 w 1164"/>
                <a:gd name="T67" fmla="*/ 0 h 1368"/>
                <a:gd name="T68" fmla="*/ 0 w 1164"/>
                <a:gd name="T69" fmla="*/ 0 h 1368"/>
                <a:gd name="T70" fmla="*/ 0 w 1164"/>
                <a:gd name="T71" fmla="*/ 0 h 1368"/>
                <a:gd name="T72" fmla="*/ 0 w 1164"/>
                <a:gd name="T73" fmla="*/ 0 h 1368"/>
                <a:gd name="T74" fmla="*/ 0 w 1164"/>
                <a:gd name="T75" fmla="*/ 0 h 1368"/>
                <a:gd name="T76" fmla="*/ 0 w 1164"/>
                <a:gd name="T77" fmla="*/ 0 h 1368"/>
                <a:gd name="T78" fmla="*/ 0 w 1164"/>
                <a:gd name="T79" fmla="*/ 0 h 1368"/>
                <a:gd name="T80" fmla="*/ 0 w 1164"/>
                <a:gd name="T81" fmla="*/ 0 h 1368"/>
                <a:gd name="T82" fmla="*/ 0 w 1164"/>
                <a:gd name="T83" fmla="*/ 0 h 1368"/>
                <a:gd name="T84" fmla="*/ 0 w 1164"/>
                <a:gd name="T85" fmla="*/ 0 h 1368"/>
                <a:gd name="T86" fmla="*/ 0 w 1164"/>
                <a:gd name="T87" fmla="*/ 0 h 1368"/>
                <a:gd name="T88" fmla="*/ 0 w 1164"/>
                <a:gd name="T89" fmla="*/ 0 h 1368"/>
                <a:gd name="T90" fmla="*/ 0 w 1164"/>
                <a:gd name="T91" fmla="*/ 0 h 1368"/>
                <a:gd name="T92" fmla="*/ 0 w 1164"/>
                <a:gd name="T93" fmla="*/ 0 h 1368"/>
                <a:gd name="T94" fmla="*/ 0 w 1164"/>
                <a:gd name="T95" fmla="*/ 0 h 1368"/>
                <a:gd name="T96" fmla="*/ 0 w 1164"/>
                <a:gd name="T97" fmla="*/ 0 h 1368"/>
                <a:gd name="T98" fmla="*/ 0 w 1164"/>
                <a:gd name="T99" fmla="*/ 0 h 1368"/>
                <a:gd name="T100" fmla="*/ 0 w 1164"/>
                <a:gd name="T101" fmla="*/ 0 h 1368"/>
                <a:gd name="T102" fmla="*/ 0 w 1164"/>
                <a:gd name="T103" fmla="*/ 0 h 1368"/>
                <a:gd name="T104" fmla="*/ 0 w 1164"/>
                <a:gd name="T105" fmla="*/ 0 h 1368"/>
                <a:gd name="T106" fmla="*/ 0 w 1164"/>
                <a:gd name="T107" fmla="*/ 0 h 1368"/>
                <a:gd name="T108" fmla="*/ 0 w 1164"/>
                <a:gd name="T109" fmla="*/ 0 h 1368"/>
                <a:gd name="T110" fmla="*/ 0 w 1164"/>
                <a:gd name="T111" fmla="*/ 0 h 1368"/>
                <a:gd name="T112" fmla="*/ 0 w 1164"/>
                <a:gd name="T113" fmla="*/ 0 h 1368"/>
                <a:gd name="T114" fmla="*/ 0 w 1164"/>
                <a:gd name="T115" fmla="*/ 0 h 1368"/>
                <a:gd name="T116" fmla="*/ 0 w 1164"/>
                <a:gd name="T117" fmla="*/ 0 h 1368"/>
                <a:gd name="T118" fmla="*/ 0 w 1164"/>
                <a:gd name="T119" fmla="*/ 0 h 13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164"/>
                <a:gd name="T181" fmla="*/ 0 h 1368"/>
                <a:gd name="T182" fmla="*/ 1164 w 1164"/>
                <a:gd name="T183" fmla="*/ 1368 h 136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164" h="1368">
                  <a:moveTo>
                    <a:pt x="58" y="576"/>
                  </a:moveTo>
                  <a:lnTo>
                    <a:pt x="60" y="570"/>
                  </a:lnTo>
                  <a:lnTo>
                    <a:pt x="63" y="564"/>
                  </a:lnTo>
                  <a:lnTo>
                    <a:pt x="67" y="558"/>
                  </a:lnTo>
                  <a:lnTo>
                    <a:pt x="71" y="553"/>
                  </a:lnTo>
                  <a:lnTo>
                    <a:pt x="76" y="548"/>
                  </a:lnTo>
                  <a:lnTo>
                    <a:pt x="84" y="541"/>
                  </a:lnTo>
                  <a:lnTo>
                    <a:pt x="93" y="536"/>
                  </a:lnTo>
                  <a:lnTo>
                    <a:pt x="105" y="530"/>
                  </a:lnTo>
                  <a:lnTo>
                    <a:pt x="107" y="525"/>
                  </a:lnTo>
                  <a:lnTo>
                    <a:pt x="113" y="515"/>
                  </a:lnTo>
                  <a:lnTo>
                    <a:pt x="122" y="504"/>
                  </a:lnTo>
                  <a:lnTo>
                    <a:pt x="133" y="501"/>
                  </a:lnTo>
                  <a:lnTo>
                    <a:pt x="138" y="503"/>
                  </a:lnTo>
                  <a:lnTo>
                    <a:pt x="135" y="504"/>
                  </a:lnTo>
                  <a:lnTo>
                    <a:pt x="126" y="508"/>
                  </a:lnTo>
                  <a:lnTo>
                    <a:pt x="113" y="511"/>
                  </a:lnTo>
                  <a:lnTo>
                    <a:pt x="90" y="514"/>
                  </a:lnTo>
                  <a:lnTo>
                    <a:pt x="76" y="511"/>
                  </a:lnTo>
                  <a:lnTo>
                    <a:pt x="70" y="501"/>
                  </a:lnTo>
                  <a:lnTo>
                    <a:pt x="69" y="487"/>
                  </a:lnTo>
                  <a:lnTo>
                    <a:pt x="71" y="468"/>
                  </a:lnTo>
                  <a:lnTo>
                    <a:pt x="75" y="445"/>
                  </a:lnTo>
                  <a:lnTo>
                    <a:pt x="78" y="420"/>
                  </a:lnTo>
                  <a:lnTo>
                    <a:pt x="78" y="392"/>
                  </a:lnTo>
                  <a:lnTo>
                    <a:pt x="69" y="364"/>
                  </a:lnTo>
                  <a:lnTo>
                    <a:pt x="35" y="365"/>
                  </a:lnTo>
                  <a:lnTo>
                    <a:pt x="34" y="430"/>
                  </a:lnTo>
                  <a:lnTo>
                    <a:pt x="18" y="429"/>
                  </a:lnTo>
                  <a:lnTo>
                    <a:pt x="28" y="365"/>
                  </a:lnTo>
                  <a:lnTo>
                    <a:pt x="0" y="367"/>
                  </a:lnTo>
                  <a:lnTo>
                    <a:pt x="86" y="287"/>
                  </a:lnTo>
                  <a:lnTo>
                    <a:pt x="228" y="280"/>
                  </a:lnTo>
                  <a:lnTo>
                    <a:pt x="172" y="316"/>
                  </a:lnTo>
                  <a:lnTo>
                    <a:pt x="197" y="339"/>
                  </a:lnTo>
                  <a:lnTo>
                    <a:pt x="202" y="342"/>
                  </a:lnTo>
                  <a:lnTo>
                    <a:pt x="208" y="347"/>
                  </a:lnTo>
                  <a:lnTo>
                    <a:pt x="213" y="351"/>
                  </a:lnTo>
                  <a:lnTo>
                    <a:pt x="220" y="356"/>
                  </a:lnTo>
                  <a:lnTo>
                    <a:pt x="225" y="363"/>
                  </a:lnTo>
                  <a:lnTo>
                    <a:pt x="229" y="369"/>
                  </a:lnTo>
                  <a:lnTo>
                    <a:pt x="232" y="376"/>
                  </a:lnTo>
                  <a:lnTo>
                    <a:pt x="232" y="381"/>
                  </a:lnTo>
                  <a:lnTo>
                    <a:pt x="232" y="391"/>
                  </a:lnTo>
                  <a:lnTo>
                    <a:pt x="235" y="397"/>
                  </a:lnTo>
                  <a:lnTo>
                    <a:pt x="242" y="404"/>
                  </a:lnTo>
                  <a:lnTo>
                    <a:pt x="251" y="411"/>
                  </a:lnTo>
                  <a:lnTo>
                    <a:pt x="254" y="419"/>
                  </a:lnTo>
                  <a:lnTo>
                    <a:pt x="252" y="426"/>
                  </a:lnTo>
                  <a:lnTo>
                    <a:pt x="248" y="431"/>
                  </a:lnTo>
                  <a:lnTo>
                    <a:pt x="249" y="435"/>
                  </a:lnTo>
                  <a:lnTo>
                    <a:pt x="253" y="445"/>
                  </a:lnTo>
                  <a:lnTo>
                    <a:pt x="256" y="459"/>
                  </a:lnTo>
                  <a:lnTo>
                    <a:pt x="252" y="472"/>
                  </a:lnTo>
                  <a:lnTo>
                    <a:pt x="242" y="476"/>
                  </a:lnTo>
                  <a:lnTo>
                    <a:pt x="232" y="478"/>
                  </a:lnTo>
                  <a:lnTo>
                    <a:pt x="225" y="489"/>
                  </a:lnTo>
                  <a:lnTo>
                    <a:pt x="221" y="503"/>
                  </a:lnTo>
                  <a:lnTo>
                    <a:pt x="219" y="515"/>
                  </a:lnTo>
                  <a:lnTo>
                    <a:pt x="244" y="512"/>
                  </a:lnTo>
                  <a:lnTo>
                    <a:pt x="245" y="515"/>
                  </a:lnTo>
                  <a:lnTo>
                    <a:pt x="249" y="523"/>
                  </a:lnTo>
                  <a:lnTo>
                    <a:pt x="254" y="535"/>
                  </a:lnTo>
                  <a:lnTo>
                    <a:pt x="260" y="548"/>
                  </a:lnTo>
                  <a:lnTo>
                    <a:pt x="266" y="561"/>
                  </a:lnTo>
                  <a:lnTo>
                    <a:pt x="272" y="571"/>
                  </a:lnTo>
                  <a:lnTo>
                    <a:pt x="276" y="579"/>
                  </a:lnTo>
                  <a:lnTo>
                    <a:pt x="279" y="581"/>
                  </a:lnTo>
                  <a:lnTo>
                    <a:pt x="277" y="552"/>
                  </a:lnTo>
                  <a:lnTo>
                    <a:pt x="275" y="525"/>
                  </a:lnTo>
                  <a:lnTo>
                    <a:pt x="273" y="505"/>
                  </a:lnTo>
                  <a:lnTo>
                    <a:pt x="272" y="498"/>
                  </a:lnTo>
                  <a:lnTo>
                    <a:pt x="309" y="498"/>
                  </a:lnTo>
                  <a:lnTo>
                    <a:pt x="309" y="627"/>
                  </a:lnTo>
                  <a:lnTo>
                    <a:pt x="312" y="614"/>
                  </a:lnTo>
                  <a:lnTo>
                    <a:pt x="329" y="569"/>
                  </a:lnTo>
                  <a:lnTo>
                    <a:pt x="338" y="534"/>
                  </a:lnTo>
                  <a:lnTo>
                    <a:pt x="345" y="504"/>
                  </a:lnTo>
                  <a:lnTo>
                    <a:pt x="349" y="481"/>
                  </a:lnTo>
                  <a:lnTo>
                    <a:pt x="357" y="461"/>
                  </a:lnTo>
                  <a:lnTo>
                    <a:pt x="369" y="445"/>
                  </a:lnTo>
                  <a:lnTo>
                    <a:pt x="391" y="429"/>
                  </a:lnTo>
                  <a:lnTo>
                    <a:pt x="423" y="413"/>
                  </a:lnTo>
                  <a:lnTo>
                    <a:pt x="425" y="407"/>
                  </a:lnTo>
                  <a:lnTo>
                    <a:pt x="432" y="394"/>
                  </a:lnTo>
                  <a:lnTo>
                    <a:pt x="442" y="383"/>
                  </a:lnTo>
                  <a:lnTo>
                    <a:pt x="456" y="379"/>
                  </a:lnTo>
                  <a:lnTo>
                    <a:pt x="462" y="380"/>
                  </a:lnTo>
                  <a:lnTo>
                    <a:pt x="460" y="379"/>
                  </a:lnTo>
                  <a:lnTo>
                    <a:pt x="452" y="375"/>
                  </a:lnTo>
                  <a:lnTo>
                    <a:pt x="440" y="365"/>
                  </a:lnTo>
                  <a:lnTo>
                    <a:pt x="432" y="360"/>
                  </a:lnTo>
                  <a:lnTo>
                    <a:pt x="425" y="353"/>
                  </a:lnTo>
                  <a:lnTo>
                    <a:pt x="417" y="346"/>
                  </a:lnTo>
                  <a:lnTo>
                    <a:pt x="411" y="336"/>
                  </a:lnTo>
                  <a:lnTo>
                    <a:pt x="404" y="323"/>
                  </a:lnTo>
                  <a:lnTo>
                    <a:pt x="400" y="306"/>
                  </a:lnTo>
                  <a:lnTo>
                    <a:pt x="395" y="283"/>
                  </a:lnTo>
                  <a:lnTo>
                    <a:pt x="393" y="255"/>
                  </a:lnTo>
                  <a:lnTo>
                    <a:pt x="383" y="222"/>
                  </a:lnTo>
                  <a:lnTo>
                    <a:pt x="344" y="223"/>
                  </a:lnTo>
                  <a:lnTo>
                    <a:pt x="343" y="298"/>
                  </a:lnTo>
                  <a:lnTo>
                    <a:pt x="325" y="297"/>
                  </a:lnTo>
                  <a:lnTo>
                    <a:pt x="336" y="223"/>
                  </a:lnTo>
                  <a:lnTo>
                    <a:pt x="306" y="227"/>
                  </a:lnTo>
                  <a:lnTo>
                    <a:pt x="403" y="136"/>
                  </a:lnTo>
                  <a:lnTo>
                    <a:pt x="563" y="127"/>
                  </a:lnTo>
                  <a:lnTo>
                    <a:pt x="501" y="169"/>
                  </a:lnTo>
                  <a:lnTo>
                    <a:pt x="529" y="195"/>
                  </a:lnTo>
                  <a:lnTo>
                    <a:pt x="535" y="199"/>
                  </a:lnTo>
                  <a:lnTo>
                    <a:pt x="541" y="204"/>
                  </a:lnTo>
                  <a:lnTo>
                    <a:pt x="547" y="209"/>
                  </a:lnTo>
                  <a:lnTo>
                    <a:pt x="554" y="216"/>
                  </a:lnTo>
                  <a:lnTo>
                    <a:pt x="560" y="222"/>
                  </a:lnTo>
                  <a:lnTo>
                    <a:pt x="565" y="229"/>
                  </a:lnTo>
                  <a:lnTo>
                    <a:pt x="568" y="236"/>
                  </a:lnTo>
                  <a:lnTo>
                    <a:pt x="568" y="243"/>
                  </a:lnTo>
                  <a:lnTo>
                    <a:pt x="568" y="249"/>
                  </a:lnTo>
                  <a:lnTo>
                    <a:pt x="570" y="255"/>
                  </a:lnTo>
                  <a:lnTo>
                    <a:pt x="574" y="259"/>
                  </a:lnTo>
                  <a:lnTo>
                    <a:pt x="579" y="264"/>
                  </a:lnTo>
                  <a:lnTo>
                    <a:pt x="585" y="269"/>
                  </a:lnTo>
                  <a:lnTo>
                    <a:pt x="592" y="273"/>
                  </a:lnTo>
                  <a:lnTo>
                    <a:pt x="599" y="277"/>
                  </a:lnTo>
                  <a:lnTo>
                    <a:pt x="606" y="283"/>
                  </a:lnTo>
                  <a:lnTo>
                    <a:pt x="608" y="287"/>
                  </a:lnTo>
                  <a:lnTo>
                    <a:pt x="607" y="290"/>
                  </a:lnTo>
                  <a:lnTo>
                    <a:pt x="604" y="293"/>
                  </a:lnTo>
                  <a:lnTo>
                    <a:pt x="598" y="296"/>
                  </a:lnTo>
                  <a:lnTo>
                    <a:pt x="593" y="298"/>
                  </a:lnTo>
                  <a:lnTo>
                    <a:pt x="589" y="300"/>
                  </a:lnTo>
                  <a:lnTo>
                    <a:pt x="585" y="302"/>
                  </a:lnTo>
                  <a:lnTo>
                    <a:pt x="586" y="304"/>
                  </a:lnTo>
                  <a:lnTo>
                    <a:pt x="591" y="315"/>
                  </a:lnTo>
                  <a:lnTo>
                    <a:pt x="593" y="331"/>
                  </a:lnTo>
                  <a:lnTo>
                    <a:pt x="590" y="347"/>
                  </a:lnTo>
                  <a:lnTo>
                    <a:pt x="579" y="351"/>
                  </a:lnTo>
                  <a:lnTo>
                    <a:pt x="568" y="353"/>
                  </a:lnTo>
                  <a:lnTo>
                    <a:pt x="560" y="365"/>
                  </a:lnTo>
                  <a:lnTo>
                    <a:pt x="555" y="380"/>
                  </a:lnTo>
                  <a:lnTo>
                    <a:pt x="553" y="394"/>
                  </a:lnTo>
                  <a:lnTo>
                    <a:pt x="581" y="392"/>
                  </a:lnTo>
                  <a:lnTo>
                    <a:pt x="582" y="395"/>
                  </a:lnTo>
                  <a:lnTo>
                    <a:pt x="583" y="404"/>
                  </a:lnTo>
                  <a:lnTo>
                    <a:pt x="585" y="410"/>
                  </a:lnTo>
                  <a:lnTo>
                    <a:pt x="587" y="413"/>
                  </a:lnTo>
                  <a:lnTo>
                    <a:pt x="594" y="409"/>
                  </a:lnTo>
                  <a:lnTo>
                    <a:pt x="600" y="410"/>
                  </a:lnTo>
                  <a:lnTo>
                    <a:pt x="604" y="415"/>
                  </a:lnTo>
                  <a:lnTo>
                    <a:pt x="608" y="421"/>
                  </a:lnTo>
                  <a:lnTo>
                    <a:pt x="615" y="431"/>
                  </a:lnTo>
                  <a:lnTo>
                    <a:pt x="624" y="443"/>
                  </a:lnTo>
                  <a:lnTo>
                    <a:pt x="638" y="455"/>
                  </a:lnTo>
                  <a:lnTo>
                    <a:pt x="656" y="468"/>
                  </a:lnTo>
                  <a:lnTo>
                    <a:pt x="661" y="462"/>
                  </a:lnTo>
                  <a:lnTo>
                    <a:pt x="666" y="455"/>
                  </a:lnTo>
                  <a:lnTo>
                    <a:pt x="672" y="446"/>
                  </a:lnTo>
                  <a:lnTo>
                    <a:pt x="678" y="436"/>
                  </a:lnTo>
                  <a:lnTo>
                    <a:pt x="682" y="426"/>
                  </a:lnTo>
                  <a:lnTo>
                    <a:pt x="686" y="417"/>
                  </a:lnTo>
                  <a:lnTo>
                    <a:pt x="688" y="408"/>
                  </a:lnTo>
                  <a:lnTo>
                    <a:pt x="688" y="402"/>
                  </a:lnTo>
                  <a:lnTo>
                    <a:pt x="703" y="393"/>
                  </a:lnTo>
                  <a:lnTo>
                    <a:pt x="700" y="387"/>
                  </a:lnTo>
                  <a:lnTo>
                    <a:pt x="694" y="382"/>
                  </a:lnTo>
                  <a:lnTo>
                    <a:pt x="687" y="376"/>
                  </a:lnTo>
                  <a:lnTo>
                    <a:pt x="681" y="361"/>
                  </a:lnTo>
                  <a:lnTo>
                    <a:pt x="655" y="428"/>
                  </a:lnTo>
                  <a:lnTo>
                    <a:pt x="617" y="408"/>
                  </a:lnTo>
                  <a:lnTo>
                    <a:pt x="617" y="407"/>
                  </a:lnTo>
                  <a:lnTo>
                    <a:pt x="620" y="404"/>
                  </a:lnTo>
                  <a:lnTo>
                    <a:pt x="622" y="400"/>
                  </a:lnTo>
                  <a:lnTo>
                    <a:pt x="625" y="392"/>
                  </a:lnTo>
                  <a:lnTo>
                    <a:pt x="630" y="383"/>
                  </a:lnTo>
                  <a:lnTo>
                    <a:pt x="637" y="371"/>
                  </a:lnTo>
                  <a:lnTo>
                    <a:pt x="646" y="358"/>
                  </a:lnTo>
                  <a:lnTo>
                    <a:pt x="656" y="343"/>
                  </a:lnTo>
                  <a:lnTo>
                    <a:pt x="649" y="340"/>
                  </a:lnTo>
                  <a:lnTo>
                    <a:pt x="648" y="334"/>
                  </a:lnTo>
                  <a:lnTo>
                    <a:pt x="650" y="324"/>
                  </a:lnTo>
                  <a:lnTo>
                    <a:pt x="656" y="314"/>
                  </a:lnTo>
                  <a:lnTo>
                    <a:pt x="664" y="304"/>
                  </a:lnTo>
                  <a:lnTo>
                    <a:pt x="671" y="297"/>
                  </a:lnTo>
                  <a:lnTo>
                    <a:pt x="678" y="293"/>
                  </a:lnTo>
                  <a:lnTo>
                    <a:pt x="682" y="295"/>
                  </a:lnTo>
                  <a:lnTo>
                    <a:pt x="694" y="266"/>
                  </a:lnTo>
                  <a:lnTo>
                    <a:pt x="704" y="243"/>
                  </a:lnTo>
                  <a:lnTo>
                    <a:pt x="712" y="228"/>
                  </a:lnTo>
                  <a:lnTo>
                    <a:pt x="715" y="222"/>
                  </a:lnTo>
                  <a:lnTo>
                    <a:pt x="751" y="236"/>
                  </a:lnTo>
                  <a:lnTo>
                    <a:pt x="747" y="244"/>
                  </a:lnTo>
                  <a:lnTo>
                    <a:pt x="741" y="254"/>
                  </a:lnTo>
                  <a:lnTo>
                    <a:pt x="735" y="263"/>
                  </a:lnTo>
                  <a:lnTo>
                    <a:pt x="729" y="273"/>
                  </a:lnTo>
                  <a:lnTo>
                    <a:pt x="723" y="283"/>
                  </a:lnTo>
                  <a:lnTo>
                    <a:pt x="718" y="290"/>
                  </a:lnTo>
                  <a:lnTo>
                    <a:pt x="715" y="296"/>
                  </a:lnTo>
                  <a:lnTo>
                    <a:pt x="713" y="298"/>
                  </a:lnTo>
                  <a:lnTo>
                    <a:pt x="728" y="299"/>
                  </a:lnTo>
                  <a:lnTo>
                    <a:pt x="737" y="309"/>
                  </a:lnTo>
                  <a:lnTo>
                    <a:pt x="740" y="326"/>
                  </a:lnTo>
                  <a:lnTo>
                    <a:pt x="739" y="353"/>
                  </a:lnTo>
                  <a:lnTo>
                    <a:pt x="737" y="367"/>
                  </a:lnTo>
                  <a:lnTo>
                    <a:pt x="737" y="377"/>
                  </a:lnTo>
                  <a:lnTo>
                    <a:pt x="737" y="382"/>
                  </a:lnTo>
                  <a:lnTo>
                    <a:pt x="737" y="384"/>
                  </a:lnTo>
                  <a:lnTo>
                    <a:pt x="742" y="384"/>
                  </a:lnTo>
                  <a:lnTo>
                    <a:pt x="748" y="386"/>
                  </a:lnTo>
                  <a:lnTo>
                    <a:pt x="753" y="384"/>
                  </a:lnTo>
                  <a:lnTo>
                    <a:pt x="760" y="384"/>
                  </a:lnTo>
                  <a:lnTo>
                    <a:pt x="766" y="383"/>
                  </a:lnTo>
                  <a:lnTo>
                    <a:pt x="771" y="383"/>
                  </a:lnTo>
                  <a:lnTo>
                    <a:pt x="774" y="382"/>
                  </a:lnTo>
                  <a:lnTo>
                    <a:pt x="775" y="382"/>
                  </a:lnTo>
                  <a:lnTo>
                    <a:pt x="773" y="418"/>
                  </a:lnTo>
                  <a:lnTo>
                    <a:pt x="769" y="462"/>
                  </a:lnTo>
                  <a:lnTo>
                    <a:pt x="764" y="515"/>
                  </a:lnTo>
                  <a:lnTo>
                    <a:pt x="750" y="579"/>
                  </a:lnTo>
                  <a:lnTo>
                    <a:pt x="773" y="525"/>
                  </a:lnTo>
                  <a:lnTo>
                    <a:pt x="784" y="483"/>
                  </a:lnTo>
                  <a:lnTo>
                    <a:pt x="789" y="450"/>
                  </a:lnTo>
                  <a:lnTo>
                    <a:pt x="792" y="424"/>
                  </a:lnTo>
                  <a:lnTo>
                    <a:pt x="798" y="404"/>
                  </a:lnTo>
                  <a:lnTo>
                    <a:pt x="812" y="386"/>
                  </a:lnTo>
                  <a:lnTo>
                    <a:pt x="839" y="367"/>
                  </a:lnTo>
                  <a:lnTo>
                    <a:pt x="885" y="348"/>
                  </a:lnTo>
                  <a:lnTo>
                    <a:pt x="886" y="346"/>
                  </a:lnTo>
                  <a:lnTo>
                    <a:pt x="888" y="341"/>
                  </a:lnTo>
                  <a:lnTo>
                    <a:pt x="892" y="334"/>
                  </a:lnTo>
                  <a:lnTo>
                    <a:pt x="898" y="326"/>
                  </a:lnTo>
                  <a:lnTo>
                    <a:pt x="904" y="318"/>
                  </a:lnTo>
                  <a:lnTo>
                    <a:pt x="912" y="312"/>
                  </a:lnTo>
                  <a:lnTo>
                    <a:pt x="920" y="308"/>
                  </a:lnTo>
                  <a:lnTo>
                    <a:pt x="931" y="308"/>
                  </a:lnTo>
                  <a:lnTo>
                    <a:pt x="936" y="308"/>
                  </a:lnTo>
                  <a:lnTo>
                    <a:pt x="941" y="308"/>
                  </a:lnTo>
                  <a:lnTo>
                    <a:pt x="942" y="307"/>
                  </a:lnTo>
                  <a:lnTo>
                    <a:pt x="941" y="306"/>
                  </a:lnTo>
                  <a:lnTo>
                    <a:pt x="938" y="302"/>
                  </a:lnTo>
                  <a:lnTo>
                    <a:pt x="933" y="298"/>
                  </a:lnTo>
                  <a:lnTo>
                    <a:pt x="925" y="291"/>
                  </a:lnTo>
                  <a:lnTo>
                    <a:pt x="916" y="284"/>
                  </a:lnTo>
                  <a:lnTo>
                    <a:pt x="906" y="275"/>
                  </a:lnTo>
                  <a:lnTo>
                    <a:pt x="896" y="267"/>
                  </a:lnTo>
                  <a:lnTo>
                    <a:pt x="887" y="257"/>
                  </a:lnTo>
                  <a:lnTo>
                    <a:pt x="879" y="244"/>
                  </a:lnTo>
                  <a:lnTo>
                    <a:pt x="872" y="228"/>
                  </a:lnTo>
                  <a:lnTo>
                    <a:pt x="868" y="205"/>
                  </a:lnTo>
                  <a:lnTo>
                    <a:pt x="866" y="178"/>
                  </a:lnTo>
                  <a:lnTo>
                    <a:pt x="867" y="142"/>
                  </a:lnTo>
                  <a:lnTo>
                    <a:pt x="893" y="100"/>
                  </a:lnTo>
                  <a:lnTo>
                    <a:pt x="837" y="96"/>
                  </a:lnTo>
                  <a:lnTo>
                    <a:pt x="824" y="216"/>
                  </a:lnTo>
                  <a:lnTo>
                    <a:pt x="799" y="214"/>
                  </a:lnTo>
                  <a:lnTo>
                    <a:pt x="826" y="95"/>
                  </a:lnTo>
                  <a:lnTo>
                    <a:pt x="782" y="94"/>
                  </a:lnTo>
                  <a:lnTo>
                    <a:pt x="934" y="0"/>
                  </a:lnTo>
                  <a:lnTo>
                    <a:pt x="1164" y="15"/>
                  </a:lnTo>
                  <a:lnTo>
                    <a:pt x="1068" y="55"/>
                  </a:lnTo>
                  <a:lnTo>
                    <a:pt x="1083" y="94"/>
                  </a:lnTo>
                  <a:lnTo>
                    <a:pt x="1093" y="101"/>
                  </a:lnTo>
                  <a:lnTo>
                    <a:pt x="1100" y="108"/>
                  </a:lnTo>
                  <a:lnTo>
                    <a:pt x="1104" y="120"/>
                  </a:lnTo>
                  <a:lnTo>
                    <a:pt x="1107" y="139"/>
                  </a:lnTo>
                  <a:lnTo>
                    <a:pt x="1112" y="155"/>
                  </a:lnTo>
                  <a:lnTo>
                    <a:pt x="1118" y="163"/>
                  </a:lnTo>
                  <a:lnTo>
                    <a:pt x="1126" y="169"/>
                  </a:lnTo>
                  <a:lnTo>
                    <a:pt x="1137" y="180"/>
                  </a:lnTo>
                  <a:lnTo>
                    <a:pt x="1139" y="187"/>
                  </a:lnTo>
                  <a:lnTo>
                    <a:pt x="1138" y="192"/>
                  </a:lnTo>
                  <a:lnTo>
                    <a:pt x="1134" y="196"/>
                  </a:lnTo>
                  <a:lnTo>
                    <a:pt x="1130" y="201"/>
                  </a:lnTo>
                  <a:lnTo>
                    <a:pt x="1125" y="204"/>
                  </a:lnTo>
                  <a:lnTo>
                    <a:pt x="1122" y="207"/>
                  </a:lnTo>
                  <a:lnTo>
                    <a:pt x="1121" y="209"/>
                  </a:lnTo>
                  <a:lnTo>
                    <a:pt x="1123" y="213"/>
                  </a:lnTo>
                  <a:lnTo>
                    <a:pt x="1130" y="227"/>
                  </a:lnTo>
                  <a:lnTo>
                    <a:pt x="1133" y="249"/>
                  </a:lnTo>
                  <a:lnTo>
                    <a:pt x="1129" y="270"/>
                  </a:lnTo>
                  <a:lnTo>
                    <a:pt x="1116" y="280"/>
                  </a:lnTo>
                  <a:lnTo>
                    <a:pt x="1106" y="281"/>
                  </a:lnTo>
                  <a:lnTo>
                    <a:pt x="1098" y="284"/>
                  </a:lnTo>
                  <a:lnTo>
                    <a:pt x="1091" y="289"/>
                  </a:lnTo>
                  <a:lnTo>
                    <a:pt x="1085" y="296"/>
                  </a:lnTo>
                  <a:lnTo>
                    <a:pt x="1081" y="303"/>
                  </a:lnTo>
                  <a:lnTo>
                    <a:pt x="1076" y="311"/>
                  </a:lnTo>
                  <a:lnTo>
                    <a:pt x="1074" y="318"/>
                  </a:lnTo>
                  <a:lnTo>
                    <a:pt x="1072" y="326"/>
                  </a:lnTo>
                  <a:lnTo>
                    <a:pt x="1113" y="323"/>
                  </a:lnTo>
                  <a:lnTo>
                    <a:pt x="1114" y="327"/>
                  </a:lnTo>
                  <a:lnTo>
                    <a:pt x="1116" y="337"/>
                  </a:lnTo>
                  <a:lnTo>
                    <a:pt x="1118" y="347"/>
                  </a:lnTo>
                  <a:lnTo>
                    <a:pt x="1122" y="349"/>
                  </a:lnTo>
                  <a:lnTo>
                    <a:pt x="1126" y="347"/>
                  </a:lnTo>
                  <a:lnTo>
                    <a:pt x="1131" y="346"/>
                  </a:lnTo>
                  <a:lnTo>
                    <a:pt x="1136" y="346"/>
                  </a:lnTo>
                  <a:lnTo>
                    <a:pt x="1140" y="347"/>
                  </a:lnTo>
                  <a:lnTo>
                    <a:pt x="1145" y="348"/>
                  </a:lnTo>
                  <a:lnTo>
                    <a:pt x="1149" y="351"/>
                  </a:lnTo>
                  <a:lnTo>
                    <a:pt x="1155" y="354"/>
                  </a:lnTo>
                  <a:lnTo>
                    <a:pt x="1160" y="358"/>
                  </a:lnTo>
                  <a:lnTo>
                    <a:pt x="543" y="1368"/>
                  </a:lnTo>
                  <a:lnTo>
                    <a:pt x="58" y="576"/>
                  </a:lnTo>
                  <a:close/>
                </a:path>
              </a:pathLst>
            </a:custGeom>
            <a:solidFill>
              <a:srgbClr val="1E99EA"/>
            </a:solidFill>
            <a:ln w="9525">
              <a:noFill/>
              <a:round/>
              <a:headEnd/>
              <a:tailEnd/>
            </a:ln>
          </p:spPr>
          <p:txBody>
            <a:bodyPr/>
            <a:lstStyle/>
            <a:p>
              <a:endParaRPr lang="zh-CN" altLang="en-US"/>
            </a:p>
          </p:txBody>
        </p:sp>
        <p:sp>
          <p:nvSpPr>
            <p:cNvPr id="1066" name="Freeform 147"/>
            <p:cNvSpPr>
              <a:spLocks/>
            </p:cNvSpPr>
            <p:nvPr/>
          </p:nvSpPr>
          <p:spPr bwMode="auto">
            <a:xfrm>
              <a:off x="648" y="2332"/>
              <a:ext cx="298" cy="141"/>
            </a:xfrm>
            <a:custGeom>
              <a:avLst/>
              <a:gdLst>
                <a:gd name="T0" fmla="*/ 0 w 1193"/>
                <a:gd name="T1" fmla="*/ 0 h 566"/>
                <a:gd name="T2" fmla="*/ 0 w 1193"/>
                <a:gd name="T3" fmla="*/ 0 h 566"/>
                <a:gd name="T4" fmla="*/ 0 w 1193"/>
                <a:gd name="T5" fmla="*/ 0 h 566"/>
                <a:gd name="T6" fmla="*/ 0 w 1193"/>
                <a:gd name="T7" fmla="*/ 0 h 566"/>
                <a:gd name="T8" fmla="*/ 0 w 1193"/>
                <a:gd name="T9" fmla="*/ 0 h 566"/>
                <a:gd name="T10" fmla="*/ 0 w 1193"/>
                <a:gd name="T11" fmla="*/ 0 h 566"/>
                <a:gd name="T12" fmla="*/ 0 w 1193"/>
                <a:gd name="T13" fmla="*/ 0 h 566"/>
                <a:gd name="T14" fmla="*/ 0 w 1193"/>
                <a:gd name="T15" fmla="*/ 0 h 566"/>
                <a:gd name="T16" fmla="*/ 0 w 1193"/>
                <a:gd name="T17" fmla="*/ 0 h 566"/>
                <a:gd name="T18" fmla="*/ 0 w 1193"/>
                <a:gd name="T19" fmla="*/ 0 h 566"/>
                <a:gd name="T20" fmla="*/ 0 w 1193"/>
                <a:gd name="T21" fmla="*/ 0 h 566"/>
                <a:gd name="T22" fmla="*/ 0 w 1193"/>
                <a:gd name="T23" fmla="*/ 0 h 566"/>
                <a:gd name="T24" fmla="*/ 0 w 1193"/>
                <a:gd name="T25" fmla="*/ 0 h 566"/>
                <a:gd name="T26" fmla="*/ 0 w 1193"/>
                <a:gd name="T27" fmla="*/ 0 h 566"/>
                <a:gd name="T28" fmla="*/ 0 w 1193"/>
                <a:gd name="T29" fmla="*/ 0 h 566"/>
                <a:gd name="T30" fmla="*/ 0 w 1193"/>
                <a:gd name="T31" fmla="*/ 0 h 566"/>
                <a:gd name="T32" fmla="*/ 0 w 1193"/>
                <a:gd name="T33" fmla="*/ 0 h 566"/>
                <a:gd name="T34" fmla="*/ 0 w 1193"/>
                <a:gd name="T35" fmla="*/ 0 h 566"/>
                <a:gd name="T36" fmla="*/ 0 w 1193"/>
                <a:gd name="T37" fmla="*/ 0 h 566"/>
                <a:gd name="T38" fmla="*/ 0 w 1193"/>
                <a:gd name="T39" fmla="*/ 0 h 566"/>
                <a:gd name="T40" fmla="*/ 0 w 1193"/>
                <a:gd name="T41" fmla="*/ 0 h 566"/>
                <a:gd name="T42" fmla="*/ 0 w 1193"/>
                <a:gd name="T43" fmla="*/ 0 h 566"/>
                <a:gd name="T44" fmla="*/ 0 w 1193"/>
                <a:gd name="T45" fmla="*/ 0 h 566"/>
                <a:gd name="T46" fmla="*/ 0 w 1193"/>
                <a:gd name="T47" fmla="*/ 0 h 566"/>
                <a:gd name="T48" fmla="*/ 0 w 1193"/>
                <a:gd name="T49" fmla="*/ 0 h 566"/>
                <a:gd name="T50" fmla="*/ 0 w 1193"/>
                <a:gd name="T51" fmla="*/ 0 h 566"/>
                <a:gd name="T52" fmla="*/ 0 w 1193"/>
                <a:gd name="T53" fmla="*/ 0 h 566"/>
                <a:gd name="T54" fmla="*/ 0 w 1193"/>
                <a:gd name="T55" fmla="*/ 0 h 566"/>
                <a:gd name="T56" fmla="*/ 0 w 1193"/>
                <a:gd name="T57" fmla="*/ 0 h 566"/>
                <a:gd name="T58" fmla="*/ 0 w 1193"/>
                <a:gd name="T59" fmla="*/ 0 h 566"/>
                <a:gd name="T60" fmla="*/ 0 w 1193"/>
                <a:gd name="T61" fmla="*/ 0 h 566"/>
                <a:gd name="T62" fmla="*/ 0 w 1193"/>
                <a:gd name="T63" fmla="*/ 0 h 566"/>
                <a:gd name="T64" fmla="*/ 0 w 1193"/>
                <a:gd name="T65" fmla="*/ 0 h 566"/>
                <a:gd name="T66" fmla="*/ 0 w 1193"/>
                <a:gd name="T67" fmla="*/ 0 h 566"/>
                <a:gd name="T68" fmla="*/ 0 w 1193"/>
                <a:gd name="T69" fmla="*/ 0 h 566"/>
                <a:gd name="T70" fmla="*/ 0 w 1193"/>
                <a:gd name="T71" fmla="*/ 0 h 566"/>
                <a:gd name="T72" fmla="*/ 0 w 1193"/>
                <a:gd name="T73" fmla="*/ 0 h 566"/>
                <a:gd name="T74" fmla="*/ 0 w 1193"/>
                <a:gd name="T75" fmla="*/ 0 h 566"/>
                <a:gd name="T76" fmla="*/ 0 w 1193"/>
                <a:gd name="T77" fmla="*/ 0 h 566"/>
                <a:gd name="T78" fmla="*/ 0 w 1193"/>
                <a:gd name="T79" fmla="*/ 0 h 566"/>
                <a:gd name="T80" fmla="*/ 0 w 1193"/>
                <a:gd name="T81" fmla="*/ 0 h 566"/>
                <a:gd name="T82" fmla="*/ 0 w 1193"/>
                <a:gd name="T83" fmla="*/ 0 h 5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93"/>
                <a:gd name="T127" fmla="*/ 0 h 566"/>
                <a:gd name="T128" fmla="*/ 1193 w 1193"/>
                <a:gd name="T129" fmla="*/ 566 h 5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93" h="566">
                  <a:moveTo>
                    <a:pt x="7" y="232"/>
                  </a:moveTo>
                  <a:lnTo>
                    <a:pt x="2" y="268"/>
                  </a:lnTo>
                  <a:lnTo>
                    <a:pt x="0" y="320"/>
                  </a:lnTo>
                  <a:lnTo>
                    <a:pt x="1" y="381"/>
                  </a:lnTo>
                  <a:lnTo>
                    <a:pt x="8" y="442"/>
                  </a:lnTo>
                  <a:lnTo>
                    <a:pt x="22" y="499"/>
                  </a:lnTo>
                  <a:lnTo>
                    <a:pt x="43" y="542"/>
                  </a:lnTo>
                  <a:lnTo>
                    <a:pt x="77" y="566"/>
                  </a:lnTo>
                  <a:lnTo>
                    <a:pt x="122" y="562"/>
                  </a:lnTo>
                  <a:lnTo>
                    <a:pt x="129" y="559"/>
                  </a:lnTo>
                  <a:lnTo>
                    <a:pt x="137" y="555"/>
                  </a:lnTo>
                  <a:lnTo>
                    <a:pt x="148" y="549"/>
                  </a:lnTo>
                  <a:lnTo>
                    <a:pt x="159" y="543"/>
                  </a:lnTo>
                  <a:lnTo>
                    <a:pt x="172" y="535"/>
                  </a:lnTo>
                  <a:lnTo>
                    <a:pt x="186" y="527"/>
                  </a:lnTo>
                  <a:lnTo>
                    <a:pt x="202" y="517"/>
                  </a:lnTo>
                  <a:lnTo>
                    <a:pt x="221" y="507"/>
                  </a:lnTo>
                  <a:lnTo>
                    <a:pt x="240" y="497"/>
                  </a:lnTo>
                  <a:lnTo>
                    <a:pt x="262" y="485"/>
                  </a:lnTo>
                  <a:lnTo>
                    <a:pt x="285" y="473"/>
                  </a:lnTo>
                  <a:lnTo>
                    <a:pt x="309" y="460"/>
                  </a:lnTo>
                  <a:lnTo>
                    <a:pt x="335" y="448"/>
                  </a:lnTo>
                  <a:lnTo>
                    <a:pt x="364" y="435"/>
                  </a:lnTo>
                  <a:lnTo>
                    <a:pt x="394" y="422"/>
                  </a:lnTo>
                  <a:lnTo>
                    <a:pt x="424" y="409"/>
                  </a:lnTo>
                  <a:lnTo>
                    <a:pt x="458" y="396"/>
                  </a:lnTo>
                  <a:lnTo>
                    <a:pt x="493" y="384"/>
                  </a:lnTo>
                  <a:lnTo>
                    <a:pt x="529" y="372"/>
                  </a:lnTo>
                  <a:lnTo>
                    <a:pt x="568" y="360"/>
                  </a:lnTo>
                  <a:lnTo>
                    <a:pt x="608" y="348"/>
                  </a:lnTo>
                  <a:lnTo>
                    <a:pt x="649" y="339"/>
                  </a:lnTo>
                  <a:lnTo>
                    <a:pt x="692" y="328"/>
                  </a:lnTo>
                  <a:lnTo>
                    <a:pt x="737" y="319"/>
                  </a:lnTo>
                  <a:lnTo>
                    <a:pt x="784" y="312"/>
                  </a:lnTo>
                  <a:lnTo>
                    <a:pt x="833" y="304"/>
                  </a:lnTo>
                  <a:lnTo>
                    <a:pt x="883" y="299"/>
                  </a:lnTo>
                  <a:lnTo>
                    <a:pt x="935" y="293"/>
                  </a:lnTo>
                  <a:lnTo>
                    <a:pt x="989" y="290"/>
                  </a:lnTo>
                  <a:lnTo>
                    <a:pt x="1045" y="288"/>
                  </a:lnTo>
                  <a:lnTo>
                    <a:pt x="1102" y="288"/>
                  </a:lnTo>
                  <a:lnTo>
                    <a:pt x="1161" y="289"/>
                  </a:lnTo>
                  <a:lnTo>
                    <a:pt x="1177" y="275"/>
                  </a:lnTo>
                  <a:lnTo>
                    <a:pt x="1188" y="243"/>
                  </a:lnTo>
                  <a:lnTo>
                    <a:pt x="1193" y="199"/>
                  </a:lnTo>
                  <a:lnTo>
                    <a:pt x="1193" y="151"/>
                  </a:lnTo>
                  <a:lnTo>
                    <a:pt x="1187" y="105"/>
                  </a:lnTo>
                  <a:lnTo>
                    <a:pt x="1173" y="67"/>
                  </a:lnTo>
                  <a:lnTo>
                    <a:pt x="1152" y="47"/>
                  </a:lnTo>
                  <a:lnTo>
                    <a:pt x="1124" y="49"/>
                  </a:lnTo>
                  <a:lnTo>
                    <a:pt x="1133" y="30"/>
                  </a:lnTo>
                  <a:lnTo>
                    <a:pt x="1141" y="13"/>
                  </a:lnTo>
                  <a:lnTo>
                    <a:pt x="1149" y="4"/>
                  </a:lnTo>
                  <a:lnTo>
                    <a:pt x="1151" y="0"/>
                  </a:lnTo>
                  <a:lnTo>
                    <a:pt x="1143" y="4"/>
                  </a:lnTo>
                  <a:lnTo>
                    <a:pt x="1129" y="8"/>
                  </a:lnTo>
                  <a:lnTo>
                    <a:pt x="1112" y="13"/>
                  </a:lnTo>
                  <a:lnTo>
                    <a:pt x="1090" y="19"/>
                  </a:lnTo>
                  <a:lnTo>
                    <a:pt x="1064" y="26"/>
                  </a:lnTo>
                  <a:lnTo>
                    <a:pt x="1036" y="34"/>
                  </a:lnTo>
                  <a:lnTo>
                    <a:pt x="1002" y="41"/>
                  </a:lnTo>
                  <a:lnTo>
                    <a:pt x="967" y="50"/>
                  </a:lnTo>
                  <a:lnTo>
                    <a:pt x="929" y="60"/>
                  </a:lnTo>
                  <a:lnTo>
                    <a:pt x="889" y="69"/>
                  </a:lnTo>
                  <a:lnTo>
                    <a:pt x="846" y="79"/>
                  </a:lnTo>
                  <a:lnTo>
                    <a:pt x="801" y="89"/>
                  </a:lnTo>
                  <a:lnTo>
                    <a:pt x="755" y="100"/>
                  </a:lnTo>
                  <a:lnTo>
                    <a:pt x="708" y="110"/>
                  </a:lnTo>
                  <a:lnTo>
                    <a:pt x="660" y="120"/>
                  </a:lnTo>
                  <a:lnTo>
                    <a:pt x="612" y="130"/>
                  </a:lnTo>
                  <a:lnTo>
                    <a:pt x="563" y="141"/>
                  </a:lnTo>
                  <a:lnTo>
                    <a:pt x="515" y="151"/>
                  </a:lnTo>
                  <a:lnTo>
                    <a:pt x="466" y="161"/>
                  </a:lnTo>
                  <a:lnTo>
                    <a:pt x="419" y="170"/>
                  </a:lnTo>
                  <a:lnTo>
                    <a:pt x="372" y="180"/>
                  </a:lnTo>
                  <a:lnTo>
                    <a:pt x="326" y="188"/>
                  </a:lnTo>
                  <a:lnTo>
                    <a:pt x="283" y="196"/>
                  </a:lnTo>
                  <a:lnTo>
                    <a:pt x="240" y="204"/>
                  </a:lnTo>
                  <a:lnTo>
                    <a:pt x="200" y="210"/>
                  </a:lnTo>
                  <a:lnTo>
                    <a:pt x="162" y="217"/>
                  </a:lnTo>
                  <a:lnTo>
                    <a:pt x="128" y="222"/>
                  </a:lnTo>
                  <a:lnTo>
                    <a:pt x="96" y="225"/>
                  </a:lnTo>
                  <a:lnTo>
                    <a:pt x="69" y="228"/>
                  </a:lnTo>
                  <a:lnTo>
                    <a:pt x="43" y="231"/>
                  </a:lnTo>
                  <a:lnTo>
                    <a:pt x="23" y="232"/>
                  </a:lnTo>
                  <a:lnTo>
                    <a:pt x="7" y="232"/>
                  </a:lnTo>
                  <a:close/>
                </a:path>
              </a:pathLst>
            </a:custGeom>
            <a:solidFill>
              <a:srgbClr val="FFF2E5"/>
            </a:solidFill>
            <a:ln w="9525">
              <a:noFill/>
              <a:round/>
              <a:headEnd/>
              <a:tailEnd/>
            </a:ln>
          </p:spPr>
          <p:txBody>
            <a:bodyPr/>
            <a:lstStyle/>
            <a:p>
              <a:endParaRPr lang="zh-CN" altLang="en-US"/>
            </a:p>
          </p:txBody>
        </p:sp>
        <p:sp>
          <p:nvSpPr>
            <p:cNvPr id="1067" name="Freeform 148"/>
            <p:cNvSpPr>
              <a:spLocks/>
            </p:cNvSpPr>
            <p:nvPr/>
          </p:nvSpPr>
          <p:spPr bwMode="auto">
            <a:xfrm>
              <a:off x="647" y="2389"/>
              <a:ext cx="32" cy="85"/>
            </a:xfrm>
            <a:custGeom>
              <a:avLst/>
              <a:gdLst>
                <a:gd name="T0" fmla="*/ 0 w 130"/>
                <a:gd name="T1" fmla="*/ 0 h 338"/>
                <a:gd name="T2" fmla="*/ 0 w 130"/>
                <a:gd name="T3" fmla="*/ 0 h 338"/>
                <a:gd name="T4" fmla="*/ 0 w 130"/>
                <a:gd name="T5" fmla="*/ 0 h 338"/>
                <a:gd name="T6" fmla="*/ 0 w 130"/>
                <a:gd name="T7" fmla="*/ 0 h 338"/>
                <a:gd name="T8" fmla="*/ 0 w 130"/>
                <a:gd name="T9" fmla="*/ 0 h 338"/>
                <a:gd name="T10" fmla="*/ 0 w 130"/>
                <a:gd name="T11" fmla="*/ 0 h 338"/>
                <a:gd name="T12" fmla="*/ 0 w 130"/>
                <a:gd name="T13" fmla="*/ 0 h 338"/>
                <a:gd name="T14" fmla="*/ 0 w 130"/>
                <a:gd name="T15" fmla="*/ 0 h 338"/>
                <a:gd name="T16" fmla="*/ 0 w 130"/>
                <a:gd name="T17" fmla="*/ 0 h 338"/>
                <a:gd name="T18" fmla="*/ 0 w 130"/>
                <a:gd name="T19" fmla="*/ 0 h 338"/>
                <a:gd name="T20" fmla="*/ 0 w 130"/>
                <a:gd name="T21" fmla="*/ 0 h 338"/>
                <a:gd name="T22" fmla="*/ 0 w 130"/>
                <a:gd name="T23" fmla="*/ 0 h 338"/>
                <a:gd name="T24" fmla="*/ 0 w 130"/>
                <a:gd name="T25" fmla="*/ 0 h 338"/>
                <a:gd name="T26" fmla="*/ 0 w 130"/>
                <a:gd name="T27" fmla="*/ 0 h 338"/>
                <a:gd name="T28" fmla="*/ 0 w 130"/>
                <a:gd name="T29" fmla="*/ 0 h 338"/>
                <a:gd name="T30" fmla="*/ 0 w 130"/>
                <a:gd name="T31" fmla="*/ 0 h 338"/>
                <a:gd name="T32" fmla="*/ 0 w 130"/>
                <a:gd name="T33" fmla="*/ 0 h 338"/>
                <a:gd name="T34" fmla="*/ 0 w 130"/>
                <a:gd name="T35" fmla="*/ 0 h 338"/>
                <a:gd name="T36" fmla="*/ 0 w 130"/>
                <a:gd name="T37" fmla="*/ 0 h 338"/>
                <a:gd name="T38" fmla="*/ 0 w 130"/>
                <a:gd name="T39" fmla="*/ 0 h 338"/>
                <a:gd name="T40" fmla="*/ 0 w 130"/>
                <a:gd name="T41" fmla="*/ 0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0"/>
                <a:gd name="T64" fmla="*/ 0 h 338"/>
                <a:gd name="T65" fmla="*/ 130 w 130"/>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0" h="338">
                  <a:moveTo>
                    <a:pt x="127" y="326"/>
                  </a:moveTo>
                  <a:lnTo>
                    <a:pt x="127" y="326"/>
                  </a:lnTo>
                  <a:lnTo>
                    <a:pt x="84" y="329"/>
                  </a:lnTo>
                  <a:lnTo>
                    <a:pt x="53" y="307"/>
                  </a:lnTo>
                  <a:lnTo>
                    <a:pt x="32" y="266"/>
                  </a:lnTo>
                  <a:lnTo>
                    <a:pt x="19" y="210"/>
                  </a:lnTo>
                  <a:lnTo>
                    <a:pt x="12" y="149"/>
                  </a:lnTo>
                  <a:lnTo>
                    <a:pt x="12" y="88"/>
                  </a:lnTo>
                  <a:lnTo>
                    <a:pt x="13" y="36"/>
                  </a:lnTo>
                  <a:lnTo>
                    <a:pt x="17" y="0"/>
                  </a:lnTo>
                  <a:lnTo>
                    <a:pt x="8" y="0"/>
                  </a:lnTo>
                  <a:lnTo>
                    <a:pt x="4" y="36"/>
                  </a:lnTo>
                  <a:lnTo>
                    <a:pt x="0" y="88"/>
                  </a:lnTo>
                  <a:lnTo>
                    <a:pt x="3" y="149"/>
                  </a:lnTo>
                  <a:lnTo>
                    <a:pt x="9" y="210"/>
                  </a:lnTo>
                  <a:lnTo>
                    <a:pt x="23" y="268"/>
                  </a:lnTo>
                  <a:lnTo>
                    <a:pt x="46" y="313"/>
                  </a:lnTo>
                  <a:lnTo>
                    <a:pt x="81" y="338"/>
                  </a:lnTo>
                  <a:lnTo>
                    <a:pt x="130" y="335"/>
                  </a:lnTo>
                  <a:lnTo>
                    <a:pt x="127" y="326"/>
                  </a:lnTo>
                  <a:close/>
                </a:path>
              </a:pathLst>
            </a:custGeom>
            <a:solidFill>
              <a:srgbClr val="000000"/>
            </a:solidFill>
            <a:ln w="9525">
              <a:noFill/>
              <a:round/>
              <a:headEnd/>
              <a:tailEnd/>
            </a:ln>
          </p:spPr>
          <p:txBody>
            <a:bodyPr/>
            <a:lstStyle/>
            <a:p>
              <a:endParaRPr lang="zh-CN" altLang="en-US"/>
            </a:p>
          </p:txBody>
        </p:sp>
        <p:sp>
          <p:nvSpPr>
            <p:cNvPr id="1068" name="Freeform 149"/>
            <p:cNvSpPr>
              <a:spLocks/>
            </p:cNvSpPr>
            <p:nvPr/>
          </p:nvSpPr>
          <p:spPr bwMode="auto">
            <a:xfrm>
              <a:off x="678" y="2402"/>
              <a:ext cx="261" cy="71"/>
            </a:xfrm>
            <a:custGeom>
              <a:avLst/>
              <a:gdLst>
                <a:gd name="T0" fmla="*/ 0 w 1045"/>
                <a:gd name="T1" fmla="*/ 0 h 284"/>
                <a:gd name="T2" fmla="*/ 0 w 1045"/>
                <a:gd name="T3" fmla="*/ 0 h 284"/>
                <a:gd name="T4" fmla="*/ 0 w 1045"/>
                <a:gd name="T5" fmla="*/ 0 h 284"/>
                <a:gd name="T6" fmla="*/ 0 w 1045"/>
                <a:gd name="T7" fmla="*/ 0 h 284"/>
                <a:gd name="T8" fmla="*/ 0 w 1045"/>
                <a:gd name="T9" fmla="*/ 0 h 284"/>
                <a:gd name="T10" fmla="*/ 0 w 1045"/>
                <a:gd name="T11" fmla="*/ 0 h 284"/>
                <a:gd name="T12" fmla="*/ 0 w 1045"/>
                <a:gd name="T13" fmla="*/ 0 h 284"/>
                <a:gd name="T14" fmla="*/ 0 w 1045"/>
                <a:gd name="T15" fmla="*/ 0 h 284"/>
                <a:gd name="T16" fmla="*/ 0 w 1045"/>
                <a:gd name="T17" fmla="*/ 0 h 284"/>
                <a:gd name="T18" fmla="*/ 0 w 1045"/>
                <a:gd name="T19" fmla="*/ 0 h 284"/>
                <a:gd name="T20" fmla="*/ 0 w 1045"/>
                <a:gd name="T21" fmla="*/ 0 h 284"/>
                <a:gd name="T22" fmla="*/ 0 w 1045"/>
                <a:gd name="T23" fmla="*/ 0 h 284"/>
                <a:gd name="T24" fmla="*/ 0 w 1045"/>
                <a:gd name="T25" fmla="*/ 0 h 284"/>
                <a:gd name="T26" fmla="*/ 0 w 1045"/>
                <a:gd name="T27" fmla="*/ 0 h 284"/>
                <a:gd name="T28" fmla="*/ 0 w 1045"/>
                <a:gd name="T29" fmla="*/ 0 h 284"/>
                <a:gd name="T30" fmla="*/ 0 w 1045"/>
                <a:gd name="T31" fmla="*/ 0 h 284"/>
                <a:gd name="T32" fmla="*/ 0 w 1045"/>
                <a:gd name="T33" fmla="*/ 0 h 284"/>
                <a:gd name="T34" fmla="*/ 0 w 1045"/>
                <a:gd name="T35" fmla="*/ 0 h 284"/>
                <a:gd name="T36" fmla="*/ 0 w 1045"/>
                <a:gd name="T37" fmla="*/ 0 h 284"/>
                <a:gd name="T38" fmla="*/ 0 w 1045"/>
                <a:gd name="T39" fmla="*/ 0 h 284"/>
                <a:gd name="T40" fmla="*/ 0 w 1045"/>
                <a:gd name="T41" fmla="*/ 0 h 284"/>
                <a:gd name="T42" fmla="*/ 0 w 1045"/>
                <a:gd name="T43" fmla="*/ 0 h 284"/>
                <a:gd name="T44" fmla="*/ 0 w 1045"/>
                <a:gd name="T45" fmla="*/ 0 h 284"/>
                <a:gd name="T46" fmla="*/ 0 w 1045"/>
                <a:gd name="T47" fmla="*/ 0 h 284"/>
                <a:gd name="T48" fmla="*/ 0 w 1045"/>
                <a:gd name="T49" fmla="*/ 0 h 284"/>
                <a:gd name="T50" fmla="*/ 0 w 1045"/>
                <a:gd name="T51" fmla="*/ 0 h 284"/>
                <a:gd name="T52" fmla="*/ 0 w 1045"/>
                <a:gd name="T53" fmla="*/ 0 h 284"/>
                <a:gd name="T54" fmla="*/ 0 w 1045"/>
                <a:gd name="T55" fmla="*/ 0 h 284"/>
                <a:gd name="T56" fmla="*/ 0 w 1045"/>
                <a:gd name="T57" fmla="*/ 0 h 284"/>
                <a:gd name="T58" fmla="*/ 0 w 1045"/>
                <a:gd name="T59" fmla="*/ 0 h 284"/>
                <a:gd name="T60" fmla="*/ 0 w 1045"/>
                <a:gd name="T61" fmla="*/ 0 h 284"/>
                <a:gd name="T62" fmla="*/ 0 w 1045"/>
                <a:gd name="T63" fmla="*/ 0 h 284"/>
                <a:gd name="T64" fmla="*/ 0 w 1045"/>
                <a:gd name="T65" fmla="*/ 0 h 284"/>
                <a:gd name="T66" fmla="*/ 0 w 1045"/>
                <a:gd name="T67" fmla="*/ 0 h 284"/>
                <a:gd name="T68" fmla="*/ 0 w 1045"/>
                <a:gd name="T69" fmla="*/ 0 h 284"/>
                <a:gd name="T70" fmla="*/ 0 w 1045"/>
                <a:gd name="T71" fmla="*/ 0 h 2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45"/>
                <a:gd name="T109" fmla="*/ 0 h 284"/>
                <a:gd name="T110" fmla="*/ 1045 w 1045"/>
                <a:gd name="T111" fmla="*/ 284 h 2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45" h="284">
                  <a:moveTo>
                    <a:pt x="1040" y="2"/>
                  </a:moveTo>
                  <a:lnTo>
                    <a:pt x="1040" y="2"/>
                  </a:lnTo>
                  <a:lnTo>
                    <a:pt x="981" y="0"/>
                  </a:lnTo>
                  <a:lnTo>
                    <a:pt x="924" y="0"/>
                  </a:lnTo>
                  <a:lnTo>
                    <a:pt x="868" y="3"/>
                  </a:lnTo>
                  <a:lnTo>
                    <a:pt x="814" y="6"/>
                  </a:lnTo>
                  <a:lnTo>
                    <a:pt x="762" y="11"/>
                  </a:lnTo>
                  <a:lnTo>
                    <a:pt x="712" y="17"/>
                  </a:lnTo>
                  <a:lnTo>
                    <a:pt x="663" y="24"/>
                  </a:lnTo>
                  <a:lnTo>
                    <a:pt x="616" y="32"/>
                  </a:lnTo>
                  <a:lnTo>
                    <a:pt x="570" y="41"/>
                  </a:lnTo>
                  <a:lnTo>
                    <a:pt x="527" y="51"/>
                  </a:lnTo>
                  <a:lnTo>
                    <a:pt x="485" y="61"/>
                  </a:lnTo>
                  <a:lnTo>
                    <a:pt x="445" y="73"/>
                  </a:lnTo>
                  <a:lnTo>
                    <a:pt x="406" y="85"/>
                  </a:lnTo>
                  <a:lnTo>
                    <a:pt x="371" y="97"/>
                  </a:lnTo>
                  <a:lnTo>
                    <a:pt x="336" y="109"/>
                  </a:lnTo>
                  <a:lnTo>
                    <a:pt x="302" y="122"/>
                  </a:lnTo>
                  <a:lnTo>
                    <a:pt x="270" y="135"/>
                  </a:lnTo>
                  <a:lnTo>
                    <a:pt x="241" y="148"/>
                  </a:lnTo>
                  <a:lnTo>
                    <a:pt x="212" y="161"/>
                  </a:lnTo>
                  <a:lnTo>
                    <a:pt x="186" y="172"/>
                  </a:lnTo>
                  <a:lnTo>
                    <a:pt x="162" y="185"/>
                  </a:lnTo>
                  <a:lnTo>
                    <a:pt x="139" y="197"/>
                  </a:lnTo>
                  <a:lnTo>
                    <a:pt x="117" y="209"/>
                  </a:lnTo>
                  <a:lnTo>
                    <a:pt x="98" y="220"/>
                  </a:lnTo>
                  <a:lnTo>
                    <a:pt x="79" y="230"/>
                  </a:lnTo>
                  <a:lnTo>
                    <a:pt x="63" y="239"/>
                  </a:lnTo>
                  <a:lnTo>
                    <a:pt x="48" y="248"/>
                  </a:lnTo>
                  <a:lnTo>
                    <a:pt x="36" y="256"/>
                  </a:lnTo>
                  <a:lnTo>
                    <a:pt x="24" y="262"/>
                  </a:lnTo>
                  <a:lnTo>
                    <a:pt x="14" y="268"/>
                  </a:lnTo>
                  <a:lnTo>
                    <a:pt x="6" y="272"/>
                  </a:lnTo>
                  <a:lnTo>
                    <a:pt x="0" y="275"/>
                  </a:lnTo>
                  <a:lnTo>
                    <a:pt x="3" y="284"/>
                  </a:lnTo>
                  <a:lnTo>
                    <a:pt x="11" y="281"/>
                  </a:lnTo>
                  <a:lnTo>
                    <a:pt x="19" y="276"/>
                  </a:lnTo>
                  <a:lnTo>
                    <a:pt x="29" y="271"/>
                  </a:lnTo>
                  <a:lnTo>
                    <a:pt x="40" y="264"/>
                  </a:lnTo>
                  <a:lnTo>
                    <a:pt x="53" y="257"/>
                  </a:lnTo>
                  <a:lnTo>
                    <a:pt x="68" y="248"/>
                  </a:lnTo>
                  <a:lnTo>
                    <a:pt x="84" y="238"/>
                  </a:lnTo>
                  <a:lnTo>
                    <a:pt x="102" y="229"/>
                  </a:lnTo>
                  <a:lnTo>
                    <a:pt x="122" y="218"/>
                  </a:lnTo>
                  <a:lnTo>
                    <a:pt x="143" y="206"/>
                  </a:lnTo>
                  <a:lnTo>
                    <a:pt x="166" y="194"/>
                  </a:lnTo>
                  <a:lnTo>
                    <a:pt x="190" y="181"/>
                  </a:lnTo>
                  <a:lnTo>
                    <a:pt x="217" y="169"/>
                  </a:lnTo>
                  <a:lnTo>
                    <a:pt x="245" y="156"/>
                  </a:lnTo>
                  <a:lnTo>
                    <a:pt x="275" y="143"/>
                  </a:lnTo>
                  <a:lnTo>
                    <a:pt x="305" y="130"/>
                  </a:lnTo>
                  <a:lnTo>
                    <a:pt x="338" y="117"/>
                  </a:lnTo>
                  <a:lnTo>
                    <a:pt x="373" y="105"/>
                  </a:lnTo>
                  <a:lnTo>
                    <a:pt x="409" y="94"/>
                  </a:lnTo>
                  <a:lnTo>
                    <a:pt x="448" y="82"/>
                  </a:lnTo>
                  <a:lnTo>
                    <a:pt x="488" y="70"/>
                  </a:lnTo>
                  <a:lnTo>
                    <a:pt x="529" y="60"/>
                  </a:lnTo>
                  <a:lnTo>
                    <a:pt x="572" y="49"/>
                  </a:lnTo>
                  <a:lnTo>
                    <a:pt x="616" y="41"/>
                  </a:lnTo>
                  <a:lnTo>
                    <a:pt x="663" y="33"/>
                  </a:lnTo>
                  <a:lnTo>
                    <a:pt x="712" y="25"/>
                  </a:lnTo>
                  <a:lnTo>
                    <a:pt x="762" y="20"/>
                  </a:lnTo>
                  <a:lnTo>
                    <a:pt x="814" y="15"/>
                  </a:lnTo>
                  <a:lnTo>
                    <a:pt x="868" y="11"/>
                  </a:lnTo>
                  <a:lnTo>
                    <a:pt x="924" y="10"/>
                  </a:lnTo>
                  <a:lnTo>
                    <a:pt x="981" y="10"/>
                  </a:lnTo>
                  <a:lnTo>
                    <a:pt x="1040" y="10"/>
                  </a:lnTo>
                  <a:lnTo>
                    <a:pt x="1044" y="9"/>
                  </a:lnTo>
                  <a:lnTo>
                    <a:pt x="1045" y="6"/>
                  </a:lnTo>
                  <a:lnTo>
                    <a:pt x="1044" y="3"/>
                  </a:lnTo>
                  <a:lnTo>
                    <a:pt x="1040" y="2"/>
                  </a:lnTo>
                  <a:close/>
                </a:path>
              </a:pathLst>
            </a:custGeom>
            <a:solidFill>
              <a:srgbClr val="000000"/>
            </a:solidFill>
            <a:ln w="9525">
              <a:noFill/>
              <a:round/>
              <a:headEnd/>
              <a:tailEnd/>
            </a:ln>
          </p:spPr>
          <p:txBody>
            <a:bodyPr/>
            <a:lstStyle/>
            <a:p>
              <a:endParaRPr lang="zh-CN" altLang="en-US"/>
            </a:p>
          </p:txBody>
        </p:sp>
        <p:sp>
          <p:nvSpPr>
            <p:cNvPr id="1069" name="Freeform 150"/>
            <p:cNvSpPr>
              <a:spLocks/>
            </p:cNvSpPr>
            <p:nvPr/>
          </p:nvSpPr>
          <p:spPr bwMode="auto">
            <a:xfrm>
              <a:off x="928" y="2342"/>
              <a:ext cx="20" cy="63"/>
            </a:xfrm>
            <a:custGeom>
              <a:avLst/>
              <a:gdLst>
                <a:gd name="T0" fmla="*/ 0 w 79"/>
                <a:gd name="T1" fmla="*/ 0 h 250"/>
                <a:gd name="T2" fmla="*/ 0 w 79"/>
                <a:gd name="T3" fmla="*/ 0 h 250"/>
                <a:gd name="T4" fmla="*/ 0 w 79"/>
                <a:gd name="T5" fmla="*/ 0 h 250"/>
                <a:gd name="T6" fmla="*/ 0 w 79"/>
                <a:gd name="T7" fmla="*/ 0 h 250"/>
                <a:gd name="T8" fmla="*/ 0 w 79"/>
                <a:gd name="T9" fmla="*/ 0 h 250"/>
                <a:gd name="T10" fmla="*/ 0 w 79"/>
                <a:gd name="T11" fmla="*/ 0 h 250"/>
                <a:gd name="T12" fmla="*/ 0 w 79"/>
                <a:gd name="T13" fmla="*/ 0 h 250"/>
                <a:gd name="T14" fmla="*/ 0 w 79"/>
                <a:gd name="T15" fmla="*/ 0 h 250"/>
                <a:gd name="T16" fmla="*/ 0 w 79"/>
                <a:gd name="T17" fmla="*/ 0 h 250"/>
                <a:gd name="T18" fmla="*/ 0 w 79"/>
                <a:gd name="T19" fmla="*/ 0 h 250"/>
                <a:gd name="T20" fmla="*/ 0 w 79"/>
                <a:gd name="T21" fmla="*/ 0 h 250"/>
                <a:gd name="T22" fmla="*/ 0 w 79"/>
                <a:gd name="T23" fmla="*/ 0 h 250"/>
                <a:gd name="T24" fmla="*/ 0 w 79"/>
                <a:gd name="T25" fmla="*/ 0 h 250"/>
                <a:gd name="T26" fmla="*/ 0 w 79"/>
                <a:gd name="T27" fmla="*/ 0 h 250"/>
                <a:gd name="T28" fmla="*/ 0 w 79"/>
                <a:gd name="T29" fmla="*/ 0 h 250"/>
                <a:gd name="T30" fmla="*/ 0 w 79"/>
                <a:gd name="T31" fmla="*/ 0 h 250"/>
                <a:gd name="T32" fmla="*/ 0 w 79"/>
                <a:gd name="T33" fmla="*/ 0 h 250"/>
                <a:gd name="T34" fmla="*/ 0 w 79"/>
                <a:gd name="T35" fmla="*/ 0 h 250"/>
                <a:gd name="T36" fmla="*/ 0 w 79"/>
                <a:gd name="T37" fmla="*/ 0 h 250"/>
                <a:gd name="T38" fmla="*/ 0 w 79"/>
                <a:gd name="T39" fmla="*/ 0 h 250"/>
                <a:gd name="T40" fmla="*/ 0 w 79"/>
                <a:gd name="T41" fmla="*/ 0 h 250"/>
                <a:gd name="T42" fmla="*/ 0 w 79"/>
                <a:gd name="T43" fmla="*/ 0 h 250"/>
                <a:gd name="T44" fmla="*/ 0 w 79"/>
                <a:gd name="T45" fmla="*/ 0 h 250"/>
                <a:gd name="T46" fmla="*/ 0 w 79"/>
                <a:gd name="T47" fmla="*/ 0 h 250"/>
                <a:gd name="T48" fmla="*/ 0 w 79"/>
                <a:gd name="T49" fmla="*/ 0 h 250"/>
                <a:gd name="T50" fmla="*/ 0 w 79"/>
                <a:gd name="T51" fmla="*/ 0 h 2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9"/>
                <a:gd name="T79" fmla="*/ 0 h 250"/>
                <a:gd name="T80" fmla="*/ 79 w 79"/>
                <a:gd name="T81" fmla="*/ 250 h 2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9" h="250">
                  <a:moveTo>
                    <a:pt x="0" y="5"/>
                  </a:moveTo>
                  <a:lnTo>
                    <a:pt x="7" y="10"/>
                  </a:lnTo>
                  <a:lnTo>
                    <a:pt x="32" y="8"/>
                  </a:lnTo>
                  <a:lnTo>
                    <a:pt x="49" y="27"/>
                  </a:lnTo>
                  <a:lnTo>
                    <a:pt x="63" y="63"/>
                  </a:lnTo>
                  <a:lnTo>
                    <a:pt x="70" y="108"/>
                  </a:lnTo>
                  <a:lnTo>
                    <a:pt x="70" y="156"/>
                  </a:lnTo>
                  <a:lnTo>
                    <a:pt x="64" y="200"/>
                  </a:lnTo>
                  <a:lnTo>
                    <a:pt x="54" y="230"/>
                  </a:lnTo>
                  <a:lnTo>
                    <a:pt x="42" y="242"/>
                  </a:lnTo>
                  <a:lnTo>
                    <a:pt x="42" y="250"/>
                  </a:lnTo>
                  <a:lnTo>
                    <a:pt x="63" y="234"/>
                  </a:lnTo>
                  <a:lnTo>
                    <a:pt x="73" y="200"/>
                  </a:lnTo>
                  <a:lnTo>
                    <a:pt x="79" y="156"/>
                  </a:lnTo>
                  <a:lnTo>
                    <a:pt x="79" y="108"/>
                  </a:lnTo>
                  <a:lnTo>
                    <a:pt x="72" y="61"/>
                  </a:lnTo>
                  <a:lnTo>
                    <a:pt x="58" y="22"/>
                  </a:lnTo>
                  <a:lnTo>
                    <a:pt x="34" y="0"/>
                  </a:lnTo>
                  <a:lnTo>
                    <a:pt x="2" y="2"/>
                  </a:lnTo>
                  <a:lnTo>
                    <a:pt x="9" y="7"/>
                  </a:lnTo>
                  <a:lnTo>
                    <a:pt x="2" y="2"/>
                  </a:lnTo>
                  <a:lnTo>
                    <a:pt x="0" y="4"/>
                  </a:lnTo>
                  <a:lnTo>
                    <a:pt x="0" y="7"/>
                  </a:lnTo>
                  <a:lnTo>
                    <a:pt x="4" y="10"/>
                  </a:lnTo>
                  <a:lnTo>
                    <a:pt x="7" y="10"/>
                  </a:lnTo>
                  <a:lnTo>
                    <a:pt x="0" y="5"/>
                  </a:lnTo>
                  <a:close/>
                </a:path>
              </a:pathLst>
            </a:custGeom>
            <a:solidFill>
              <a:srgbClr val="000000"/>
            </a:solidFill>
            <a:ln w="9525">
              <a:noFill/>
              <a:round/>
              <a:headEnd/>
              <a:tailEnd/>
            </a:ln>
          </p:spPr>
          <p:txBody>
            <a:bodyPr/>
            <a:lstStyle/>
            <a:p>
              <a:endParaRPr lang="zh-CN" altLang="en-US"/>
            </a:p>
          </p:txBody>
        </p:sp>
        <p:sp>
          <p:nvSpPr>
            <p:cNvPr id="1070" name="Freeform 151"/>
            <p:cNvSpPr>
              <a:spLocks/>
            </p:cNvSpPr>
            <p:nvPr/>
          </p:nvSpPr>
          <p:spPr bwMode="auto">
            <a:xfrm>
              <a:off x="928" y="2331"/>
              <a:ext cx="9" cy="13"/>
            </a:xfrm>
            <a:custGeom>
              <a:avLst/>
              <a:gdLst>
                <a:gd name="T0" fmla="*/ 0 w 37"/>
                <a:gd name="T1" fmla="*/ 0 h 54"/>
                <a:gd name="T2" fmla="*/ 0 w 37"/>
                <a:gd name="T3" fmla="*/ 0 h 54"/>
                <a:gd name="T4" fmla="*/ 0 w 37"/>
                <a:gd name="T5" fmla="*/ 0 h 54"/>
                <a:gd name="T6" fmla="*/ 0 w 37"/>
                <a:gd name="T7" fmla="*/ 0 h 54"/>
                <a:gd name="T8" fmla="*/ 0 w 37"/>
                <a:gd name="T9" fmla="*/ 0 h 54"/>
                <a:gd name="T10" fmla="*/ 0 w 37"/>
                <a:gd name="T11" fmla="*/ 0 h 54"/>
                <a:gd name="T12" fmla="*/ 0 w 37"/>
                <a:gd name="T13" fmla="*/ 0 h 54"/>
                <a:gd name="T14" fmla="*/ 0 w 37"/>
                <a:gd name="T15" fmla="*/ 0 h 54"/>
                <a:gd name="T16" fmla="*/ 0 w 37"/>
                <a:gd name="T17" fmla="*/ 0 h 54"/>
                <a:gd name="T18" fmla="*/ 0 w 37"/>
                <a:gd name="T19" fmla="*/ 0 h 54"/>
                <a:gd name="T20" fmla="*/ 0 w 37"/>
                <a:gd name="T21" fmla="*/ 0 h 54"/>
                <a:gd name="T22" fmla="*/ 0 w 37"/>
                <a:gd name="T23" fmla="*/ 0 h 54"/>
                <a:gd name="T24" fmla="*/ 0 w 37"/>
                <a:gd name="T25" fmla="*/ 0 h 54"/>
                <a:gd name="T26" fmla="*/ 0 w 37"/>
                <a:gd name="T27" fmla="*/ 0 h 54"/>
                <a:gd name="T28" fmla="*/ 0 w 37"/>
                <a:gd name="T29" fmla="*/ 0 h 54"/>
                <a:gd name="T30" fmla="*/ 0 w 37"/>
                <a:gd name="T31" fmla="*/ 0 h 54"/>
                <a:gd name="T32" fmla="*/ 0 w 37"/>
                <a:gd name="T33" fmla="*/ 0 h 54"/>
                <a:gd name="T34" fmla="*/ 0 w 37"/>
                <a:gd name="T35" fmla="*/ 0 h 5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7"/>
                <a:gd name="T55" fmla="*/ 0 h 54"/>
                <a:gd name="T56" fmla="*/ 37 w 37"/>
                <a:gd name="T57" fmla="*/ 54 h 5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7" h="54">
                  <a:moveTo>
                    <a:pt x="34" y="9"/>
                  </a:moveTo>
                  <a:lnTo>
                    <a:pt x="29" y="1"/>
                  </a:lnTo>
                  <a:lnTo>
                    <a:pt x="26" y="5"/>
                  </a:lnTo>
                  <a:lnTo>
                    <a:pt x="17" y="15"/>
                  </a:lnTo>
                  <a:lnTo>
                    <a:pt x="9" y="31"/>
                  </a:lnTo>
                  <a:lnTo>
                    <a:pt x="0" y="52"/>
                  </a:lnTo>
                  <a:lnTo>
                    <a:pt x="9" y="54"/>
                  </a:lnTo>
                  <a:lnTo>
                    <a:pt x="18" y="36"/>
                  </a:lnTo>
                  <a:lnTo>
                    <a:pt x="26" y="20"/>
                  </a:lnTo>
                  <a:lnTo>
                    <a:pt x="33" y="10"/>
                  </a:lnTo>
                  <a:lnTo>
                    <a:pt x="36" y="8"/>
                  </a:lnTo>
                  <a:lnTo>
                    <a:pt x="30" y="0"/>
                  </a:lnTo>
                  <a:lnTo>
                    <a:pt x="36" y="8"/>
                  </a:lnTo>
                  <a:lnTo>
                    <a:pt x="37" y="4"/>
                  </a:lnTo>
                  <a:lnTo>
                    <a:pt x="36" y="1"/>
                  </a:lnTo>
                  <a:lnTo>
                    <a:pt x="32" y="0"/>
                  </a:lnTo>
                  <a:lnTo>
                    <a:pt x="29" y="1"/>
                  </a:lnTo>
                  <a:lnTo>
                    <a:pt x="34" y="9"/>
                  </a:lnTo>
                  <a:close/>
                </a:path>
              </a:pathLst>
            </a:custGeom>
            <a:solidFill>
              <a:srgbClr val="000000"/>
            </a:solidFill>
            <a:ln w="9525">
              <a:noFill/>
              <a:round/>
              <a:headEnd/>
              <a:tailEnd/>
            </a:ln>
          </p:spPr>
          <p:txBody>
            <a:bodyPr/>
            <a:lstStyle/>
            <a:p>
              <a:endParaRPr lang="zh-CN" altLang="en-US"/>
            </a:p>
          </p:txBody>
        </p:sp>
        <p:sp>
          <p:nvSpPr>
            <p:cNvPr id="1071" name="Freeform 152"/>
            <p:cNvSpPr>
              <a:spLocks/>
            </p:cNvSpPr>
            <p:nvPr/>
          </p:nvSpPr>
          <p:spPr bwMode="auto">
            <a:xfrm>
              <a:off x="649" y="2331"/>
              <a:ext cx="287" cy="60"/>
            </a:xfrm>
            <a:custGeom>
              <a:avLst/>
              <a:gdLst>
                <a:gd name="T0" fmla="*/ 0 w 1151"/>
                <a:gd name="T1" fmla="*/ 0 h 241"/>
                <a:gd name="T2" fmla="*/ 0 w 1151"/>
                <a:gd name="T3" fmla="*/ 0 h 241"/>
                <a:gd name="T4" fmla="*/ 0 w 1151"/>
                <a:gd name="T5" fmla="*/ 0 h 241"/>
                <a:gd name="T6" fmla="*/ 0 w 1151"/>
                <a:gd name="T7" fmla="*/ 0 h 241"/>
                <a:gd name="T8" fmla="*/ 0 w 1151"/>
                <a:gd name="T9" fmla="*/ 0 h 241"/>
                <a:gd name="T10" fmla="*/ 0 w 1151"/>
                <a:gd name="T11" fmla="*/ 0 h 241"/>
                <a:gd name="T12" fmla="*/ 0 w 1151"/>
                <a:gd name="T13" fmla="*/ 0 h 241"/>
                <a:gd name="T14" fmla="*/ 0 w 1151"/>
                <a:gd name="T15" fmla="*/ 0 h 241"/>
                <a:gd name="T16" fmla="*/ 0 w 1151"/>
                <a:gd name="T17" fmla="*/ 0 h 241"/>
                <a:gd name="T18" fmla="*/ 0 w 1151"/>
                <a:gd name="T19" fmla="*/ 0 h 241"/>
                <a:gd name="T20" fmla="*/ 0 w 1151"/>
                <a:gd name="T21" fmla="*/ 0 h 241"/>
                <a:gd name="T22" fmla="*/ 0 w 1151"/>
                <a:gd name="T23" fmla="*/ 0 h 241"/>
                <a:gd name="T24" fmla="*/ 0 w 1151"/>
                <a:gd name="T25" fmla="*/ 0 h 241"/>
                <a:gd name="T26" fmla="*/ 0 w 1151"/>
                <a:gd name="T27" fmla="*/ 0 h 241"/>
                <a:gd name="T28" fmla="*/ 0 w 1151"/>
                <a:gd name="T29" fmla="*/ 0 h 241"/>
                <a:gd name="T30" fmla="*/ 0 w 1151"/>
                <a:gd name="T31" fmla="*/ 0 h 241"/>
                <a:gd name="T32" fmla="*/ 0 w 1151"/>
                <a:gd name="T33" fmla="*/ 0 h 241"/>
                <a:gd name="T34" fmla="*/ 0 w 1151"/>
                <a:gd name="T35" fmla="*/ 0 h 241"/>
                <a:gd name="T36" fmla="*/ 0 w 1151"/>
                <a:gd name="T37" fmla="*/ 0 h 241"/>
                <a:gd name="T38" fmla="*/ 0 w 1151"/>
                <a:gd name="T39" fmla="*/ 0 h 241"/>
                <a:gd name="T40" fmla="*/ 0 w 1151"/>
                <a:gd name="T41" fmla="*/ 0 h 241"/>
                <a:gd name="T42" fmla="*/ 0 w 1151"/>
                <a:gd name="T43" fmla="*/ 0 h 241"/>
                <a:gd name="T44" fmla="*/ 0 w 1151"/>
                <a:gd name="T45" fmla="*/ 0 h 241"/>
                <a:gd name="T46" fmla="*/ 0 w 1151"/>
                <a:gd name="T47" fmla="*/ 0 h 241"/>
                <a:gd name="T48" fmla="*/ 0 w 1151"/>
                <a:gd name="T49" fmla="*/ 0 h 241"/>
                <a:gd name="T50" fmla="*/ 0 w 1151"/>
                <a:gd name="T51" fmla="*/ 0 h 241"/>
                <a:gd name="T52" fmla="*/ 0 w 1151"/>
                <a:gd name="T53" fmla="*/ 0 h 241"/>
                <a:gd name="T54" fmla="*/ 0 w 1151"/>
                <a:gd name="T55" fmla="*/ 0 h 241"/>
                <a:gd name="T56" fmla="*/ 0 w 1151"/>
                <a:gd name="T57" fmla="*/ 0 h 241"/>
                <a:gd name="T58" fmla="*/ 0 w 1151"/>
                <a:gd name="T59" fmla="*/ 0 h 241"/>
                <a:gd name="T60" fmla="*/ 0 w 1151"/>
                <a:gd name="T61" fmla="*/ 0 h 241"/>
                <a:gd name="T62" fmla="*/ 0 w 1151"/>
                <a:gd name="T63" fmla="*/ 0 h 241"/>
                <a:gd name="T64" fmla="*/ 0 w 1151"/>
                <a:gd name="T65" fmla="*/ 0 h 241"/>
                <a:gd name="T66" fmla="*/ 0 w 1151"/>
                <a:gd name="T67" fmla="*/ 0 h 241"/>
                <a:gd name="T68" fmla="*/ 0 w 1151"/>
                <a:gd name="T69" fmla="*/ 0 h 241"/>
                <a:gd name="T70" fmla="*/ 0 w 1151"/>
                <a:gd name="T71" fmla="*/ 0 h 241"/>
                <a:gd name="T72" fmla="*/ 0 w 1151"/>
                <a:gd name="T73" fmla="*/ 0 h 24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151"/>
                <a:gd name="T112" fmla="*/ 0 h 241"/>
                <a:gd name="T113" fmla="*/ 1151 w 1151"/>
                <a:gd name="T114" fmla="*/ 241 h 24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151" h="241">
                  <a:moveTo>
                    <a:pt x="9" y="236"/>
                  </a:moveTo>
                  <a:lnTo>
                    <a:pt x="5" y="240"/>
                  </a:lnTo>
                  <a:lnTo>
                    <a:pt x="21" y="241"/>
                  </a:lnTo>
                  <a:lnTo>
                    <a:pt x="41" y="239"/>
                  </a:lnTo>
                  <a:lnTo>
                    <a:pt x="67" y="237"/>
                  </a:lnTo>
                  <a:lnTo>
                    <a:pt x="94" y="234"/>
                  </a:lnTo>
                  <a:lnTo>
                    <a:pt x="126" y="230"/>
                  </a:lnTo>
                  <a:lnTo>
                    <a:pt x="160" y="225"/>
                  </a:lnTo>
                  <a:lnTo>
                    <a:pt x="198" y="218"/>
                  </a:lnTo>
                  <a:lnTo>
                    <a:pt x="238" y="212"/>
                  </a:lnTo>
                  <a:lnTo>
                    <a:pt x="281" y="204"/>
                  </a:lnTo>
                  <a:lnTo>
                    <a:pt x="324" y="197"/>
                  </a:lnTo>
                  <a:lnTo>
                    <a:pt x="371" y="188"/>
                  </a:lnTo>
                  <a:lnTo>
                    <a:pt x="417" y="178"/>
                  </a:lnTo>
                  <a:lnTo>
                    <a:pt x="465" y="170"/>
                  </a:lnTo>
                  <a:lnTo>
                    <a:pt x="514" y="159"/>
                  </a:lnTo>
                  <a:lnTo>
                    <a:pt x="562" y="149"/>
                  </a:lnTo>
                  <a:lnTo>
                    <a:pt x="611" y="138"/>
                  </a:lnTo>
                  <a:lnTo>
                    <a:pt x="659" y="129"/>
                  </a:lnTo>
                  <a:lnTo>
                    <a:pt x="707" y="118"/>
                  </a:lnTo>
                  <a:lnTo>
                    <a:pt x="754" y="108"/>
                  </a:lnTo>
                  <a:lnTo>
                    <a:pt x="800" y="97"/>
                  </a:lnTo>
                  <a:lnTo>
                    <a:pt x="845" y="88"/>
                  </a:lnTo>
                  <a:lnTo>
                    <a:pt x="888" y="77"/>
                  </a:lnTo>
                  <a:lnTo>
                    <a:pt x="928" y="68"/>
                  </a:lnTo>
                  <a:lnTo>
                    <a:pt x="966" y="58"/>
                  </a:lnTo>
                  <a:lnTo>
                    <a:pt x="1001" y="50"/>
                  </a:lnTo>
                  <a:lnTo>
                    <a:pt x="1035" y="42"/>
                  </a:lnTo>
                  <a:lnTo>
                    <a:pt x="1063" y="35"/>
                  </a:lnTo>
                  <a:lnTo>
                    <a:pt x="1090" y="27"/>
                  </a:lnTo>
                  <a:lnTo>
                    <a:pt x="1111" y="22"/>
                  </a:lnTo>
                  <a:lnTo>
                    <a:pt x="1129" y="16"/>
                  </a:lnTo>
                  <a:lnTo>
                    <a:pt x="1142" y="12"/>
                  </a:lnTo>
                  <a:lnTo>
                    <a:pt x="1151" y="9"/>
                  </a:lnTo>
                  <a:lnTo>
                    <a:pt x="1147" y="0"/>
                  </a:lnTo>
                  <a:lnTo>
                    <a:pt x="1140" y="3"/>
                  </a:lnTo>
                  <a:lnTo>
                    <a:pt x="1126" y="8"/>
                  </a:lnTo>
                  <a:lnTo>
                    <a:pt x="1109" y="13"/>
                  </a:lnTo>
                  <a:lnTo>
                    <a:pt x="1087" y="18"/>
                  </a:lnTo>
                  <a:lnTo>
                    <a:pt x="1061" y="26"/>
                  </a:lnTo>
                  <a:lnTo>
                    <a:pt x="1032" y="34"/>
                  </a:lnTo>
                  <a:lnTo>
                    <a:pt x="999" y="41"/>
                  </a:lnTo>
                  <a:lnTo>
                    <a:pt x="964" y="50"/>
                  </a:lnTo>
                  <a:lnTo>
                    <a:pt x="926" y="60"/>
                  </a:lnTo>
                  <a:lnTo>
                    <a:pt x="886" y="68"/>
                  </a:lnTo>
                  <a:lnTo>
                    <a:pt x="842" y="79"/>
                  </a:lnTo>
                  <a:lnTo>
                    <a:pt x="798" y="89"/>
                  </a:lnTo>
                  <a:lnTo>
                    <a:pt x="752" y="100"/>
                  </a:lnTo>
                  <a:lnTo>
                    <a:pt x="705" y="109"/>
                  </a:lnTo>
                  <a:lnTo>
                    <a:pt x="657" y="120"/>
                  </a:lnTo>
                  <a:lnTo>
                    <a:pt x="609" y="130"/>
                  </a:lnTo>
                  <a:lnTo>
                    <a:pt x="560" y="141"/>
                  </a:lnTo>
                  <a:lnTo>
                    <a:pt x="512" y="150"/>
                  </a:lnTo>
                  <a:lnTo>
                    <a:pt x="463" y="161"/>
                  </a:lnTo>
                  <a:lnTo>
                    <a:pt x="417" y="170"/>
                  </a:lnTo>
                  <a:lnTo>
                    <a:pt x="369" y="180"/>
                  </a:lnTo>
                  <a:lnTo>
                    <a:pt x="324" y="188"/>
                  </a:lnTo>
                  <a:lnTo>
                    <a:pt x="281" y="196"/>
                  </a:lnTo>
                  <a:lnTo>
                    <a:pt x="238" y="203"/>
                  </a:lnTo>
                  <a:lnTo>
                    <a:pt x="198" y="210"/>
                  </a:lnTo>
                  <a:lnTo>
                    <a:pt x="160" y="216"/>
                  </a:lnTo>
                  <a:lnTo>
                    <a:pt x="126" y="222"/>
                  </a:lnTo>
                  <a:lnTo>
                    <a:pt x="94" y="225"/>
                  </a:lnTo>
                  <a:lnTo>
                    <a:pt x="67" y="228"/>
                  </a:lnTo>
                  <a:lnTo>
                    <a:pt x="41" y="230"/>
                  </a:lnTo>
                  <a:lnTo>
                    <a:pt x="21" y="230"/>
                  </a:lnTo>
                  <a:lnTo>
                    <a:pt x="5" y="231"/>
                  </a:lnTo>
                  <a:lnTo>
                    <a:pt x="0" y="236"/>
                  </a:lnTo>
                  <a:lnTo>
                    <a:pt x="5" y="231"/>
                  </a:lnTo>
                  <a:lnTo>
                    <a:pt x="1" y="232"/>
                  </a:lnTo>
                  <a:lnTo>
                    <a:pt x="0" y="236"/>
                  </a:lnTo>
                  <a:lnTo>
                    <a:pt x="1" y="239"/>
                  </a:lnTo>
                  <a:lnTo>
                    <a:pt x="5" y="240"/>
                  </a:lnTo>
                  <a:lnTo>
                    <a:pt x="9" y="236"/>
                  </a:lnTo>
                  <a:close/>
                </a:path>
              </a:pathLst>
            </a:custGeom>
            <a:solidFill>
              <a:srgbClr val="000000"/>
            </a:solidFill>
            <a:ln w="9525">
              <a:noFill/>
              <a:round/>
              <a:headEnd/>
              <a:tailEnd/>
            </a:ln>
          </p:spPr>
          <p:txBody>
            <a:bodyPr/>
            <a:lstStyle/>
            <a:p>
              <a:endParaRPr lang="zh-CN" altLang="en-US"/>
            </a:p>
          </p:txBody>
        </p:sp>
        <p:sp>
          <p:nvSpPr>
            <p:cNvPr id="1072" name="Freeform 153"/>
            <p:cNvSpPr>
              <a:spLocks/>
            </p:cNvSpPr>
            <p:nvPr/>
          </p:nvSpPr>
          <p:spPr bwMode="auto">
            <a:xfrm>
              <a:off x="928" y="2343"/>
              <a:ext cx="2" cy="2"/>
            </a:xfrm>
            <a:custGeom>
              <a:avLst/>
              <a:gdLst>
                <a:gd name="T0" fmla="*/ 0 w 7"/>
                <a:gd name="T1" fmla="*/ 0 h 8"/>
                <a:gd name="T2" fmla="*/ 0 w 7"/>
                <a:gd name="T3" fmla="*/ 0 h 8"/>
                <a:gd name="T4" fmla="*/ 0 w 7"/>
                <a:gd name="T5" fmla="*/ 0 h 8"/>
                <a:gd name="T6" fmla="*/ 0 w 7"/>
                <a:gd name="T7" fmla="*/ 0 h 8"/>
                <a:gd name="T8" fmla="*/ 0 w 7"/>
                <a:gd name="T9" fmla="*/ 0 h 8"/>
                <a:gd name="T10" fmla="*/ 0 w 7"/>
                <a:gd name="T11" fmla="*/ 0 h 8"/>
                <a:gd name="T12" fmla="*/ 0 60000 65536"/>
                <a:gd name="T13" fmla="*/ 0 60000 65536"/>
                <a:gd name="T14" fmla="*/ 0 60000 65536"/>
                <a:gd name="T15" fmla="*/ 0 60000 65536"/>
                <a:gd name="T16" fmla="*/ 0 60000 65536"/>
                <a:gd name="T17" fmla="*/ 0 60000 65536"/>
                <a:gd name="T18" fmla="*/ 0 w 7"/>
                <a:gd name="T19" fmla="*/ 0 h 8"/>
                <a:gd name="T20" fmla="*/ 7 w 7"/>
                <a:gd name="T21" fmla="*/ 8 h 8"/>
              </a:gdLst>
              <a:ahLst/>
              <a:cxnLst>
                <a:cxn ang="T12">
                  <a:pos x="T0" y="T1"/>
                </a:cxn>
                <a:cxn ang="T13">
                  <a:pos x="T2" y="T3"/>
                </a:cxn>
                <a:cxn ang="T14">
                  <a:pos x="T4" y="T5"/>
                </a:cxn>
                <a:cxn ang="T15">
                  <a:pos x="T6" y="T7"/>
                </a:cxn>
                <a:cxn ang="T16">
                  <a:pos x="T8" y="T9"/>
                </a:cxn>
                <a:cxn ang="T17">
                  <a:pos x="T10" y="T11"/>
                </a:cxn>
              </a:cxnLst>
              <a:rect l="T18" t="T19" r="T20" b="T21"/>
              <a:pathLst>
                <a:path w="7" h="8">
                  <a:moveTo>
                    <a:pt x="5" y="8"/>
                  </a:moveTo>
                  <a:lnTo>
                    <a:pt x="7" y="6"/>
                  </a:lnTo>
                  <a:lnTo>
                    <a:pt x="7" y="2"/>
                  </a:lnTo>
                  <a:lnTo>
                    <a:pt x="4" y="0"/>
                  </a:lnTo>
                  <a:lnTo>
                    <a:pt x="0" y="0"/>
                  </a:lnTo>
                  <a:lnTo>
                    <a:pt x="5" y="8"/>
                  </a:lnTo>
                  <a:close/>
                </a:path>
              </a:pathLst>
            </a:custGeom>
            <a:solidFill>
              <a:srgbClr val="000000"/>
            </a:solidFill>
            <a:ln w="9525">
              <a:noFill/>
              <a:round/>
              <a:headEnd/>
              <a:tailEnd/>
            </a:ln>
          </p:spPr>
          <p:txBody>
            <a:bodyPr/>
            <a:lstStyle/>
            <a:p>
              <a:endParaRPr lang="zh-CN" altLang="en-US"/>
            </a:p>
          </p:txBody>
        </p:sp>
        <p:sp>
          <p:nvSpPr>
            <p:cNvPr id="1073" name="Freeform 154"/>
            <p:cNvSpPr>
              <a:spLocks/>
            </p:cNvSpPr>
            <p:nvPr/>
          </p:nvSpPr>
          <p:spPr bwMode="auto">
            <a:xfrm>
              <a:off x="670" y="2343"/>
              <a:ext cx="259" cy="58"/>
            </a:xfrm>
            <a:custGeom>
              <a:avLst/>
              <a:gdLst>
                <a:gd name="T0" fmla="*/ 0 w 1037"/>
                <a:gd name="T1" fmla="*/ 0 h 231"/>
                <a:gd name="T2" fmla="*/ 0 w 1037"/>
                <a:gd name="T3" fmla="*/ 0 h 231"/>
                <a:gd name="T4" fmla="*/ 0 w 1037"/>
                <a:gd name="T5" fmla="*/ 0 h 231"/>
                <a:gd name="T6" fmla="*/ 0 w 1037"/>
                <a:gd name="T7" fmla="*/ 0 h 231"/>
                <a:gd name="T8" fmla="*/ 0 w 1037"/>
                <a:gd name="T9" fmla="*/ 0 h 231"/>
                <a:gd name="T10" fmla="*/ 0 w 1037"/>
                <a:gd name="T11" fmla="*/ 0 h 231"/>
                <a:gd name="T12" fmla="*/ 0 w 1037"/>
                <a:gd name="T13" fmla="*/ 0 h 231"/>
                <a:gd name="T14" fmla="*/ 0 w 1037"/>
                <a:gd name="T15" fmla="*/ 0 h 231"/>
                <a:gd name="T16" fmla="*/ 0 w 1037"/>
                <a:gd name="T17" fmla="*/ 0 h 231"/>
                <a:gd name="T18" fmla="*/ 0 w 1037"/>
                <a:gd name="T19" fmla="*/ 0 h 231"/>
                <a:gd name="T20" fmla="*/ 0 w 1037"/>
                <a:gd name="T21" fmla="*/ 0 h 231"/>
                <a:gd name="T22" fmla="*/ 0 w 1037"/>
                <a:gd name="T23" fmla="*/ 0 h 231"/>
                <a:gd name="T24" fmla="*/ 0 w 1037"/>
                <a:gd name="T25" fmla="*/ 0 h 231"/>
                <a:gd name="T26" fmla="*/ 0 w 1037"/>
                <a:gd name="T27" fmla="*/ 0 h 231"/>
                <a:gd name="T28" fmla="*/ 0 w 1037"/>
                <a:gd name="T29" fmla="*/ 0 h 231"/>
                <a:gd name="T30" fmla="*/ 0 w 1037"/>
                <a:gd name="T31" fmla="*/ 0 h 231"/>
                <a:gd name="T32" fmla="*/ 0 w 1037"/>
                <a:gd name="T33" fmla="*/ 0 h 231"/>
                <a:gd name="T34" fmla="*/ 0 w 1037"/>
                <a:gd name="T35" fmla="*/ 0 h 231"/>
                <a:gd name="T36" fmla="*/ 0 w 1037"/>
                <a:gd name="T37" fmla="*/ 0 h 231"/>
                <a:gd name="T38" fmla="*/ 0 w 1037"/>
                <a:gd name="T39" fmla="*/ 0 h 231"/>
                <a:gd name="T40" fmla="*/ 0 w 1037"/>
                <a:gd name="T41" fmla="*/ 0 h 231"/>
                <a:gd name="T42" fmla="*/ 0 w 1037"/>
                <a:gd name="T43" fmla="*/ 0 h 231"/>
                <a:gd name="T44" fmla="*/ 0 w 1037"/>
                <a:gd name="T45" fmla="*/ 0 h 231"/>
                <a:gd name="T46" fmla="*/ 0 w 1037"/>
                <a:gd name="T47" fmla="*/ 0 h 231"/>
                <a:gd name="T48" fmla="*/ 0 w 1037"/>
                <a:gd name="T49" fmla="*/ 0 h 231"/>
                <a:gd name="T50" fmla="*/ 0 w 1037"/>
                <a:gd name="T51" fmla="*/ 0 h 231"/>
                <a:gd name="T52" fmla="*/ 0 w 1037"/>
                <a:gd name="T53" fmla="*/ 0 h 231"/>
                <a:gd name="T54" fmla="*/ 0 w 1037"/>
                <a:gd name="T55" fmla="*/ 0 h 231"/>
                <a:gd name="T56" fmla="*/ 0 w 1037"/>
                <a:gd name="T57" fmla="*/ 0 h 231"/>
                <a:gd name="T58" fmla="*/ 0 w 1037"/>
                <a:gd name="T59" fmla="*/ 0 h 231"/>
                <a:gd name="T60" fmla="*/ 0 w 1037"/>
                <a:gd name="T61" fmla="*/ 0 h 231"/>
                <a:gd name="T62" fmla="*/ 0 w 1037"/>
                <a:gd name="T63" fmla="*/ 0 h 231"/>
                <a:gd name="T64" fmla="*/ 0 w 1037"/>
                <a:gd name="T65" fmla="*/ 0 h 231"/>
                <a:gd name="T66" fmla="*/ 0 w 1037"/>
                <a:gd name="T67" fmla="*/ 0 h 23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37"/>
                <a:gd name="T103" fmla="*/ 0 h 231"/>
                <a:gd name="T104" fmla="*/ 1037 w 1037"/>
                <a:gd name="T105" fmla="*/ 231 h 23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37" h="231">
                  <a:moveTo>
                    <a:pt x="0" y="231"/>
                  </a:moveTo>
                  <a:lnTo>
                    <a:pt x="0" y="231"/>
                  </a:lnTo>
                  <a:lnTo>
                    <a:pt x="8" y="229"/>
                  </a:lnTo>
                  <a:lnTo>
                    <a:pt x="21" y="228"/>
                  </a:lnTo>
                  <a:lnTo>
                    <a:pt x="38" y="226"/>
                  </a:lnTo>
                  <a:lnTo>
                    <a:pt x="60" y="221"/>
                  </a:lnTo>
                  <a:lnTo>
                    <a:pt x="84" y="217"/>
                  </a:lnTo>
                  <a:lnTo>
                    <a:pt x="112" y="212"/>
                  </a:lnTo>
                  <a:lnTo>
                    <a:pt x="143" y="206"/>
                  </a:lnTo>
                  <a:lnTo>
                    <a:pt x="179" y="200"/>
                  </a:lnTo>
                  <a:lnTo>
                    <a:pt x="215" y="192"/>
                  </a:lnTo>
                  <a:lnTo>
                    <a:pt x="254" y="185"/>
                  </a:lnTo>
                  <a:lnTo>
                    <a:pt x="295" y="176"/>
                  </a:lnTo>
                  <a:lnTo>
                    <a:pt x="338" y="167"/>
                  </a:lnTo>
                  <a:lnTo>
                    <a:pt x="381" y="159"/>
                  </a:lnTo>
                  <a:lnTo>
                    <a:pt x="426" y="149"/>
                  </a:lnTo>
                  <a:lnTo>
                    <a:pt x="471" y="139"/>
                  </a:lnTo>
                  <a:lnTo>
                    <a:pt x="516" y="129"/>
                  </a:lnTo>
                  <a:lnTo>
                    <a:pt x="561" y="120"/>
                  </a:lnTo>
                  <a:lnTo>
                    <a:pt x="607" y="110"/>
                  </a:lnTo>
                  <a:lnTo>
                    <a:pt x="651" y="100"/>
                  </a:lnTo>
                  <a:lnTo>
                    <a:pt x="695" y="91"/>
                  </a:lnTo>
                  <a:lnTo>
                    <a:pt x="737" y="82"/>
                  </a:lnTo>
                  <a:lnTo>
                    <a:pt x="778" y="72"/>
                  </a:lnTo>
                  <a:lnTo>
                    <a:pt x="817" y="63"/>
                  </a:lnTo>
                  <a:lnTo>
                    <a:pt x="854" y="55"/>
                  </a:lnTo>
                  <a:lnTo>
                    <a:pt x="888" y="47"/>
                  </a:lnTo>
                  <a:lnTo>
                    <a:pt x="920" y="40"/>
                  </a:lnTo>
                  <a:lnTo>
                    <a:pt x="949" y="32"/>
                  </a:lnTo>
                  <a:lnTo>
                    <a:pt x="974" y="26"/>
                  </a:lnTo>
                  <a:lnTo>
                    <a:pt x="996" y="20"/>
                  </a:lnTo>
                  <a:lnTo>
                    <a:pt x="1014" y="16"/>
                  </a:lnTo>
                  <a:lnTo>
                    <a:pt x="1027" y="12"/>
                  </a:lnTo>
                  <a:lnTo>
                    <a:pt x="1037" y="8"/>
                  </a:lnTo>
                  <a:lnTo>
                    <a:pt x="1032" y="0"/>
                  </a:lnTo>
                  <a:lnTo>
                    <a:pt x="1024" y="3"/>
                  </a:lnTo>
                  <a:lnTo>
                    <a:pt x="1012" y="7"/>
                  </a:lnTo>
                  <a:lnTo>
                    <a:pt x="993" y="12"/>
                  </a:lnTo>
                  <a:lnTo>
                    <a:pt x="972" y="17"/>
                  </a:lnTo>
                  <a:lnTo>
                    <a:pt x="947" y="24"/>
                  </a:lnTo>
                  <a:lnTo>
                    <a:pt x="918" y="31"/>
                  </a:lnTo>
                  <a:lnTo>
                    <a:pt x="886" y="39"/>
                  </a:lnTo>
                  <a:lnTo>
                    <a:pt x="852" y="46"/>
                  </a:lnTo>
                  <a:lnTo>
                    <a:pt x="815" y="55"/>
                  </a:lnTo>
                  <a:lnTo>
                    <a:pt x="776" y="63"/>
                  </a:lnTo>
                  <a:lnTo>
                    <a:pt x="735" y="73"/>
                  </a:lnTo>
                  <a:lnTo>
                    <a:pt x="693" y="82"/>
                  </a:lnTo>
                  <a:lnTo>
                    <a:pt x="649" y="92"/>
                  </a:lnTo>
                  <a:lnTo>
                    <a:pt x="604" y="101"/>
                  </a:lnTo>
                  <a:lnTo>
                    <a:pt x="559" y="111"/>
                  </a:lnTo>
                  <a:lnTo>
                    <a:pt x="514" y="121"/>
                  </a:lnTo>
                  <a:lnTo>
                    <a:pt x="468" y="131"/>
                  </a:lnTo>
                  <a:lnTo>
                    <a:pt x="424" y="140"/>
                  </a:lnTo>
                  <a:lnTo>
                    <a:pt x="379" y="150"/>
                  </a:lnTo>
                  <a:lnTo>
                    <a:pt x="335" y="159"/>
                  </a:lnTo>
                  <a:lnTo>
                    <a:pt x="293" y="167"/>
                  </a:lnTo>
                  <a:lnTo>
                    <a:pt x="252" y="176"/>
                  </a:lnTo>
                  <a:lnTo>
                    <a:pt x="213" y="183"/>
                  </a:lnTo>
                  <a:lnTo>
                    <a:pt x="176" y="191"/>
                  </a:lnTo>
                  <a:lnTo>
                    <a:pt x="143" y="198"/>
                  </a:lnTo>
                  <a:lnTo>
                    <a:pt x="112" y="203"/>
                  </a:lnTo>
                  <a:lnTo>
                    <a:pt x="84" y="208"/>
                  </a:lnTo>
                  <a:lnTo>
                    <a:pt x="60" y="213"/>
                  </a:lnTo>
                  <a:lnTo>
                    <a:pt x="38" y="217"/>
                  </a:lnTo>
                  <a:lnTo>
                    <a:pt x="21" y="219"/>
                  </a:lnTo>
                  <a:lnTo>
                    <a:pt x="8" y="220"/>
                  </a:lnTo>
                  <a:lnTo>
                    <a:pt x="0" y="220"/>
                  </a:lnTo>
                  <a:lnTo>
                    <a:pt x="0" y="231"/>
                  </a:lnTo>
                  <a:close/>
                </a:path>
              </a:pathLst>
            </a:custGeom>
            <a:solidFill>
              <a:srgbClr val="000000"/>
            </a:solidFill>
            <a:ln w="9525">
              <a:noFill/>
              <a:round/>
              <a:headEnd/>
              <a:tailEnd/>
            </a:ln>
          </p:spPr>
          <p:txBody>
            <a:bodyPr/>
            <a:lstStyle/>
            <a:p>
              <a:endParaRPr lang="zh-CN" altLang="en-US"/>
            </a:p>
          </p:txBody>
        </p:sp>
        <p:sp>
          <p:nvSpPr>
            <p:cNvPr id="1074" name="Freeform 155"/>
            <p:cNvSpPr>
              <a:spLocks/>
            </p:cNvSpPr>
            <p:nvPr/>
          </p:nvSpPr>
          <p:spPr bwMode="auto">
            <a:xfrm>
              <a:off x="653" y="2398"/>
              <a:ext cx="17" cy="70"/>
            </a:xfrm>
            <a:custGeom>
              <a:avLst/>
              <a:gdLst>
                <a:gd name="T0" fmla="*/ 0 w 71"/>
                <a:gd name="T1" fmla="*/ 0 h 279"/>
                <a:gd name="T2" fmla="*/ 0 w 71"/>
                <a:gd name="T3" fmla="*/ 0 h 279"/>
                <a:gd name="T4" fmla="*/ 0 w 71"/>
                <a:gd name="T5" fmla="*/ 0 h 279"/>
                <a:gd name="T6" fmla="*/ 0 w 71"/>
                <a:gd name="T7" fmla="*/ 0 h 279"/>
                <a:gd name="T8" fmla="*/ 0 w 71"/>
                <a:gd name="T9" fmla="*/ 0 h 279"/>
                <a:gd name="T10" fmla="*/ 0 w 71"/>
                <a:gd name="T11" fmla="*/ 0 h 279"/>
                <a:gd name="T12" fmla="*/ 0 w 71"/>
                <a:gd name="T13" fmla="*/ 0 h 279"/>
                <a:gd name="T14" fmla="*/ 0 w 71"/>
                <a:gd name="T15" fmla="*/ 0 h 279"/>
                <a:gd name="T16" fmla="*/ 0 w 71"/>
                <a:gd name="T17" fmla="*/ 0 h 279"/>
                <a:gd name="T18" fmla="*/ 0 w 71"/>
                <a:gd name="T19" fmla="*/ 0 h 279"/>
                <a:gd name="T20" fmla="*/ 0 w 71"/>
                <a:gd name="T21" fmla="*/ 0 h 279"/>
                <a:gd name="T22" fmla="*/ 0 w 71"/>
                <a:gd name="T23" fmla="*/ 0 h 279"/>
                <a:gd name="T24" fmla="*/ 0 w 71"/>
                <a:gd name="T25" fmla="*/ 0 h 279"/>
                <a:gd name="T26" fmla="*/ 0 w 71"/>
                <a:gd name="T27" fmla="*/ 0 h 279"/>
                <a:gd name="T28" fmla="*/ 0 w 71"/>
                <a:gd name="T29" fmla="*/ 0 h 279"/>
                <a:gd name="T30" fmla="*/ 0 w 71"/>
                <a:gd name="T31" fmla="*/ 0 h 279"/>
                <a:gd name="T32" fmla="*/ 0 w 71"/>
                <a:gd name="T33" fmla="*/ 0 h 279"/>
                <a:gd name="T34" fmla="*/ 0 w 71"/>
                <a:gd name="T35" fmla="*/ 0 h 279"/>
                <a:gd name="T36" fmla="*/ 0 w 71"/>
                <a:gd name="T37" fmla="*/ 0 h 279"/>
                <a:gd name="T38" fmla="*/ 0 w 71"/>
                <a:gd name="T39" fmla="*/ 0 h 279"/>
                <a:gd name="T40" fmla="*/ 0 w 71"/>
                <a:gd name="T41" fmla="*/ 0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
                <a:gd name="T64" fmla="*/ 0 h 279"/>
                <a:gd name="T65" fmla="*/ 71 w 71"/>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 h="279">
                  <a:moveTo>
                    <a:pt x="65" y="270"/>
                  </a:moveTo>
                  <a:lnTo>
                    <a:pt x="65" y="270"/>
                  </a:lnTo>
                  <a:lnTo>
                    <a:pt x="46" y="255"/>
                  </a:lnTo>
                  <a:lnTo>
                    <a:pt x="29" y="225"/>
                  </a:lnTo>
                  <a:lnTo>
                    <a:pt x="15" y="183"/>
                  </a:lnTo>
                  <a:lnTo>
                    <a:pt x="9" y="134"/>
                  </a:lnTo>
                  <a:lnTo>
                    <a:pt x="11" y="87"/>
                  </a:lnTo>
                  <a:lnTo>
                    <a:pt x="21" y="47"/>
                  </a:lnTo>
                  <a:lnTo>
                    <a:pt x="41" y="20"/>
                  </a:lnTo>
                  <a:lnTo>
                    <a:pt x="71" y="11"/>
                  </a:lnTo>
                  <a:lnTo>
                    <a:pt x="71" y="0"/>
                  </a:lnTo>
                  <a:lnTo>
                    <a:pt x="35" y="13"/>
                  </a:lnTo>
                  <a:lnTo>
                    <a:pt x="12" y="45"/>
                  </a:lnTo>
                  <a:lnTo>
                    <a:pt x="1" y="87"/>
                  </a:lnTo>
                  <a:lnTo>
                    <a:pt x="0" y="134"/>
                  </a:lnTo>
                  <a:lnTo>
                    <a:pt x="6" y="183"/>
                  </a:lnTo>
                  <a:lnTo>
                    <a:pt x="20" y="227"/>
                  </a:lnTo>
                  <a:lnTo>
                    <a:pt x="39" y="262"/>
                  </a:lnTo>
                  <a:lnTo>
                    <a:pt x="63" y="279"/>
                  </a:lnTo>
                  <a:lnTo>
                    <a:pt x="65" y="270"/>
                  </a:lnTo>
                  <a:close/>
                </a:path>
              </a:pathLst>
            </a:custGeom>
            <a:solidFill>
              <a:srgbClr val="000000"/>
            </a:solidFill>
            <a:ln w="9525">
              <a:noFill/>
              <a:round/>
              <a:headEnd/>
              <a:tailEnd/>
            </a:ln>
          </p:spPr>
          <p:txBody>
            <a:bodyPr/>
            <a:lstStyle/>
            <a:p>
              <a:endParaRPr lang="zh-CN" altLang="en-US"/>
            </a:p>
          </p:txBody>
        </p:sp>
        <p:sp>
          <p:nvSpPr>
            <p:cNvPr id="1075" name="Freeform 156"/>
            <p:cNvSpPr>
              <a:spLocks/>
            </p:cNvSpPr>
            <p:nvPr/>
          </p:nvSpPr>
          <p:spPr bwMode="auto">
            <a:xfrm>
              <a:off x="668" y="2408"/>
              <a:ext cx="13" cy="60"/>
            </a:xfrm>
            <a:custGeom>
              <a:avLst/>
              <a:gdLst>
                <a:gd name="T0" fmla="*/ 0 w 51"/>
                <a:gd name="T1" fmla="*/ 0 h 237"/>
                <a:gd name="T2" fmla="*/ 0 w 51"/>
                <a:gd name="T3" fmla="*/ 0 h 237"/>
                <a:gd name="T4" fmla="*/ 0 w 51"/>
                <a:gd name="T5" fmla="*/ 0 h 237"/>
                <a:gd name="T6" fmla="*/ 0 w 51"/>
                <a:gd name="T7" fmla="*/ 0 h 237"/>
                <a:gd name="T8" fmla="*/ 0 w 51"/>
                <a:gd name="T9" fmla="*/ 0 h 237"/>
                <a:gd name="T10" fmla="*/ 0 w 51"/>
                <a:gd name="T11" fmla="*/ 0 h 237"/>
                <a:gd name="T12" fmla="*/ 0 w 51"/>
                <a:gd name="T13" fmla="*/ 0 h 237"/>
                <a:gd name="T14" fmla="*/ 0 w 51"/>
                <a:gd name="T15" fmla="*/ 0 h 237"/>
                <a:gd name="T16" fmla="*/ 0 w 51"/>
                <a:gd name="T17" fmla="*/ 0 h 237"/>
                <a:gd name="T18" fmla="*/ 0 w 51"/>
                <a:gd name="T19" fmla="*/ 0 h 237"/>
                <a:gd name="T20" fmla="*/ 0 w 51"/>
                <a:gd name="T21" fmla="*/ 0 h 237"/>
                <a:gd name="T22" fmla="*/ 0 w 51"/>
                <a:gd name="T23" fmla="*/ 0 h 237"/>
                <a:gd name="T24" fmla="*/ 0 w 51"/>
                <a:gd name="T25" fmla="*/ 0 h 237"/>
                <a:gd name="T26" fmla="*/ 0 w 51"/>
                <a:gd name="T27" fmla="*/ 0 h 237"/>
                <a:gd name="T28" fmla="*/ 0 w 51"/>
                <a:gd name="T29" fmla="*/ 0 h 237"/>
                <a:gd name="T30" fmla="*/ 0 w 51"/>
                <a:gd name="T31" fmla="*/ 0 h 237"/>
                <a:gd name="T32" fmla="*/ 0 w 51"/>
                <a:gd name="T33" fmla="*/ 0 h 237"/>
                <a:gd name="T34" fmla="*/ 0 w 51"/>
                <a:gd name="T35" fmla="*/ 0 h 237"/>
                <a:gd name="T36" fmla="*/ 0 w 51"/>
                <a:gd name="T37" fmla="*/ 0 h 237"/>
                <a:gd name="T38" fmla="*/ 0 w 51"/>
                <a:gd name="T39" fmla="*/ 0 h 237"/>
                <a:gd name="T40" fmla="*/ 0 w 51"/>
                <a:gd name="T41" fmla="*/ 0 h 23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1"/>
                <a:gd name="T64" fmla="*/ 0 h 237"/>
                <a:gd name="T65" fmla="*/ 51 w 51"/>
                <a:gd name="T66" fmla="*/ 237 h 23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1" h="237">
                  <a:moveTo>
                    <a:pt x="6" y="9"/>
                  </a:moveTo>
                  <a:lnTo>
                    <a:pt x="6" y="9"/>
                  </a:lnTo>
                  <a:lnTo>
                    <a:pt x="16" y="14"/>
                  </a:lnTo>
                  <a:lnTo>
                    <a:pt x="27" y="38"/>
                  </a:lnTo>
                  <a:lnTo>
                    <a:pt x="37" y="76"/>
                  </a:lnTo>
                  <a:lnTo>
                    <a:pt x="41" y="121"/>
                  </a:lnTo>
                  <a:lnTo>
                    <a:pt x="41" y="166"/>
                  </a:lnTo>
                  <a:lnTo>
                    <a:pt x="35" y="202"/>
                  </a:lnTo>
                  <a:lnTo>
                    <a:pt x="21" y="225"/>
                  </a:lnTo>
                  <a:lnTo>
                    <a:pt x="2" y="228"/>
                  </a:lnTo>
                  <a:lnTo>
                    <a:pt x="0" y="237"/>
                  </a:lnTo>
                  <a:lnTo>
                    <a:pt x="28" y="232"/>
                  </a:lnTo>
                  <a:lnTo>
                    <a:pt x="44" y="205"/>
                  </a:lnTo>
                  <a:lnTo>
                    <a:pt x="51" y="166"/>
                  </a:lnTo>
                  <a:lnTo>
                    <a:pt x="51" y="121"/>
                  </a:lnTo>
                  <a:lnTo>
                    <a:pt x="46" y="76"/>
                  </a:lnTo>
                  <a:lnTo>
                    <a:pt x="36" y="36"/>
                  </a:lnTo>
                  <a:lnTo>
                    <a:pt x="23" y="8"/>
                  </a:lnTo>
                  <a:lnTo>
                    <a:pt x="4" y="0"/>
                  </a:lnTo>
                  <a:lnTo>
                    <a:pt x="6" y="9"/>
                  </a:lnTo>
                  <a:close/>
                </a:path>
              </a:pathLst>
            </a:custGeom>
            <a:solidFill>
              <a:srgbClr val="000000"/>
            </a:solidFill>
            <a:ln w="9525">
              <a:noFill/>
              <a:round/>
              <a:headEnd/>
              <a:tailEnd/>
            </a:ln>
          </p:spPr>
          <p:txBody>
            <a:bodyPr/>
            <a:lstStyle/>
            <a:p>
              <a:endParaRPr lang="zh-CN" altLang="en-US"/>
            </a:p>
          </p:txBody>
        </p:sp>
        <p:sp>
          <p:nvSpPr>
            <p:cNvPr id="1076" name="Freeform 157"/>
            <p:cNvSpPr>
              <a:spLocks/>
            </p:cNvSpPr>
            <p:nvPr/>
          </p:nvSpPr>
          <p:spPr bwMode="auto">
            <a:xfrm>
              <a:off x="659" y="2408"/>
              <a:ext cx="11" cy="36"/>
            </a:xfrm>
            <a:custGeom>
              <a:avLst/>
              <a:gdLst>
                <a:gd name="T0" fmla="*/ 0 w 45"/>
                <a:gd name="T1" fmla="*/ 0 h 142"/>
                <a:gd name="T2" fmla="*/ 0 w 45"/>
                <a:gd name="T3" fmla="*/ 0 h 142"/>
                <a:gd name="T4" fmla="*/ 0 w 45"/>
                <a:gd name="T5" fmla="*/ 0 h 142"/>
                <a:gd name="T6" fmla="*/ 0 w 45"/>
                <a:gd name="T7" fmla="*/ 0 h 142"/>
                <a:gd name="T8" fmla="*/ 0 w 45"/>
                <a:gd name="T9" fmla="*/ 0 h 142"/>
                <a:gd name="T10" fmla="*/ 0 w 45"/>
                <a:gd name="T11" fmla="*/ 0 h 142"/>
                <a:gd name="T12" fmla="*/ 0 w 45"/>
                <a:gd name="T13" fmla="*/ 0 h 142"/>
                <a:gd name="T14" fmla="*/ 0 w 45"/>
                <a:gd name="T15" fmla="*/ 0 h 142"/>
                <a:gd name="T16" fmla="*/ 0 w 45"/>
                <a:gd name="T17" fmla="*/ 0 h 142"/>
                <a:gd name="T18" fmla="*/ 0 w 45"/>
                <a:gd name="T19" fmla="*/ 0 h 142"/>
                <a:gd name="T20" fmla="*/ 0 w 45"/>
                <a:gd name="T21" fmla="*/ 0 h 142"/>
                <a:gd name="T22" fmla="*/ 0 w 45"/>
                <a:gd name="T23" fmla="*/ 0 h 142"/>
                <a:gd name="T24" fmla="*/ 0 w 45"/>
                <a:gd name="T25" fmla="*/ 0 h 142"/>
                <a:gd name="T26" fmla="*/ 0 w 45"/>
                <a:gd name="T27" fmla="*/ 0 h 142"/>
                <a:gd name="T28" fmla="*/ 0 w 45"/>
                <a:gd name="T29" fmla="*/ 0 h 142"/>
                <a:gd name="T30" fmla="*/ 0 w 45"/>
                <a:gd name="T31" fmla="*/ 0 h 142"/>
                <a:gd name="T32" fmla="*/ 0 w 45"/>
                <a:gd name="T33" fmla="*/ 0 h 142"/>
                <a:gd name="T34" fmla="*/ 0 w 45"/>
                <a:gd name="T35" fmla="*/ 0 h 142"/>
                <a:gd name="T36" fmla="*/ 0 w 45"/>
                <a:gd name="T37" fmla="*/ 0 h 142"/>
                <a:gd name="T38" fmla="*/ 0 w 45"/>
                <a:gd name="T39" fmla="*/ 0 h 142"/>
                <a:gd name="T40" fmla="*/ 0 w 45"/>
                <a:gd name="T41" fmla="*/ 0 h 142"/>
                <a:gd name="T42" fmla="*/ 0 w 45"/>
                <a:gd name="T43" fmla="*/ 0 h 142"/>
                <a:gd name="T44" fmla="*/ 0 w 45"/>
                <a:gd name="T45" fmla="*/ 0 h 142"/>
                <a:gd name="T46" fmla="*/ 0 w 45"/>
                <a:gd name="T47" fmla="*/ 0 h 142"/>
                <a:gd name="T48" fmla="*/ 0 w 45"/>
                <a:gd name="T49" fmla="*/ 0 h 142"/>
                <a:gd name="T50" fmla="*/ 0 w 45"/>
                <a:gd name="T51" fmla="*/ 0 h 1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5"/>
                <a:gd name="T79" fmla="*/ 0 h 142"/>
                <a:gd name="T80" fmla="*/ 45 w 45"/>
                <a:gd name="T81" fmla="*/ 142 h 1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5" h="142">
                  <a:moveTo>
                    <a:pt x="16" y="131"/>
                  </a:moveTo>
                  <a:lnTo>
                    <a:pt x="21" y="135"/>
                  </a:lnTo>
                  <a:lnTo>
                    <a:pt x="15" y="114"/>
                  </a:lnTo>
                  <a:lnTo>
                    <a:pt x="12" y="93"/>
                  </a:lnTo>
                  <a:lnTo>
                    <a:pt x="12" y="73"/>
                  </a:lnTo>
                  <a:lnTo>
                    <a:pt x="12" y="53"/>
                  </a:lnTo>
                  <a:lnTo>
                    <a:pt x="15" y="38"/>
                  </a:lnTo>
                  <a:lnTo>
                    <a:pt x="22" y="25"/>
                  </a:lnTo>
                  <a:lnTo>
                    <a:pt x="31" y="17"/>
                  </a:lnTo>
                  <a:lnTo>
                    <a:pt x="45" y="9"/>
                  </a:lnTo>
                  <a:lnTo>
                    <a:pt x="43" y="0"/>
                  </a:lnTo>
                  <a:lnTo>
                    <a:pt x="27" y="8"/>
                  </a:lnTo>
                  <a:lnTo>
                    <a:pt x="13" y="21"/>
                  </a:lnTo>
                  <a:lnTo>
                    <a:pt x="6" y="36"/>
                  </a:lnTo>
                  <a:lnTo>
                    <a:pt x="3" y="53"/>
                  </a:lnTo>
                  <a:lnTo>
                    <a:pt x="0" y="73"/>
                  </a:lnTo>
                  <a:lnTo>
                    <a:pt x="3" y="93"/>
                  </a:lnTo>
                  <a:lnTo>
                    <a:pt x="6" y="114"/>
                  </a:lnTo>
                  <a:lnTo>
                    <a:pt x="12" y="138"/>
                  </a:lnTo>
                  <a:lnTo>
                    <a:pt x="16" y="142"/>
                  </a:lnTo>
                  <a:lnTo>
                    <a:pt x="12" y="138"/>
                  </a:lnTo>
                  <a:lnTo>
                    <a:pt x="14" y="140"/>
                  </a:lnTo>
                  <a:lnTo>
                    <a:pt x="17" y="141"/>
                  </a:lnTo>
                  <a:lnTo>
                    <a:pt x="20" y="139"/>
                  </a:lnTo>
                  <a:lnTo>
                    <a:pt x="21" y="135"/>
                  </a:lnTo>
                  <a:lnTo>
                    <a:pt x="16" y="131"/>
                  </a:lnTo>
                  <a:close/>
                </a:path>
              </a:pathLst>
            </a:custGeom>
            <a:solidFill>
              <a:srgbClr val="000000"/>
            </a:solidFill>
            <a:ln w="9525">
              <a:noFill/>
              <a:round/>
              <a:headEnd/>
              <a:tailEnd/>
            </a:ln>
          </p:spPr>
          <p:txBody>
            <a:bodyPr/>
            <a:lstStyle/>
            <a:p>
              <a:endParaRPr lang="zh-CN" altLang="en-US"/>
            </a:p>
          </p:txBody>
        </p:sp>
        <p:sp>
          <p:nvSpPr>
            <p:cNvPr id="1077" name="Freeform 158"/>
            <p:cNvSpPr>
              <a:spLocks/>
            </p:cNvSpPr>
            <p:nvPr/>
          </p:nvSpPr>
          <p:spPr bwMode="auto">
            <a:xfrm>
              <a:off x="663" y="2433"/>
              <a:ext cx="16" cy="11"/>
            </a:xfrm>
            <a:custGeom>
              <a:avLst/>
              <a:gdLst>
                <a:gd name="T0" fmla="*/ 0 w 67"/>
                <a:gd name="T1" fmla="*/ 0 h 42"/>
                <a:gd name="T2" fmla="*/ 0 w 67"/>
                <a:gd name="T3" fmla="*/ 0 h 42"/>
                <a:gd name="T4" fmla="*/ 0 w 67"/>
                <a:gd name="T5" fmla="*/ 0 h 42"/>
                <a:gd name="T6" fmla="*/ 0 w 67"/>
                <a:gd name="T7" fmla="*/ 0 h 42"/>
                <a:gd name="T8" fmla="*/ 0 w 67"/>
                <a:gd name="T9" fmla="*/ 0 h 42"/>
                <a:gd name="T10" fmla="*/ 0 w 67"/>
                <a:gd name="T11" fmla="*/ 0 h 42"/>
                <a:gd name="T12" fmla="*/ 0 w 67"/>
                <a:gd name="T13" fmla="*/ 0 h 42"/>
                <a:gd name="T14" fmla="*/ 0 w 67"/>
                <a:gd name="T15" fmla="*/ 0 h 42"/>
                <a:gd name="T16" fmla="*/ 0 w 67"/>
                <a:gd name="T17" fmla="*/ 0 h 42"/>
                <a:gd name="T18" fmla="*/ 0 w 67"/>
                <a:gd name="T19" fmla="*/ 0 h 42"/>
                <a:gd name="T20" fmla="*/ 0 w 67"/>
                <a:gd name="T21" fmla="*/ 0 h 42"/>
                <a:gd name="T22" fmla="*/ 0 w 67"/>
                <a:gd name="T23" fmla="*/ 0 h 42"/>
                <a:gd name="T24" fmla="*/ 0 w 67"/>
                <a:gd name="T25" fmla="*/ 0 h 42"/>
                <a:gd name="T26" fmla="*/ 0 w 67"/>
                <a:gd name="T27" fmla="*/ 0 h 42"/>
                <a:gd name="T28" fmla="*/ 0 w 67"/>
                <a:gd name="T29" fmla="*/ 0 h 42"/>
                <a:gd name="T30" fmla="*/ 0 w 67"/>
                <a:gd name="T31" fmla="*/ 0 h 42"/>
                <a:gd name="T32" fmla="*/ 0 w 67"/>
                <a:gd name="T33" fmla="*/ 0 h 42"/>
                <a:gd name="T34" fmla="*/ 0 w 67"/>
                <a:gd name="T35" fmla="*/ 0 h 42"/>
                <a:gd name="T36" fmla="*/ 0 w 67"/>
                <a:gd name="T37" fmla="*/ 0 h 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7"/>
                <a:gd name="T58" fmla="*/ 0 h 42"/>
                <a:gd name="T59" fmla="*/ 67 w 67"/>
                <a:gd name="T60" fmla="*/ 42 h 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7" h="42">
                  <a:moveTo>
                    <a:pt x="62" y="0"/>
                  </a:moveTo>
                  <a:lnTo>
                    <a:pt x="60" y="1"/>
                  </a:lnTo>
                  <a:lnTo>
                    <a:pt x="54" y="5"/>
                  </a:lnTo>
                  <a:lnTo>
                    <a:pt x="46" y="10"/>
                  </a:lnTo>
                  <a:lnTo>
                    <a:pt x="37" y="16"/>
                  </a:lnTo>
                  <a:lnTo>
                    <a:pt x="25" y="23"/>
                  </a:lnTo>
                  <a:lnTo>
                    <a:pt x="15" y="27"/>
                  </a:lnTo>
                  <a:lnTo>
                    <a:pt x="7" y="31"/>
                  </a:lnTo>
                  <a:lnTo>
                    <a:pt x="0" y="31"/>
                  </a:lnTo>
                  <a:lnTo>
                    <a:pt x="0" y="42"/>
                  </a:lnTo>
                  <a:lnTo>
                    <a:pt x="9" y="40"/>
                  </a:lnTo>
                  <a:lnTo>
                    <a:pt x="20" y="35"/>
                  </a:lnTo>
                  <a:lnTo>
                    <a:pt x="30" y="31"/>
                  </a:lnTo>
                  <a:lnTo>
                    <a:pt x="42" y="25"/>
                  </a:lnTo>
                  <a:lnTo>
                    <a:pt x="51" y="18"/>
                  </a:lnTo>
                  <a:lnTo>
                    <a:pt x="59" y="14"/>
                  </a:lnTo>
                  <a:lnTo>
                    <a:pt x="64" y="10"/>
                  </a:lnTo>
                  <a:lnTo>
                    <a:pt x="67" y="8"/>
                  </a:lnTo>
                  <a:lnTo>
                    <a:pt x="62" y="0"/>
                  </a:lnTo>
                  <a:close/>
                </a:path>
              </a:pathLst>
            </a:custGeom>
            <a:solidFill>
              <a:srgbClr val="000000"/>
            </a:solidFill>
            <a:ln w="9525">
              <a:noFill/>
              <a:round/>
              <a:headEnd/>
              <a:tailEnd/>
            </a:ln>
          </p:spPr>
          <p:txBody>
            <a:bodyPr/>
            <a:lstStyle/>
            <a:p>
              <a:endParaRPr lang="zh-CN" altLang="en-US"/>
            </a:p>
          </p:txBody>
        </p:sp>
        <p:sp>
          <p:nvSpPr>
            <p:cNvPr id="1078" name="Freeform 159"/>
            <p:cNvSpPr>
              <a:spLocks/>
            </p:cNvSpPr>
            <p:nvPr/>
          </p:nvSpPr>
          <p:spPr bwMode="auto">
            <a:xfrm>
              <a:off x="678" y="2433"/>
              <a:ext cx="2" cy="2"/>
            </a:xfrm>
            <a:custGeom>
              <a:avLst/>
              <a:gdLst>
                <a:gd name="T0" fmla="*/ 0 w 7"/>
                <a:gd name="T1" fmla="*/ 0 h 8"/>
                <a:gd name="T2" fmla="*/ 0 w 7"/>
                <a:gd name="T3" fmla="*/ 0 h 8"/>
                <a:gd name="T4" fmla="*/ 0 w 7"/>
                <a:gd name="T5" fmla="*/ 0 h 8"/>
                <a:gd name="T6" fmla="*/ 0 w 7"/>
                <a:gd name="T7" fmla="*/ 0 h 8"/>
                <a:gd name="T8" fmla="*/ 0 w 7"/>
                <a:gd name="T9" fmla="*/ 0 h 8"/>
                <a:gd name="T10" fmla="*/ 0 w 7"/>
                <a:gd name="T11" fmla="*/ 0 h 8"/>
                <a:gd name="T12" fmla="*/ 0 60000 65536"/>
                <a:gd name="T13" fmla="*/ 0 60000 65536"/>
                <a:gd name="T14" fmla="*/ 0 60000 65536"/>
                <a:gd name="T15" fmla="*/ 0 60000 65536"/>
                <a:gd name="T16" fmla="*/ 0 60000 65536"/>
                <a:gd name="T17" fmla="*/ 0 60000 65536"/>
                <a:gd name="T18" fmla="*/ 0 w 7"/>
                <a:gd name="T19" fmla="*/ 0 h 8"/>
                <a:gd name="T20" fmla="*/ 7 w 7"/>
                <a:gd name="T21" fmla="*/ 8 h 8"/>
              </a:gdLst>
              <a:ahLst/>
              <a:cxnLst>
                <a:cxn ang="T12">
                  <a:pos x="T0" y="T1"/>
                </a:cxn>
                <a:cxn ang="T13">
                  <a:pos x="T2" y="T3"/>
                </a:cxn>
                <a:cxn ang="T14">
                  <a:pos x="T4" y="T5"/>
                </a:cxn>
                <a:cxn ang="T15">
                  <a:pos x="T6" y="T7"/>
                </a:cxn>
                <a:cxn ang="T16">
                  <a:pos x="T8" y="T9"/>
                </a:cxn>
                <a:cxn ang="T17">
                  <a:pos x="T10" y="T11"/>
                </a:cxn>
              </a:cxnLst>
              <a:rect l="T18" t="T19" r="T20" b="T21"/>
              <a:pathLst>
                <a:path w="7" h="8">
                  <a:moveTo>
                    <a:pt x="5" y="8"/>
                  </a:moveTo>
                  <a:lnTo>
                    <a:pt x="7" y="6"/>
                  </a:lnTo>
                  <a:lnTo>
                    <a:pt x="7" y="2"/>
                  </a:lnTo>
                  <a:lnTo>
                    <a:pt x="4" y="0"/>
                  </a:lnTo>
                  <a:lnTo>
                    <a:pt x="0" y="0"/>
                  </a:lnTo>
                  <a:lnTo>
                    <a:pt x="5" y="8"/>
                  </a:lnTo>
                  <a:close/>
                </a:path>
              </a:pathLst>
            </a:custGeom>
            <a:solidFill>
              <a:srgbClr val="000000"/>
            </a:solidFill>
            <a:ln w="9525">
              <a:noFill/>
              <a:round/>
              <a:headEnd/>
              <a:tailEnd/>
            </a:ln>
          </p:spPr>
          <p:txBody>
            <a:bodyPr/>
            <a:lstStyle/>
            <a:p>
              <a:endParaRPr lang="zh-CN" altLang="en-US"/>
            </a:p>
          </p:txBody>
        </p:sp>
        <p:sp>
          <p:nvSpPr>
            <p:cNvPr id="1079" name="Freeform 160"/>
            <p:cNvSpPr>
              <a:spLocks/>
            </p:cNvSpPr>
            <p:nvPr/>
          </p:nvSpPr>
          <p:spPr bwMode="auto">
            <a:xfrm>
              <a:off x="663" y="2399"/>
              <a:ext cx="2" cy="3"/>
            </a:xfrm>
            <a:custGeom>
              <a:avLst/>
              <a:gdLst>
                <a:gd name="T0" fmla="*/ 0 w 5"/>
                <a:gd name="T1" fmla="*/ 0 h 8"/>
                <a:gd name="T2" fmla="*/ 0 w 5"/>
                <a:gd name="T3" fmla="*/ 0 h 8"/>
                <a:gd name="T4" fmla="*/ 0 w 5"/>
                <a:gd name="T5" fmla="*/ 0 h 8"/>
                <a:gd name="T6" fmla="*/ 0 w 5"/>
                <a:gd name="T7" fmla="*/ 0 h 8"/>
                <a:gd name="T8" fmla="*/ 0 w 5"/>
                <a:gd name="T9" fmla="*/ 0 h 8"/>
                <a:gd name="T10" fmla="*/ 0 w 5"/>
                <a:gd name="T11" fmla="*/ 0 h 8"/>
                <a:gd name="T12" fmla="*/ 0 60000 65536"/>
                <a:gd name="T13" fmla="*/ 0 60000 65536"/>
                <a:gd name="T14" fmla="*/ 0 60000 65536"/>
                <a:gd name="T15" fmla="*/ 0 60000 65536"/>
                <a:gd name="T16" fmla="*/ 0 60000 65536"/>
                <a:gd name="T17" fmla="*/ 0 60000 65536"/>
                <a:gd name="T18" fmla="*/ 0 w 5"/>
                <a:gd name="T19" fmla="*/ 0 h 8"/>
                <a:gd name="T20" fmla="*/ 5 w 5"/>
                <a:gd name="T21" fmla="*/ 8 h 8"/>
              </a:gdLst>
              <a:ahLst/>
              <a:cxnLst>
                <a:cxn ang="T12">
                  <a:pos x="T0" y="T1"/>
                </a:cxn>
                <a:cxn ang="T13">
                  <a:pos x="T2" y="T3"/>
                </a:cxn>
                <a:cxn ang="T14">
                  <a:pos x="T4" y="T5"/>
                </a:cxn>
                <a:cxn ang="T15">
                  <a:pos x="T6" y="T7"/>
                </a:cxn>
                <a:cxn ang="T16">
                  <a:pos x="T8" y="T9"/>
                </a:cxn>
                <a:cxn ang="T17">
                  <a:pos x="T10" y="T11"/>
                </a:cxn>
              </a:cxnLst>
              <a:rect l="T18" t="T19" r="T20" b="T21"/>
              <a:pathLst>
                <a:path w="5" h="8">
                  <a:moveTo>
                    <a:pt x="3" y="0"/>
                  </a:moveTo>
                  <a:lnTo>
                    <a:pt x="1" y="2"/>
                  </a:lnTo>
                  <a:lnTo>
                    <a:pt x="0" y="5"/>
                  </a:lnTo>
                  <a:lnTo>
                    <a:pt x="2" y="7"/>
                  </a:lnTo>
                  <a:lnTo>
                    <a:pt x="5" y="8"/>
                  </a:lnTo>
                  <a:lnTo>
                    <a:pt x="3" y="0"/>
                  </a:lnTo>
                  <a:close/>
                </a:path>
              </a:pathLst>
            </a:custGeom>
            <a:solidFill>
              <a:srgbClr val="000000"/>
            </a:solidFill>
            <a:ln w="9525">
              <a:noFill/>
              <a:round/>
              <a:headEnd/>
              <a:tailEnd/>
            </a:ln>
          </p:spPr>
          <p:txBody>
            <a:bodyPr/>
            <a:lstStyle/>
            <a:p>
              <a:endParaRPr lang="zh-CN" altLang="en-US"/>
            </a:p>
          </p:txBody>
        </p:sp>
        <p:sp>
          <p:nvSpPr>
            <p:cNvPr id="1080" name="Freeform 161"/>
            <p:cNvSpPr>
              <a:spLocks/>
            </p:cNvSpPr>
            <p:nvPr/>
          </p:nvSpPr>
          <p:spPr bwMode="auto">
            <a:xfrm>
              <a:off x="664" y="2399"/>
              <a:ext cx="27" cy="76"/>
            </a:xfrm>
            <a:custGeom>
              <a:avLst/>
              <a:gdLst>
                <a:gd name="T0" fmla="*/ 0 w 109"/>
                <a:gd name="T1" fmla="*/ 0 h 301"/>
                <a:gd name="T2" fmla="*/ 0 w 109"/>
                <a:gd name="T3" fmla="*/ 0 h 301"/>
                <a:gd name="T4" fmla="*/ 0 w 109"/>
                <a:gd name="T5" fmla="*/ 0 h 301"/>
                <a:gd name="T6" fmla="*/ 0 w 109"/>
                <a:gd name="T7" fmla="*/ 0 h 301"/>
                <a:gd name="T8" fmla="*/ 0 w 109"/>
                <a:gd name="T9" fmla="*/ 0 h 301"/>
                <a:gd name="T10" fmla="*/ 0 w 109"/>
                <a:gd name="T11" fmla="*/ 0 h 301"/>
                <a:gd name="T12" fmla="*/ 0 w 109"/>
                <a:gd name="T13" fmla="*/ 0 h 301"/>
                <a:gd name="T14" fmla="*/ 0 w 109"/>
                <a:gd name="T15" fmla="*/ 0 h 301"/>
                <a:gd name="T16" fmla="*/ 0 w 109"/>
                <a:gd name="T17" fmla="*/ 0 h 301"/>
                <a:gd name="T18" fmla="*/ 0 w 109"/>
                <a:gd name="T19" fmla="*/ 0 h 301"/>
                <a:gd name="T20" fmla="*/ 0 w 109"/>
                <a:gd name="T21" fmla="*/ 0 h 301"/>
                <a:gd name="T22" fmla="*/ 0 w 109"/>
                <a:gd name="T23" fmla="*/ 0 h 301"/>
                <a:gd name="T24" fmla="*/ 0 w 109"/>
                <a:gd name="T25" fmla="*/ 0 h 301"/>
                <a:gd name="T26" fmla="*/ 0 w 109"/>
                <a:gd name="T27" fmla="*/ 0 h 301"/>
                <a:gd name="T28" fmla="*/ 0 w 109"/>
                <a:gd name="T29" fmla="*/ 0 h 301"/>
                <a:gd name="T30" fmla="*/ 0 w 109"/>
                <a:gd name="T31" fmla="*/ 0 h 301"/>
                <a:gd name="T32" fmla="*/ 0 w 109"/>
                <a:gd name="T33" fmla="*/ 0 h 301"/>
                <a:gd name="T34" fmla="*/ 0 w 109"/>
                <a:gd name="T35" fmla="*/ 0 h 301"/>
                <a:gd name="T36" fmla="*/ 0 w 109"/>
                <a:gd name="T37" fmla="*/ 0 h 3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9"/>
                <a:gd name="T58" fmla="*/ 0 h 301"/>
                <a:gd name="T59" fmla="*/ 109 w 109"/>
                <a:gd name="T60" fmla="*/ 301 h 3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9" h="301">
                  <a:moveTo>
                    <a:pt x="34" y="301"/>
                  </a:moveTo>
                  <a:lnTo>
                    <a:pt x="77" y="280"/>
                  </a:lnTo>
                  <a:lnTo>
                    <a:pt x="101" y="239"/>
                  </a:lnTo>
                  <a:lnTo>
                    <a:pt x="109" y="186"/>
                  </a:lnTo>
                  <a:lnTo>
                    <a:pt x="104" y="129"/>
                  </a:lnTo>
                  <a:lnTo>
                    <a:pt x="90" y="74"/>
                  </a:lnTo>
                  <a:lnTo>
                    <a:pt x="68" y="30"/>
                  </a:lnTo>
                  <a:lnTo>
                    <a:pt x="37" y="2"/>
                  </a:lnTo>
                  <a:lnTo>
                    <a:pt x="0" y="0"/>
                  </a:lnTo>
                  <a:lnTo>
                    <a:pt x="2" y="8"/>
                  </a:lnTo>
                  <a:lnTo>
                    <a:pt x="32" y="11"/>
                  </a:lnTo>
                  <a:lnTo>
                    <a:pt x="58" y="34"/>
                  </a:lnTo>
                  <a:lnTo>
                    <a:pt x="81" y="76"/>
                  </a:lnTo>
                  <a:lnTo>
                    <a:pt x="95" y="129"/>
                  </a:lnTo>
                  <a:lnTo>
                    <a:pt x="100" y="186"/>
                  </a:lnTo>
                  <a:lnTo>
                    <a:pt x="92" y="236"/>
                  </a:lnTo>
                  <a:lnTo>
                    <a:pt x="70" y="273"/>
                  </a:lnTo>
                  <a:lnTo>
                    <a:pt x="34" y="293"/>
                  </a:lnTo>
                  <a:lnTo>
                    <a:pt x="34" y="301"/>
                  </a:lnTo>
                  <a:close/>
                </a:path>
              </a:pathLst>
            </a:custGeom>
            <a:solidFill>
              <a:srgbClr val="000000"/>
            </a:solidFill>
            <a:ln w="9525">
              <a:noFill/>
              <a:round/>
              <a:headEnd/>
              <a:tailEnd/>
            </a:ln>
          </p:spPr>
          <p:txBody>
            <a:bodyPr/>
            <a:lstStyle/>
            <a:p>
              <a:endParaRPr lang="zh-CN" altLang="en-US"/>
            </a:p>
          </p:txBody>
        </p:sp>
        <p:sp>
          <p:nvSpPr>
            <p:cNvPr id="1081" name="Freeform 162"/>
            <p:cNvSpPr>
              <a:spLocks/>
            </p:cNvSpPr>
            <p:nvPr/>
          </p:nvSpPr>
          <p:spPr bwMode="auto">
            <a:xfrm>
              <a:off x="671" y="2473"/>
              <a:ext cx="2" cy="2"/>
            </a:xfrm>
            <a:custGeom>
              <a:avLst/>
              <a:gdLst>
                <a:gd name="T0" fmla="*/ 1 w 4"/>
                <a:gd name="T1" fmla="*/ 0 h 8"/>
                <a:gd name="T2" fmla="*/ 1 w 4"/>
                <a:gd name="T3" fmla="*/ 0 h 8"/>
                <a:gd name="T4" fmla="*/ 0 w 4"/>
                <a:gd name="T5" fmla="*/ 0 h 8"/>
                <a:gd name="T6" fmla="*/ 1 w 4"/>
                <a:gd name="T7" fmla="*/ 0 h 8"/>
                <a:gd name="T8" fmla="*/ 1 w 4"/>
                <a:gd name="T9" fmla="*/ 0 h 8"/>
                <a:gd name="T10" fmla="*/ 1 w 4"/>
                <a:gd name="T11" fmla="*/ 0 h 8"/>
                <a:gd name="T12" fmla="*/ 0 60000 65536"/>
                <a:gd name="T13" fmla="*/ 0 60000 65536"/>
                <a:gd name="T14" fmla="*/ 0 60000 65536"/>
                <a:gd name="T15" fmla="*/ 0 60000 65536"/>
                <a:gd name="T16" fmla="*/ 0 60000 65536"/>
                <a:gd name="T17" fmla="*/ 0 60000 65536"/>
                <a:gd name="T18" fmla="*/ 0 w 4"/>
                <a:gd name="T19" fmla="*/ 0 h 8"/>
                <a:gd name="T20" fmla="*/ 4 w 4"/>
                <a:gd name="T21" fmla="*/ 8 h 8"/>
              </a:gdLst>
              <a:ahLst/>
              <a:cxnLst>
                <a:cxn ang="T12">
                  <a:pos x="T0" y="T1"/>
                </a:cxn>
                <a:cxn ang="T13">
                  <a:pos x="T2" y="T3"/>
                </a:cxn>
                <a:cxn ang="T14">
                  <a:pos x="T4" y="T5"/>
                </a:cxn>
                <a:cxn ang="T15">
                  <a:pos x="T6" y="T7"/>
                </a:cxn>
                <a:cxn ang="T16">
                  <a:pos x="T8" y="T9"/>
                </a:cxn>
                <a:cxn ang="T17">
                  <a:pos x="T10" y="T11"/>
                </a:cxn>
              </a:cxnLst>
              <a:rect l="T18" t="T19" r="T20" b="T21"/>
              <a:pathLst>
                <a:path w="4" h="8">
                  <a:moveTo>
                    <a:pt x="4" y="0"/>
                  </a:moveTo>
                  <a:lnTo>
                    <a:pt x="1" y="1"/>
                  </a:lnTo>
                  <a:lnTo>
                    <a:pt x="0" y="4"/>
                  </a:lnTo>
                  <a:lnTo>
                    <a:pt x="1" y="7"/>
                  </a:lnTo>
                  <a:lnTo>
                    <a:pt x="4" y="8"/>
                  </a:lnTo>
                  <a:lnTo>
                    <a:pt x="4" y="0"/>
                  </a:lnTo>
                  <a:close/>
                </a:path>
              </a:pathLst>
            </a:custGeom>
            <a:solidFill>
              <a:srgbClr val="000000"/>
            </a:solidFill>
            <a:ln w="9525">
              <a:noFill/>
              <a:round/>
              <a:headEnd/>
              <a:tailEnd/>
            </a:ln>
          </p:spPr>
          <p:txBody>
            <a:bodyPr/>
            <a:lstStyle/>
            <a:p>
              <a:endParaRPr lang="zh-CN" altLang="en-US"/>
            </a:p>
          </p:txBody>
        </p:sp>
        <p:sp>
          <p:nvSpPr>
            <p:cNvPr id="1082" name="Freeform 163"/>
            <p:cNvSpPr>
              <a:spLocks/>
            </p:cNvSpPr>
            <p:nvPr/>
          </p:nvSpPr>
          <p:spPr bwMode="auto">
            <a:xfrm>
              <a:off x="668" y="2408"/>
              <a:ext cx="1" cy="3"/>
            </a:xfrm>
            <a:custGeom>
              <a:avLst/>
              <a:gdLst>
                <a:gd name="T0" fmla="*/ 0 w 5"/>
                <a:gd name="T1" fmla="*/ 0 h 9"/>
                <a:gd name="T2" fmla="*/ 0 w 5"/>
                <a:gd name="T3" fmla="*/ 0 h 9"/>
                <a:gd name="T4" fmla="*/ 0 w 5"/>
                <a:gd name="T5" fmla="*/ 0 h 9"/>
                <a:gd name="T6" fmla="*/ 0 w 5"/>
                <a:gd name="T7" fmla="*/ 0 h 9"/>
                <a:gd name="T8" fmla="*/ 0 w 5"/>
                <a:gd name="T9" fmla="*/ 0 h 9"/>
                <a:gd name="T10" fmla="*/ 0 w 5"/>
                <a:gd name="T11" fmla="*/ 0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5" y="0"/>
                  </a:moveTo>
                  <a:lnTo>
                    <a:pt x="1" y="1"/>
                  </a:lnTo>
                  <a:lnTo>
                    <a:pt x="0" y="5"/>
                  </a:lnTo>
                  <a:lnTo>
                    <a:pt x="1" y="8"/>
                  </a:lnTo>
                  <a:lnTo>
                    <a:pt x="5" y="9"/>
                  </a:lnTo>
                  <a:lnTo>
                    <a:pt x="5" y="0"/>
                  </a:lnTo>
                  <a:close/>
                </a:path>
              </a:pathLst>
            </a:custGeom>
            <a:solidFill>
              <a:srgbClr val="000000"/>
            </a:solidFill>
            <a:ln w="9525">
              <a:noFill/>
              <a:round/>
              <a:headEnd/>
              <a:tailEnd/>
            </a:ln>
          </p:spPr>
          <p:txBody>
            <a:bodyPr/>
            <a:lstStyle/>
            <a:p>
              <a:endParaRPr lang="zh-CN" altLang="en-US"/>
            </a:p>
          </p:txBody>
        </p:sp>
        <p:sp>
          <p:nvSpPr>
            <p:cNvPr id="1083" name="Freeform 164"/>
            <p:cNvSpPr>
              <a:spLocks/>
            </p:cNvSpPr>
            <p:nvPr/>
          </p:nvSpPr>
          <p:spPr bwMode="auto">
            <a:xfrm>
              <a:off x="669" y="2407"/>
              <a:ext cx="10" cy="4"/>
            </a:xfrm>
            <a:custGeom>
              <a:avLst/>
              <a:gdLst>
                <a:gd name="T0" fmla="*/ 0 w 36"/>
                <a:gd name="T1" fmla="*/ 0 h 15"/>
                <a:gd name="T2" fmla="*/ 0 w 36"/>
                <a:gd name="T3" fmla="*/ 0 h 15"/>
                <a:gd name="T4" fmla="*/ 0 w 36"/>
                <a:gd name="T5" fmla="*/ 0 h 15"/>
                <a:gd name="T6" fmla="*/ 0 w 36"/>
                <a:gd name="T7" fmla="*/ 0 h 15"/>
                <a:gd name="T8" fmla="*/ 0 w 36"/>
                <a:gd name="T9" fmla="*/ 0 h 15"/>
                <a:gd name="T10" fmla="*/ 0 w 36"/>
                <a:gd name="T11" fmla="*/ 0 h 15"/>
                <a:gd name="T12" fmla="*/ 0 60000 65536"/>
                <a:gd name="T13" fmla="*/ 0 60000 65536"/>
                <a:gd name="T14" fmla="*/ 0 60000 65536"/>
                <a:gd name="T15" fmla="*/ 0 60000 65536"/>
                <a:gd name="T16" fmla="*/ 0 60000 65536"/>
                <a:gd name="T17" fmla="*/ 0 60000 65536"/>
                <a:gd name="T18" fmla="*/ 0 w 36"/>
                <a:gd name="T19" fmla="*/ 0 h 15"/>
                <a:gd name="T20" fmla="*/ 36 w 36"/>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36" h="15">
                  <a:moveTo>
                    <a:pt x="36" y="4"/>
                  </a:moveTo>
                  <a:lnTo>
                    <a:pt x="36" y="0"/>
                  </a:lnTo>
                  <a:lnTo>
                    <a:pt x="0" y="6"/>
                  </a:lnTo>
                  <a:lnTo>
                    <a:pt x="0" y="15"/>
                  </a:lnTo>
                  <a:lnTo>
                    <a:pt x="36" y="9"/>
                  </a:lnTo>
                  <a:lnTo>
                    <a:pt x="36" y="4"/>
                  </a:lnTo>
                  <a:close/>
                </a:path>
              </a:pathLst>
            </a:custGeom>
            <a:solidFill>
              <a:srgbClr val="000000"/>
            </a:solidFill>
            <a:ln w="9525">
              <a:noFill/>
              <a:round/>
              <a:headEnd/>
              <a:tailEnd/>
            </a:ln>
          </p:spPr>
          <p:txBody>
            <a:bodyPr/>
            <a:lstStyle/>
            <a:p>
              <a:endParaRPr lang="zh-CN" altLang="en-US"/>
            </a:p>
          </p:txBody>
        </p:sp>
        <p:sp>
          <p:nvSpPr>
            <p:cNvPr id="1084" name="Freeform 165"/>
            <p:cNvSpPr>
              <a:spLocks/>
            </p:cNvSpPr>
            <p:nvPr/>
          </p:nvSpPr>
          <p:spPr bwMode="auto">
            <a:xfrm>
              <a:off x="679" y="2407"/>
              <a:ext cx="1" cy="2"/>
            </a:xfrm>
            <a:custGeom>
              <a:avLst/>
              <a:gdLst>
                <a:gd name="T0" fmla="*/ 0 w 5"/>
                <a:gd name="T1" fmla="*/ 0 h 9"/>
                <a:gd name="T2" fmla="*/ 0 w 5"/>
                <a:gd name="T3" fmla="*/ 0 h 9"/>
                <a:gd name="T4" fmla="*/ 0 w 5"/>
                <a:gd name="T5" fmla="*/ 0 h 9"/>
                <a:gd name="T6" fmla="*/ 0 w 5"/>
                <a:gd name="T7" fmla="*/ 0 h 9"/>
                <a:gd name="T8" fmla="*/ 0 w 5"/>
                <a:gd name="T9" fmla="*/ 0 h 9"/>
                <a:gd name="T10" fmla="*/ 0 w 5"/>
                <a:gd name="T11" fmla="*/ 0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0" y="9"/>
                  </a:moveTo>
                  <a:lnTo>
                    <a:pt x="4" y="7"/>
                  </a:lnTo>
                  <a:lnTo>
                    <a:pt x="5" y="4"/>
                  </a:lnTo>
                  <a:lnTo>
                    <a:pt x="4" y="1"/>
                  </a:lnTo>
                  <a:lnTo>
                    <a:pt x="0" y="0"/>
                  </a:lnTo>
                  <a:lnTo>
                    <a:pt x="0" y="9"/>
                  </a:lnTo>
                  <a:close/>
                </a:path>
              </a:pathLst>
            </a:custGeom>
            <a:solidFill>
              <a:srgbClr val="000000"/>
            </a:solidFill>
            <a:ln w="9525">
              <a:noFill/>
              <a:round/>
              <a:headEnd/>
              <a:tailEnd/>
            </a:ln>
          </p:spPr>
          <p:txBody>
            <a:bodyPr/>
            <a:lstStyle/>
            <a:p>
              <a:endParaRPr lang="zh-CN" altLang="en-US"/>
            </a:p>
          </p:txBody>
        </p:sp>
        <p:sp>
          <p:nvSpPr>
            <p:cNvPr id="1085" name="Freeform 166"/>
            <p:cNvSpPr>
              <a:spLocks/>
            </p:cNvSpPr>
            <p:nvPr/>
          </p:nvSpPr>
          <p:spPr bwMode="auto">
            <a:xfrm>
              <a:off x="673" y="2465"/>
              <a:ext cx="2" cy="2"/>
            </a:xfrm>
            <a:custGeom>
              <a:avLst/>
              <a:gdLst>
                <a:gd name="T0" fmla="*/ 0 w 7"/>
                <a:gd name="T1" fmla="*/ 0 h 9"/>
                <a:gd name="T2" fmla="*/ 0 w 7"/>
                <a:gd name="T3" fmla="*/ 0 h 9"/>
                <a:gd name="T4" fmla="*/ 0 w 7"/>
                <a:gd name="T5" fmla="*/ 0 h 9"/>
                <a:gd name="T6" fmla="*/ 0 w 7"/>
                <a:gd name="T7" fmla="*/ 0 h 9"/>
                <a:gd name="T8" fmla="*/ 0 w 7"/>
                <a:gd name="T9" fmla="*/ 0 h 9"/>
                <a:gd name="T10" fmla="*/ 0 w 7"/>
                <a:gd name="T11" fmla="*/ 0 h 9"/>
                <a:gd name="T12" fmla="*/ 0 60000 65536"/>
                <a:gd name="T13" fmla="*/ 0 60000 65536"/>
                <a:gd name="T14" fmla="*/ 0 60000 65536"/>
                <a:gd name="T15" fmla="*/ 0 60000 65536"/>
                <a:gd name="T16" fmla="*/ 0 60000 65536"/>
                <a:gd name="T17" fmla="*/ 0 60000 65536"/>
                <a:gd name="T18" fmla="*/ 0 w 7"/>
                <a:gd name="T19" fmla="*/ 0 h 9"/>
                <a:gd name="T20" fmla="*/ 7 w 7"/>
                <a:gd name="T21" fmla="*/ 9 h 9"/>
              </a:gdLst>
              <a:ahLst/>
              <a:cxnLst>
                <a:cxn ang="T12">
                  <a:pos x="T0" y="T1"/>
                </a:cxn>
                <a:cxn ang="T13">
                  <a:pos x="T2" y="T3"/>
                </a:cxn>
                <a:cxn ang="T14">
                  <a:pos x="T4" y="T5"/>
                </a:cxn>
                <a:cxn ang="T15">
                  <a:pos x="T6" y="T7"/>
                </a:cxn>
                <a:cxn ang="T16">
                  <a:pos x="T8" y="T9"/>
                </a:cxn>
                <a:cxn ang="T17">
                  <a:pos x="T10" y="T11"/>
                </a:cxn>
              </a:cxnLst>
              <a:rect l="T18" t="T19" r="T20" b="T21"/>
              <a:pathLst>
                <a:path w="7" h="9">
                  <a:moveTo>
                    <a:pt x="2" y="0"/>
                  </a:moveTo>
                  <a:lnTo>
                    <a:pt x="0" y="2"/>
                  </a:lnTo>
                  <a:lnTo>
                    <a:pt x="0" y="6"/>
                  </a:lnTo>
                  <a:lnTo>
                    <a:pt x="3" y="9"/>
                  </a:lnTo>
                  <a:lnTo>
                    <a:pt x="7" y="9"/>
                  </a:lnTo>
                  <a:lnTo>
                    <a:pt x="2" y="0"/>
                  </a:lnTo>
                  <a:close/>
                </a:path>
              </a:pathLst>
            </a:custGeom>
            <a:solidFill>
              <a:srgbClr val="000000"/>
            </a:solidFill>
            <a:ln w="9525">
              <a:noFill/>
              <a:round/>
              <a:headEnd/>
              <a:tailEnd/>
            </a:ln>
          </p:spPr>
          <p:txBody>
            <a:bodyPr/>
            <a:lstStyle/>
            <a:p>
              <a:endParaRPr lang="zh-CN" altLang="en-US"/>
            </a:p>
          </p:txBody>
        </p:sp>
        <p:sp>
          <p:nvSpPr>
            <p:cNvPr id="1086" name="Freeform 167"/>
            <p:cNvSpPr>
              <a:spLocks/>
            </p:cNvSpPr>
            <p:nvPr/>
          </p:nvSpPr>
          <p:spPr bwMode="auto">
            <a:xfrm>
              <a:off x="674" y="2457"/>
              <a:ext cx="14" cy="10"/>
            </a:xfrm>
            <a:custGeom>
              <a:avLst/>
              <a:gdLst>
                <a:gd name="T0" fmla="*/ 0 w 56"/>
                <a:gd name="T1" fmla="*/ 0 h 38"/>
                <a:gd name="T2" fmla="*/ 0 w 56"/>
                <a:gd name="T3" fmla="*/ 0 h 38"/>
                <a:gd name="T4" fmla="*/ 0 w 56"/>
                <a:gd name="T5" fmla="*/ 0 h 38"/>
                <a:gd name="T6" fmla="*/ 0 w 56"/>
                <a:gd name="T7" fmla="*/ 0 h 38"/>
                <a:gd name="T8" fmla="*/ 0 w 56"/>
                <a:gd name="T9" fmla="*/ 0 h 38"/>
                <a:gd name="T10" fmla="*/ 0 w 56"/>
                <a:gd name="T11" fmla="*/ 0 h 38"/>
                <a:gd name="T12" fmla="*/ 0 60000 65536"/>
                <a:gd name="T13" fmla="*/ 0 60000 65536"/>
                <a:gd name="T14" fmla="*/ 0 60000 65536"/>
                <a:gd name="T15" fmla="*/ 0 60000 65536"/>
                <a:gd name="T16" fmla="*/ 0 60000 65536"/>
                <a:gd name="T17" fmla="*/ 0 60000 65536"/>
                <a:gd name="T18" fmla="*/ 0 w 56"/>
                <a:gd name="T19" fmla="*/ 0 h 38"/>
                <a:gd name="T20" fmla="*/ 56 w 56"/>
                <a:gd name="T21" fmla="*/ 38 h 38"/>
              </a:gdLst>
              <a:ahLst/>
              <a:cxnLst>
                <a:cxn ang="T12">
                  <a:pos x="T0" y="T1"/>
                </a:cxn>
                <a:cxn ang="T13">
                  <a:pos x="T2" y="T3"/>
                </a:cxn>
                <a:cxn ang="T14">
                  <a:pos x="T4" y="T5"/>
                </a:cxn>
                <a:cxn ang="T15">
                  <a:pos x="T6" y="T7"/>
                </a:cxn>
                <a:cxn ang="T16">
                  <a:pos x="T8" y="T9"/>
                </a:cxn>
                <a:cxn ang="T17">
                  <a:pos x="T10" y="T11"/>
                </a:cxn>
              </a:cxnLst>
              <a:rect l="T18" t="T19" r="T20" b="T21"/>
              <a:pathLst>
                <a:path w="56" h="38">
                  <a:moveTo>
                    <a:pt x="54" y="4"/>
                  </a:moveTo>
                  <a:lnTo>
                    <a:pt x="51" y="0"/>
                  </a:lnTo>
                  <a:lnTo>
                    <a:pt x="0" y="29"/>
                  </a:lnTo>
                  <a:lnTo>
                    <a:pt x="5" y="38"/>
                  </a:lnTo>
                  <a:lnTo>
                    <a:pt x="56" y="9"/>
                  </a:lnTo>
                  <a:lnTo>
                    <a:pt x="54" y="4"/>
                  </a:lnTo>
                  <a:close/>
                </a:path>
              </a:pathLst>
            </a:custGeom>
            <a:solidFill>
              <a:srgbClr val="000000"/>
            </a:solidFill>
            <a:ln w="9525">
              <a:noFill/>
              <a:round/>
              <a:headEnd/>
              <a:tailEnd/>
            </a:ln>
          </p:spPr>
          <p:txBody>
            <a:bodyPr/>
            <a:lstStyle/>
            <a:p>
              <a:endParaRPr lang="zh-CN" altLang="en-US"/>
            </a:p>
          </p:txBody>
        </p:sp>
        <p:sp>
          <p:nvSpPr>
            <p:cNvPr id="1087" name="Freeform 168"/>
            <p:cNvSpPr>
              <a:spLocks/>
            </p:cNvSpPr>
            <p:nvPr/>
          </p:nvSpPr>
          <p:spPr bwMode="auto">
            <a:xfrm>
              <a:off x="687" y="2457"/>
              <a:ext cx="1" cy="2"/>
            </a:xfrm>
            <a:custGeom>
              <a:avLst/>
              <a:gdLst>
                <a:gd name="T0" fmla="*/ 0 w 7"/>
                <a:gd name="T1" fmla="*/ 0 h 9"/>
                <a:gd name="T2" fmla="*/ 0 w 7"/>
                <a:gd name="T3" fmla="*/ 0 h 9"/>
                <a:gd name="T4" fmla="*/ 0 w 7"/>
                <a:gd name="T5" fmla="*/ 0 h 9"/>
                <a:gd name="T6" fmla="*/ 0 w 7"/>
                <a:gd name="T7" fmla="*/ 0 h 9"/>
                <a:gd name="T8" fmla="*/ 0 w 7"/>
                <a:gd name="T9" fmla="*/ 0 h 9"/>
                <a:gd name="T10" fmla="*/ 0 w 7"/>
                <a:gd name="T11" fmla="*/ 0 h 9"/>
                <a:gd name="T12" fmla="*/ 0 60000 65536"/>
                <a:gd name="T13" fmla="*/ 0 60000 65536"/>
                <a:gd name="T14" fmla="*/ 0 60000 65536"/>
                <a:gd name="T15" fmla="*/ 0 60000 65536"/>
                <a:gd name="T16" fmla="*/ 0 60000 65536"/>
                <a:gd name="T17" fmla="*/ 0 60000 65536"/>
                <a:gd name="T18" fmla="*/ 0 w 7"/>
                <a:gd name="T19" fmla="*/ 0 h 9"/>
                <a:gd name="T20" fmla="*/ 7 w 7"/>
                <a:gd name="T21" fmla="*/ 9 h 9"/>
              </a:gdLst>
              <a:ahLst/>
              <a:cxnLst>
                <a:cxn ang="T12">
                  <a:pos x="T0" y="T1"/>
                </a:cxn>
                <a:cxn ang="T13">
                  <a:pos x="T2" y="T3"/>
                </a:cxn>
                <a:cxn ang="T14">
                  <a:pos x="T4" y="T5"/>
                </a:cxn>
                <a:cxn ang="T15">
                  <a:pos x="T6" y="T7"/>
                </a:cxn>
                <a:cxn ang="T16">
                  <a:pos x="T8" y="T9"/>
                </a:cxn>
                <a:cxn ang="T17">
                  <a:pos x="T10" y="T11"/>
                </a:cxn>
              </a:cxnLst>
              <a:rect l="T18" t="T19" r="T20" b="T21"/>
              <a:pathLst>
                <a:path w="7" h="9">
                  <a:moveTo>
                    <a:pt x="5" y="9"/>
                  </a:moveTo>
                  <a:lnTo>
                    <a:pt x="7" y="6"/>
                  </a:lnTo>
                  <a:lnTo>
                    <a:pt x="7" y="2"/>
                  </a:lnTo>
                  <a:lnTo>
                    <a:pt x="4" y="0"/>
                  </a:lnTo>
                  <a:lnTo>
                    <a:pt x="0" y="0"/>
                  </a:lnTo>
                  <a:lnTo>
                    <a:pt x="5" y="9"/>
                  </a:lnTo>
                  <a:close/>
                </a:path>
              </a:pathLst>
            </a:custGeom>
            <a:solidFill>
              <a:srgbClr val="000000"/>
            </a:solidFill>
            <a:ln w="9525">
              <a:noFill/>
              <a:round/>
              <a:headEnd/>
              <a:tailEnd/>
            </a:ln>
          </p:spPr>
          <p:txBody>
            <a:bodyPr/>
            <a:lstStyle/>
            <a:p>
              <a:endParaRPr lang="zh-CN" altLang="en-US"/>
            </a:p>
          </p:txBody>
        </p:sp>
        <p:sp>
          <p:nvSpPr>
            <p:cNvPr id="1088" name="Freeform 169"/>
            <p:cNvSpPr>
              <a:spLocks/>
            </p:cNvSpPr>
            <p:nvPr/>
          </p:nvSpPr>
          <p:spPr bwMode="auto">
            <a:xfrm>
              <a:off x="663" y="2315"/>
              <a:ext cx="244" cy="93"/>
            </a:xfrm>
            <a:custGeom>
              <a:avLst/>
              <a:gdLst>
                <a:gd name="T0" fmla="*/ 0 w 974"/>
                <a:gd name="T1" fmla="*/ 0 h 371"/>
                <a:gd name="T2" fmla="*/ 0 w 974"/>
                <a:gd name="T3" fmla="*/ 0 h 371"/>
                <a:gd name="T4" fmla="*/ 0 w 974"/>
                <a:gd name="T5" fmla="*/ 0 h 371"/>
                <a:gd name="T6" fmla="*/ 0 w 974"/>
                <a:gd name="T7" fmla="*/ 0 h 371"/>
                <a:gd name="T8" fmla="*/ 0 w 974"/>
                <a:gd name="T9" fmla="*/ 0 h 371"/>
                <a:gd name="T10" fmla="*/ 0 w 974"/>
                <a:gd name="T11" fmla="*/ 0 h 371"/>
                <a:gd name="T12" fmla="*/ 0 60000 65536"/>
                <a:gd name="T13" fmla="*/ 0 60000 65536"/>
                <a:gd name="T14" fmla="*/ 0 60000 65536"/>
                <a:gd name="T15" fmla="*/ 0 60000 65536"/>
                <a:gd name="T16" fmla="*/ 0 60000 65536"/>
                <a:gd name="T17" fmla="*/ 0 60000 65536"/>
                <a:gd name="T18" fmla="*/ 0 w 974"/>
                <a:gd name="T19" fmla="*/ 0 h 371"/>
                <a:gd name="T20" fmla="*/ 974 w 974"/>
                <a:gd name="T21" fmla="*/ 371 h 371"/>
              </a:gdLst>
              <a:ahLst/>
              <a:cxnLst>
                <a:cxn ang="T12">
                  <a:pos x="T0" y="T1"/>
                </a:cxn>
                <a:cxn ang="T13">
                  <a:pos x="T2" y="T3"/>
                </a:cxn>
                <a:cxn ang="T14">
                  <a:pos x="T4" y="T5"/>
                </a:cxn>
                <a:cxn ang="T15">
                  <a:pos x="T6" y="T7"/>
                </a:cxn>
                <a:cxn ang="T16">
                  <a:pos x="T8" y="T9"/>
                </a:cxn>
                <a:cxn ang="T17">
                  <a:pos x="T10" y="T11"/>
                </a:cxn>
              </a:cxnLst>
              <a:rect l="T18" t="T19" r="T20" b="T21"/>
              <a:pathLst>
                <a:path w="974" h="371">
                  <a:moveTo>
                    <a:pt x="525" y="0"/>
                  </a:moveTo>
                  <a:lnTo>
                    <a:pt x="0" y="214"/>
                  </a:lnTo>
                  <a:lnTo>
                    <a:pt x="421" y="371"/>
                  </a:lnTo>
                  <a:lnTo>
                    <a:pt x="974" y="137"/>
                  </a:lnTo>
                  <a:lnTo>
                    <a:pt x="535" y="4"/>
                  </a:lnTo>
                  <a:lnTo>
                    <a:pt x="525" y="0"/>
                  </a:lnTo>
                  <a:close/>
                </a:path>
              </a:pathLst>
            </a:custGeom>
            <a:solidFill>
              <a:srgbClr val="000000"/>
            </a:solidFill>
            <a:ln w="9525">
              <a:noFill/>
              <a:round/>
              <a:headEnd/>
              <a:tailEnd/>
            </a:ln>
          </p:spPr>
          <p:txBody>
            <a:bodyPr/>
            <a:lstStyle/>
            <a:p>
              <a:endParaRPr lang="zh-CN" altLang="en-US"/>
            </a:p>
          </p:txBody>
        </p:sp>
        <p:sp>
          <p:nvSpPr>
            <p:cNvPr id="1089" name="Freeform 170"/>
            <p:cNvSpPr>
              <a:spLocks/>
            </p:cNvSpPr>
            <p:nvPr/>
          </p:nvSpPr>
          <p:spPr bwMode="auto">
            <a:xfrm>
              <a:off x="718" y="2381"/>
              <a:ext cx="134" cy="71"/>
            </a:xfrm>
            <a:custGeom>
              <a:avLst/>
              <a:gdLst>
                <a:gd name="T0" fmla="*/ 0 w 536"/>
                <a:gd name="T1" fmla="*/ 0 h 285"/>
                <a:gd name="T2" fmla="*/ 0 w 536"/>
                <a:gd name="T3" fmla="*/ 0 h 285"/>
                <a:gd name="T4" fmla="*/ 0 w 536"/>
                <a:gd name="T5" fmla="*/ 0 h 285"/>
                <a:gd name="T6" fmla="*/ 0 w 536"/>
                <a:gd name="T7" fmla="*/ 0 h 285"/>
                <a:gd name="T8" fmla="*/ 0 w 536"/>
                <a:gd name="T9" fmla="*/ 0 h 285"/>
                <a:gd name="T10" fmla="*/ 0 w 536"/>
                <a:gd name="T11" fmla="*/ 0 h 285"/>
                <a:gd name="T12" fmla="*/ 0 w 536"/>
                <a:gd name="T13" fmla="*/ 0 h 285"/>
                <a:gd name="T14" fmla="*/ 0 w 536"/>
                <a:gd name="T15" fmla="*/ 0 h 285"/>
                <a:gd name="T16" fmla="*/ 0 w 536"/>
                <a:gd name="T17" fmla="*/ 0 h 285"/>
                <a:gd name="T18" fmla="*/ 0 w 536"/>
                <a:gd name="T19" fmla="*/ 0 h 285"/>
                <a:gd name="T20" fmla="*/ 0 w 536"/>
                <a:gd name="T21" fmla="*/ 0 h 285"/>
                <a:gd name="T22" fmla="*/ 0 w 536"/>
                <a:gd name="T23" fmla="*/ 0 h 285"/>
                <a:gd name="T24" fmla="*/ 0 w 536"/>
                <a:gd name="T25" fmla="*/ 0 h 285"/>
                <a:gd name="T26" fmla="*/ 0 w 536"/>
                <a:gd name="T27" fmla="*/ 0 h 285"/>
                <a:gd name="T28" fmla="*/ 0 w 536"/>
                <a:gd name="T29" fmla="*/ 0 h 285"/>
                <a:gd name="T30" fmla="*/ 0 w 536"/>
                <a:gd name="T31" fmla="*/ 0 h 285"/>
                <a:gd name="T32" fmla="*/ 0 w 536"/>
                <a:gd name="T33" fmla="*/ 0 h 285"/>
                <a:gd name="T34" fmla="*/ 0 w 536"/>
                <a:gd name="T35" fmla="*/ 0 h 285"/>
                <a:gd name="T36" fmla="*/ 0 w 536"/>
                <a:gd name="T37" fmla="*/ 0 h 285"/>
                <a:gd name="T38" fmla="*/ 0 w 536"/>
                <a:gd name="T39" fmla="*/ 0 h 285"/>
                <a:gd name="T40" fmla="*/ 0 w 536"/>
                <a:gd name="T41" fmla="*/ 0 h 285"/>
                <a:gd name="T42" fmla="*/ 0 w 536"/>
                <a:gd name="T43" fmla="*/ 0 h 285"/>
                <a:gd name="T44" fmla="*/ 0 w 536"/>
                <a:gd name="T45" fmla="*/ 0 h 285"/>
                <a:gd name="T46" fmla="*/ 0 w 536"/>
                <a:gd name="T47" fmla="*/ 0 h 285"/>
                <a:gd name="T48" fmla="*/ 0 w 536"/>
                <a:gd name="T49" fmla="*/ 0 h 285"/>
                <a:gd name="T50" fmla="*/ 0 w 536"/>
                <a:gd name="T51" fmla="*/ 0 h 285"/>
                <a:gd name="T52" fmla="*/ 0 w 536"/>
                <a:gd name="T53" fmla="*/ 0 h 285"/>
                <a:gd name="T54" fmla="*/ 0 w 536"/>
                <a:gd name="T55" fmla="*/ 0 h 285"/>
                <a:gd name="T56" fmla="*/ 0 w 536"/>
                <a:gd name="T57" fmla="*/ 0 h 285"/>
                <a:gd name="T58" fmla="*/ 0 w 536"/>
                <a:gd name="T59" fmla="*/ 0 h 285"/>
                <a:gd name="T60" fmla="*/ 0 w 536"/>
                <a:gd name="T61" fmla="*/ 0 h 285"/>
                <a:gd name="T62" fmla="*/ 0 w 536"/>
                <a:gd name="T63" fmla="*/ 0 h 285"/>
                <a:gd name="T64" fmla="*/ 0 w 536"/>
                <a:gd name="T65" fmla="*/ 0 h 285"/>
                <a:gd name="T66" fmla="*/ 0 w 536"/>
                <a:gd name="T67" fmla="*/ 0 h 285"/>
                <a:gd name="T68" fmla="*/ 0 w 536"/>
                <a:gd name="T69" fmla="*/ 0 h 285"/>
                <a:gd name="T70" fmla="*/ 0 w 536"/>
                <a:gd name="T71" fmla="*/ 0 h 285"/>
                <a:gd name="T72" fmla="*/ 0 w 536"/>
                <a:gd name="T73" fmla="*/ 0 h 285"/>
                <a:gd name="T74" fmla="*/ 0 w 536"/>
                <a:gd name="T75" fmla="*/ 0 h 285"/>
                <a:gd name="T76" fmla="*/ 0 w 536"/>
                <a:gd name="T77" fmla="*/ 0 h 285"/>
                <a:gd name="T78" fmla="*/ 0 w 536"/>
                <a:gd name="T79" fmla="*/ 0 h 285"/>
                <a:gd name="T80" fmla="*/ 0 w 536"/>
                <a:gd name="T81" fmla="*/ 0 h 285"/>
                <a:gd name="T82" fmla="*/ 0 w 536"/>
                <a:gd name="T83" fmla="*/ 0 h 285"/>
                <a:gd name="T84" fmla="*/ 0 w 536"/>
                <a:gd name="T85" fmla="*/ 0 h 28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36"/>
                <a:gd name="T130" fmla="*/ 0 h 285"/>
                <a:gd name="T131" fmla="*/ 536 w 536"/>
                <a:gd name="T132" fmla="*/ 285 h 28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36" h="285">
                  <a:moveTo>
                    <a:pt x="505" y="0"/>
                  </a:moveTo>
                  <a:lnTo>
                    <a:pt x="207" y="125"/>
                  </a:lnTo>
                  <a:lnTo>
                    <a:pt x="28" y="62"/>
                  </a:lnTo>
                  <a:lnTo>
                    <a:pt x="22" y="87"/>
                  </a:lnTo>
                  <a:lnTo>
                    <a:pt x="13" y="119"/>
                  </a:lnTo>
                  <a:lnTo>
                    <a:pt x="4" y="151"/>
                  </a:lnTo>
                  <a:lnTo>
                    <a:pt x="0" y="171"/>
                  </a:lnTo>
                  <a:lnTo>
                    <a:pt x="8" y="173"/>
                  </a:lnTo>
                  <a:lnTo>
                    <a:pt x="16" y="175"/>
                  </a:lnTo>
                  <a:lnTo>
                    <a:pt x="25" y="177"/>
                  </a:lnTo>
                  <a:lnTo>
                    <a:pt x="34" y="179"/>
                  </a:lnTo>
                  <a:lnTo>
                    <a:pt x="44" y="183"/>
                  </a:lnTo>
                  <a:lnTo>
                    <a:pt x="54" y="186"/>
                  </a:lnTo>
                  <a:lnTo>
                    <a:pt x="65" y="190"/>
                  </a:lnTo>
                  <a:lnTo>
                    <a:pt x="77" y="196"/>
                  </a:lnTo>
                  <a:lnTo>
                    <a:pt x="89" y="201"/>
                  </a:lnTo>
                  <a:lnTo>
                    <a:pt x="103" y="209"/>
                  </a:lnTo>
                  <a:lnTo>
                    <a:pt x="117" y="217"/>
                  </a:lnTo>
                  <a:lnTo>
                    <a:pt x="132" y="227"/>
                  </a:lnTo>
                  <a:lnTo>
                    <a:pt x="148" y="239"/>
                  </a:lnTo>
                  <a:lnTo>
                    <a:pt x="164" y="252"/>
                  </a:lnTo>
                  <a:lnTo>
                    <a:pt x="182" y="268"/>
                  </a:lnTo>
                  <a:lnTo>
                    <a:pt x="200" y="285"/>
                  </a:lnTo>
                  <a:lnTo>
                    <a:pt x="219" y="273"/>
                  </a:lnTo>
                  <a:lnTo>
                    <a:pt x="238" y="261"/>
                  </a:lnTo>
                  <a:lnTo>
                    <a:pt x="258" y="246"/>
                  </a:lnTo>
                  <a:lnTo>
                    <a:pt x="279" y="232"/>
                  </a:lnTo>
                  <a:lnTo>
                    <a:pt x="301" y="217"/>
                  </a:lnTo>
                  <a:lnTo>
                    <a:pt x="323" y="202"/>
                  </a:lnTo>
                  <a:lnTo>
                    <a:pt x="345" y="187"/>
                  </a:lnTo>
                  <a:lnTo>
                    <a:pt x="367" y="173"/>
                  </a:lnTo>
                  <a:lnTo>
                    <a:pt x="390" y="160"/>
                  </a:lnTo>
                  <a:lnTo>
                    <a:pt x="412" y="149"/>
                  </a:lnTo>
                  <a:lnTo>
                    <a:pt x="435" y="139"/>
                  </a:lnTo>
                  <a:lnTo>
                    <a:pt x="457" y="132"/>
                  </a:lnTo>
                  <a:lnTo>
                    <a:pt x="477" y="127"/>
                  </a:lnTo>
                  <a:lnTo>
                    <a:pt x="498" y="123"/>
                  </a:lnTo>
                  <a:lnTo>
                    <a:pt x="517" y="124"/>
                  </a:lnTo>
                  <a:lnTo>
                    <a:pt x="536" y="129"/>
                  </a:lnTo>
                  <a:lnTo>
                    <a:pt x="532" y="99"/>
                  </a:lnTo>
                  <a:lnTo>
                    <a:pt x="523" y="61"/>
                  </a:lnTo>
                  <a:lnTo>
                    <a:pt x="513" y="24"/>
                  </a:lnTo>
                  <a:lnTo>
                    <a:pt x="505" y="0"/>
                  </a:lnTo>
                  <a:close/>
                </a:path>
              </a:pathLst>
            </a:custGeom>
            <a:solidFill>
              <a:srgbClr val="000000"/>
            </a:solidFill>
            <a:ln w="9525">
              <a:noFill/>
              <a:round/>
              <a:headEnd/>
              <a:tailEnd/>
            </a:ln>
          </p:spPr>
          <p:txBody>
            <a:bodyPr/>
            <a:lstStyle/>
            <a:p>
              <a:endParaRPr lang="zh-CN" altLang="en-US"/>
            </a:p>
          </p:txBody>
        </p:sp>
        <p:sp>
          <p:nvSpPr>
            <p:cNvPr id="1090" name="Freeform 171"/>
            <p:cNvSpPr>
              <a:spLocks/>
            </p:cNvSpPr>
            <p:nvPr/>
          </p:nvSpPr>
          <p:spPr bwMode="auto">
            <a:xfrm>
              <a:off x="783" y="2356"/>
              <a:ext cx="89" cy="94"/>
            </a:xfrm>
            <a:custGeom>
              <a:avLst/>
              <a:gdLst>
                <a:gd name="T0" fmla="*/ 0 w 357"/>
                <a:gd name="T1" fmla="*/ 0 h 376"/>
                <a:gd name="T2" fmla="*/ 0 w 357"/>
                <a:gd name="T3" fmla="*/ 0 h 376"/>
                <a:gd name="T4" fmla="*/ 0 w 357"/>
                <a:gd name="T5" fmla="*/ 0 h 376"/>
                <a:gd name="T6" fmla="*/ 0 w 357"/>
                <a:gd name="T7" fmla="*/ 0 h 376"/>
                <a:gd name="T8" fmla="*/ 0 w 357"/>
                <a:gd name="T9" fmla="*/ 0 h 376"/>
                <a:gd name="T10" fmla="*/ 0 w 357"/>
                <a:gd name="T11" fmla="*/ 0 h 376"/>
                <a:gd name="T12" fmla="*/ 0 w 357"/>
                <a:gd name="T13" fmla="*/ 0 h 376"/>
                <a:gd name="T14" fmla="*/ 0 w 357"/>
                <a:gd name="T15" fmla="*/ 0 h 376"/>
                <a:gd name="T16" fmla="*/ 0 w 357"/>
                <a:gd name="T17" fmla="*/ 0 h 376"/>
                <a:gd name="T18" fmla="*/ 0 w 357"/>
                <a:gd name="T19" fmla="*/ 0 h 376"/>
                <a:gd name="T20" fmla="*/ 0 w 357"/>
                <a:gd name="T21" fmla="*/ 0 h 376"/>
                <a:gd name="T22" fmla="*/ 0 w 357"/>
                <a:gd name="T23" fmla="*/ 0 h 376"/>
                <a:gd name="T24" fmla="*/ 0 w 357"/>
                <a:gd name="T25" fmla="*/ 0 h 376"/>
                <a:gd name="T26" fmla="*/ 0 w 357"/>
                <a:gd name="T27" fmla="*/ 0 h 376"/>
                <a:gd name="T28" fmla="*/ 0 w 357"/>
                <a:gd name="T29" fmla="*/ 0 h 376"/>
                <a:gd name="T30" fmla="*/ 0 w 357"/>
                <a:gd name="T31" fmla="*/ 0 h 376"/>
                <a:gd name="T32" fmla="*/ 0 w 357"/>
                <a:gd name="T33" fmla="*/ 0 h 376"/>
                <a:gd name="T34" fmla="*/ 0 w 357"/>
                <a:gd name="T35" fmla="*/ 0 h 376"/>
                <a:gd name="T36" fmla="*/ 0 w 357"/>
                <a:gd name="T37" fmla="*/ 0 h 376"/>
                <a:gd name="T38" fmla="*/ 0 w 357"/>
                <a:gd name="T39" fmla="*/ 0 h 376"/>
                <a:gd name="T40" fmla="*/ 0 w 357"/>
                <a:gd name="T41" fmla="*/ 0 h 376"/>
                <a:gd name="T42" fmla="*/ 0 w 357"/>
                <a:gd name="T43" fmla="*/ 0 h 376"/>
                <a:gd name="T44" fmla="*/ 0 w 357"/>
                <a:gd name="T45" fmla="*/ 0 h 376"/>
                <a:gd name="T46" fmla="*/ 0 w 357"/>
                <a:gd name="T47" fmla="*/ 0 h 376"/>
                <a:gd name="T48" fmla="*/ 0 w 357"/>
                <a:gd name="T49" fmla="*/ 0 h 376"/>
                <a:gd name="T50" fmla="*/ 0 w 357"/>
                <a:gd name="T51" fmla="*/ 0 h 376"/>
                <a:gd name="T52" fmla="*/ 0 w 357"/>
                <a:gd name="T53" fmla="*/ 0 h 376"/>
                <a:gd name="T54" fmla="*/ 0 w 357"/>
                <a:gd name="T55" fmla="*/ 0 h 376"/>
                <a:gd name="T56" fmla="*/ 0 w 357"/>
                <a:gd name="T57" fmla="*/ 0 h 376"/>
                <a:gd name="T58" fmla="*/ 0 w 357"/>
                <a:gd name="T59" fmla="*/ 0 h 376"/>
                <a:gd name="T60" fmla="*/ 0 w 357"/>
                <a:gd name="T61" fmla="*/ 0 h 376"/>
                <a:gd name="T62" fmla="*/ 0 w 357"/>
                <a:gd name="T63" fmla="*/ 0 h 376"/>
                <a:gd name="T64" fmla="*/ 0 w 357"/>
                <a:gd name="T65" fmla="*/ 0 h 376"/>
                <a:gd name="T66" fmla="*/ 0 w 357"/>
                <a:gd name="T67" fmla="*/ 0 h 376"/>
                <a:gd name="T68" fmla="*/ 0 w 357"/>
                <a:gd name="T69" fmla="*/ 0 h 376"/>
                <a:gd name="T70" fmla="*/ 0 w 357"/>
                <a:gd name="T71" fmla="*/ 0 h 376"/>
                <a:gd name="T72" fmla="*/ 0 w 357"/>
                <a:gd name="T73" fmla="*/ 0 h 376"/>
                <a:gd name="T74" fmla="*/ 0 w 357"/>
                <a:gd name="T75" fmla="*/ 0 h 376"/>
                <a:gd name="T76" fmla="*/ 0 w 357"/>
                <a:gd name="T77" fmla="*/ 0 h 376"/>
                <a:gd name="T78" fmla="*/ 0 w 357"/>
                <a:gd name="T79" fmla="*/ 0 h 376"/>
                <a:gd name="T80" fmla="*/ 0 w 357"/>
                <a:gd name="T81" fmla="*/ 0 h 376"/>
                <a:gd name="T82" fmla="*/ 0 w 357"/>
                <a:gd name="T83" fmla="*/ 0 h 376"/>
                <a:gd name="T84" fmla="*/ 0 w 357"/>
                <a:gd name="T85" fmla="*/ 0 h 376"/>
                <a:gd name="T86" fmla="*/ 0 w 357"/>
                <a:gd name="T87" fmla="*/ 0 h 376"/>
                <a:gd name="T88" fmla="*/ 0 w 357"/>
                <a:gd name="T89" fmla="*/ 0 h 376"/>
                <a:gd name="T90" fmla="*/ 0 w 357"/>
                <a:gd name="T91" fmla="*/ 0 h 376"/>
                <a:gd name="T92" fmla="*/ 0 w 357"/>
                <a:gd name="T93" fmla="*/ 0 h 376"/>
                <a:gd name="T94" fmla="*/ 0 w 357"/>
                <a:gd name="T95" fmla="*/ 0 h 376"/>
                <a:gd name="T96" fmla="*/ 0 w 357"/>
                <a:gd name="T97" fmla="*/ 0 h 376"/>
                <a:gd name="T98" fmla="*/ 0 w 357"/>
                <a:gd name="T99" fmla="*/ 0 h 37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57"/>
                <a:gd name="T151" fmla="*/ 0 h 376"/>
                <a:gd name="T152" fmla="*/ 357 w 357"/>
                <a:gd name="T153" fmla="*/ 376 h 37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57" h="376">
                  <a:moveTo>
                    <a:pt x="10" y="3"/>
                  </a:moveTo>
                  <a:lnTo>
                    <a:pt x="24" y="2"/>
                  </a:lnTo>
                  <a:lnTo>
                    <a:pt x="41" y="0"/>
                  </a:lnTo>
                  <a:lnTo>
                    <a:pt x="61" y="0"/>
                  </a:lnTo>
                  <a:lnTo>
                    <a:pt x="85" y="0"/>
                  </a:lnTo>
                  <a:lnTo>
                    <a:pt x="110" y="0"/>
                  </a:lnTo>
                  <a:lnTo>
                    <a:pt x="136" y="1"/>
                  </a:lnTo>
                  <a:lnTo>
                    <a:pt x="164" y="3"/>
                  </a:lnTo>
                  <a:lnTo>
                    <a:pt x="191" y="5"/>
                  </a:lnTo>
                  <a:lnTo>
                    <a:pt x="217" y="8"/>
                  </a:lnTo>
                  <a:lnTo>
                    <a:pt x="243" y="11"/>
                  </a:lnTo>
                  <a:lnTo>
                    <a:pt x="265" y="16"/>
                  </a:lnTo>
                  <a:lnTo>
                    <a:pt x="286" y="20"/>
                  </a:lnTo>
                  <a:lnTo>
                    <a:pt x="304" y="27"/>
                  </a:lnTo>
                  <a:lnTo>
                    <a:pt x="317" y="33"/>
                  </a:lnTo>
                  <a:lnTo>
                    <a:pt x="326" y="41"/>
                  </a:lnTo>
                  <a:lnTo>
                    <a:pt x="329" y="48"/>
                  </a:lnTo>
                  <a:lnTo>
                    <a:pt x="335" y="116"/>
                  </a:lnTo>
                  <a:lnTo>
                    <a:pt x="344" y="222"/>
                  </a:lnTo>
                  <a:lnTo>
                    <a:pt x="353" y="320"/>
                  </a:lnTo>
                  <a:lnTo>
                    <a:pt x="357" y="363"/>
                  </a:lnTo>
                  <a:lnTo>
                    <a:pt x="350" y="368"/>
                  </a:lnTo>
                  <a:lnTo>
                    <a:pt x="342" y="371"/>
                  </a:lnTo>
                  <a:lnTo>
                    <a:pt x="334" y="375"/>
                  </a:lnTo>
                  <a:lnTo>
                    <a:pt x="325" y="376"/>
                  </a:lnTo>
                  <a:lnTo>
                    <a:pt x="317" y="375"/>
                  </a:lnTo>
                  <a:lnTo>
                    <a:pt x="309" y="374"/>
                  </a:lnTo>
                  <a:lnTo>
                    <a:pt x="302" y="370"/>
                  </a:lnTo>
                  <a:lnTo>
                    <a:pt x="296" y="366"/>
                  </a:lnTo>
                  <a:lnTo>
                    <a:pt x="295" y="304"/>
                  </a:lnTo>
                  <a:lnTo>
                    <a:pt x="295" y="207"/>
                  </a:lnTo>
                  <a:lnTo>
                    <a:pt x="293" y="114"/>
                  </a:lnTo>
                  <a:lnTo>
                    <a:pt x="286" y="68"/>
                  </a:lnTo>
                  <a:lnTo>
                    <a:pt x="281" y="66"/>
                  </a:lnTo>
                  <a:lnTo>
                    <a:pt x="273" y="62"/>
                  </a:lnTo>
                  <a:lnTo>
                    <a:pt x="263" y="58"/>
                  </a:lnTo>
                  <a:lnTo>
                    <a:pt x="249" y="55"/>
                  </a:lnTo>
                  <a:lnTo>
                    <a:pt x="232" y="50"/>
                  </a:lnTo>
                  <a:lnTo>
                    <a:pt x="215" y="45"/>
                  </a:lnTo>
                  <a:lnTo>
                    <a:pt x="194" y="41"/>
                  </a:lnTo>
                  <a:lnTo>
                    <a:pt x="174" y="36"/>
                  </a:lnTo>
                  <a:lnTo>
                    <a:pt x="151" y="31"/>
                  </a:lnTo>
                  <a:lnTo>
                    <a:pt x="128" y="27"/>
                  </a:lnTo>
                  <a:lnTo>
                    <a:pt x="105" y="22"/>
                  </a:lnTo>
                  <a:lnTo>
                    <a:pt x="82" y="18"/>
                  </a:lnTo>
                  <a:lnTo>
                    <a:pt x="61" y="14"/>
                  </a:lnTo>
                  <a:lnTo>
                    <a:pt x="39" y="9"/>
                  </a:lnTo>
                  <a:lnTo>
                    <a:pt x="18" y="6"/>
                  </a:lnTo>
                  <a:lnTo>
                    <a:pt x="0" y="3"/>
                  </a:lnTo>
                  <a:lnTo>
                    <a:pt x="10" y="3"/>
                  </a:lnTo>
                  <a:close/>
                </a:path>
              </a:pathLst>
            </a:custGeom>
            <a:solidFill>
              <a:srgbClr val="ED0021"/>
            </a:solidFill>
            <a:ln w="9525">
              <a:noFill/>
              <a:round/>
              <a:headEnd/>
              <a:tailEnd/>
            </a:ln>
          </p:spPr>
          <p:txBody>
            <a:bodyPr/>
            <a:lstStyle/>
            <a:p>
              <a:endParaRPr lang="zh-CN" altLang="en-US"/>
            </a:p>
          </p:txBody>
        </p:sp>
        <p:sp>
          <p:nvSpPr>
            <p:cNvPr id="1091" name="Freeform 172"/>
            <p:cNvSpPr>
              <a:spLocks/>
            </p:cNvSpPr>
            <p:nvPr/>
          </p:nvSpPr>
          <p:spPr bwMode="auto">
            <a:xfrm>
              <a:off x="784" y="2355"/>
              <a:ext cx="1" cy="3"/>
            </a:xfrm>
            <a:custGeom>
              <a:avLst/>
              <a:gdLst>
                <a:gd name="T0" fmla="*/ 0 w 4"/>
                <a:gd name="T1" fmla="*/ 0 h 8"/>
                <a:gd name="T2" fmla="*/ 0 w 4"/>
                <a:gd name="T3" fmla="*/ 0 h 8"/>
                <a:gd name="T4" fmla="*/ 0 w 4"/>
                <a:gd name="T5" fmla="*/ 0 h 8"/>
                <a:gd name="T6" fmla="*/ 0 w 4"/>
                <a:gd name="T7" fmla="*/ 0 h 8"/>
                <a:gd name="T8" fmla="*/ 0 w 4"/>
                <a:gd name="T9" fmla="*/ 0 h 8"/>
                <a:gd name="T10" fmla="*/ 0 w 4"/>
                <a:gd name="T11" fmla="*/ 0 h 8"/>
                <a:gd name="T12" fmla="*/ 0 60000 65536"/>
                <a:gd name="T13" fmla="*/ 0 60000 65536"/>
                <a:gd name="T14" fmla="*/ 0 60000 65536"/>
                <a:gd name="T15" fmla="*/ 0 60000 65536"/>
                <a:gd name="T16" fmla="*/ 0 60000 65536"/>
                <a:gd name="T17" fmla="*/ 0 60000 65536"/>
                <a:gd name="T18" fmla="*/ 0 w 4"/>
                <a:gd name="T19" fmla="*/ 0 h 8"/>
                <a:gd name="T20" fmla="*/ 4 w 4"/>
                <a:gd name="T21" fmla="*/ 8 h 8"/>
              </a:gdLst>
              <a:ahLst/>
              <a:cxnLst>
                <a:cxn ang="T12">
                  <a:pos x="T0" y="T1"/>
                </a:cxn>
                <a:cxn ang="T13">
                  <a:pos x="T2" y="T3"/>
                </a:cxn>
                <a:cxn ang="T14">
                  <a:pos x="T4" y="T5"/>
                </a:cxn>
                <a:cxn ang="T15">
                  <a:pos x="T6" y="T7"/>
                </a:cxn>
                <a:cxn ang="T16">
                  <a:pos x="T8" y="T9"/>
                </a:cxn>
                <a:cxn ang="T17">
                  <a:pos x="T10" y="T11"/>
                </a:cxn>
              </a:cxnLst>
              <a:rect l="T18" t="T19" r="T20" b="T21"/>
              <a:pathLst>
                <a:path w="4" h="8">
                  <a:moveTo>
                    <a:pt x="4" y="0"/>
                  </a:moveTo>
                  <a:lnTo>
                    <a:pt x="1" y="1"/>
                  </a:lnTo>
                  <a:lnTo>
                    <a:pt x="0" y="4"/>
                  </a:lnTo>
                  <a:lnTo>
                    <a:pt x="1" y="7"/>
                  </a:lnTo>
                  <a:lnTo>
                    <a:pt x="4" y="8"/>
                  </a:lnTo>
                  <a:lnTo>
                    <a:pt x="4" y="0"/>
                  </a:lnTo>
                  <a:close/>
                </a:path>
              </a:pathLst>
            </a:custGeom>
            <a:solidFill>
              <a:srgbClr val="000000"/>
            </a:solidFill>
            <a:ln w="9525">
              <a:noFill/>
              <a:round/>
              <a:headEnd/>
              <a:tailEnd/>
            </a:ln>
          </p:spPr>
          <p:txBody>
            <a:bodyPr/>
            <a:lstStyle/>
            <a:p>
              <a:endParaRPr lang="zh-CN" altLang="en-US"/>
            </a:p>
          </p:txBody>
        </p:sp>
        <p:sp>
          <p:nvSpPr>
            <p:cNvPr id="1092" name="Freeform 173"/>
            <p:cNvSpPr>
              <a:spLocks/>
            </p:cNvSpPr>
            <p:nvPr/>
          </p:nvSpPr>
          <p:spPr bwMode="auto">
            <a:xfrm>
              <a:off x="785" y="2354"/>
              <a:ext cx="81" cy="14"/>
            </a:xfrm>
            <a:custGeom>
              <a:avLst/>
              <a:gdLst>
                <a:gd name="T0" fmla="*/ 0 w 324"/>
                <a:gd name="T1" fmla="*/ 0 h 54"/>
                <a:gd name="T2" fmla="*/ 0 w 324"/>
                <a:gd name="T3" fmla="*/ 0 h 54"/>
                <a:gd name="T4" fmla="*/ 0 w 324"/>
                <a:gd name="T5" fmla="*/ 0 h 54"/>
                <a:gd name="T6" fmla="*/ 0 w 324"/>
                <a:gd name="T7" fmla="*/ 0 h 54"/>
                <a:gd name="T8" fmla="*/ 0 w 324"/>
                <a:gd name="T9" fmla="*/ 0 h 54"/>
                <a:gd name="T10" fmla="*/ 0 w 324"/>
                <a:gd name="T11" fmla="*/ 0 h 54"/>
                <a:gd name="T12" fmla="*/ 0 w 324"/>
                <a:gd name="T13" fmla="*/ 0 h 54"/>
                <a:gd name="T14" fmla="*/ 0 w 324"/>
                <a:gd name="T15" fmla="*/ 0 h 54"/>
                <a:gd name="T16" fmla="*/ 0 w 324"/>
                <a:gd name="T17" fmla="*/ 0 h 54"/>
                <a:gd name="T18" fmla="*/ 0 w 324"/>
                <a:gd name="T19" fmla="*/ 0 h 54"/>
                <a:gd name="T20" fmla="*/ 0 w 324"/>
                <a:gd name="T21" fmla="*/ 0 h 54"/>
                <a:gd name="T22" fmla="*/ 0 w 324"/>
                <a:gd name="T23" fmla="*/ 0 h 54"/>
                <a:gd name="T24" fmla="*/ 0 w 324"/>
                <a:gd name="T25" fmla="*/ 0 h 54"/>
                <a:gd name="T26" fmla="*/ 0 w 324"/>
                <a:gd name="T27" fmla="*/ 0 h 54"/>
                <a:gd name="T28" fmla="*/ 0 w 324"/>
                <a:gd name="T29" fmla="*/ 0 h 54"/>
                <a:gd name="T30" fmla="*/ 0 w 324"/>
                <a:gd name="T31" fmla="*/ 0 h 54"/>
                <a:gd name="T32" fmla="*/ 0 w 324"/>
                <a:gd name="T33" fmla="*/ 0 h 54"/>
                <a:gd name="T34" fmla="*/ 0 w 324"/>
                <a:gd name="T35" fmla="*/ 0 h 54"/>
                <a:gd name="T36" fmla="*/ 0 w 324"/>
                <a:gd name="T37" fmla="*/ 0 h 54"/>
                <a:gd name="T38" fmla="*/ 0 w 324"/>
                <a:gd name="T39" fmla="*/ 0 h 54"/>
                <a:gd name="T40" fmla="*/ 0 w 324"/>
                <a:gd name="T41" fmla="*/ 0 h 54"/>
                <a:gd name="T42" fmla="*/ 0 w 324"/>
                <a:gd name="T43" fmla="*/ 0 h 54"/>
                <a:gd name="T44" fmla="*/ 0 w 324"/>
                <a:gd name="T45" fmla="*/ 0 h 54"/>
                <a:gd name="T46" fmla="*/ 0 w 324"/>
                <a:gd name="T47" fmla="*/ 0 h 54"/>
                <a:gd name="T48" fmla="*/ 0 w 324"/>
                <a:gd name="T49" fmla="*/ 0 h 54"/>
                <a:gd name="T50" fmla="*/ 0 w 324"/>
                <a:gd name="T51" fmla="*/ 0 h 54"/>
                <a:gd name="T52" fmla="*/ 0 w 324"/>
                <a:gd name="T53" fmla="*/ 0 h 54"/>
                <a:gd name="T54" fmla="*/ 0 w 324"/>
                <a:gd name="T55" fmla="*/ 0 h 54"/>
                <a:gd name="T56" fmla="*/ 0 w 324"/>
                <a:gd name="T57" fmla="*/ 0 h 54"/>
                <a:gd name="T58" fmla="*/ 0 w 324"/>
                <a:gd name="T59" fmla="*/ 0 h 54"/>
                <a:gd name="T60" fmla="*/ 0 w 324"/>
                <a:gd name="T61" fmla="*/ 0 h 54"/>
                <a:gd name="T62" fmla="*/ 0 w 324"/>
                <a:gd name="T63" fmla="*/ 0 h 54"/>
                <a:gd name="T64" fmla="*/ 0 w 324"/>
                <a:gd name="T65" fmla="*/ 0 h 54"/>
                <a:gd name="T66" fmla="*/ 0 w 324"/>
                <a:gd name="T67" fmla="*/ 0 h 54"/>
                <a:gd name="T68" fmla="*/ 0 w 324"/>
                <a:gd name="T69" fmla="*/ 0 h 54"/>
                <a:gd name="T70" fmla="*/ 0 w 324"/>
                <a:gd name="T71" fmla="*/ 0 h 54"/>
                <a:gd name="T72" fmla="*/ 0 w 324"/>
                <a:gd name="T73" fmla="*/ 0 h 5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24"/>
                <a:gd name="T112" fmla="*/ 0 h 54"/>
                <a:gd name="T113" fmla="*/ 324 w 324"/>
                <a:gd name="T114" fmla="*/ 54 h 5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24" h="54">
                  <a:moveTo>
                    <a:pt x="324" y="54"/>
                  </a:moveTo>
                  <a:lnTo>
                    <a:pt x="324" y="54"/>
                  </a:lnTo>
                  <a:lnTo>
                    <a:pt x="319" y="43"/>
                  </a:lnTo>
                  <a:lnTo>
                    <a:pt x="309" y="35"/>
                  </a:lnTo>
                  <a:lnTo>
                    <a:pt x="297" y="28"/>
                  </a:lnTo>
                  <a:lnTo>
                    <a:pt x="277" y="22"/>
                  </a:lnTo>
                  <a:lnTo>
                    <a:pt x="257" y="17"/>
                  </a:lnTo>
                  <a:lnTo>
                    <a:pt x="233" y="13"/>
                  </a:lnTo>
                  <a:lnTo>
                    <a:pt x="207" y="10"/>
                  </a:lnTo>
                  <a:lnTo>
                    <a:pt x="181" y="7"/>
                  </a:lnTo>
                  <a:lnTo>
                    <a:pt x="154" y="5"/>
                  </a:lnTo>
                  <a:lnTo>
                    <a:pt x="126" y="2"/>
                  </a:lnTo>
                  <a:lnTo>
                    <a:pt x="100" y="0"/>
                  </a:lnTo>
                  <a:lnTo>
                    <a:pt x="75" y="0"/>
                  </a:lnTo>
                  <a:lnTo>
                    <a:pt x="51" y="0"/>
                  </a:lnTo>
                  <a:lnTo>
                    <a:pt x="31" y="1"/>
                  </a:lnTo>
                  <a:lnTo>
                    <a:pt x="14" y="3"/>
                  </a:lnTo>
                  <a:lnTo>
                    <a:pt x="0" y="5"/>
                  </a:lnTo>
                  <a:lnTo>
                    <a:pt x="0" y="13"/>
                  </a:lnTo>
                  <a:lnTo>
                    <a:pt x="14" y="12"/>
                  </a:lnTo>
                  <a:lnTo>
                    <a:pt x="31" y="10"/>
                  </a:lnTo>
                  <a:lnTo>
                    <a:pt x="51" y="11"/>
                  </a:lnTo>
                  <a:lnTo>
                    <a:pt x="75" y="11"/>
                  </a:lnTo>
                  <a:lnTo>
                    <a:pt x="100" y="11"/>
                  </a:lnTo>
                  <a:lnTo>
                    <a:pt x="126" y="11"/>
                  </a:lnTo>
                  <a:lnTo>
                    <a:pt x="154" y="13"/>
                  </a:lnTo>
                  <a:lnTo>
                    <a:pt x="181" y="15"/>
                  </a:lnTo>
                  <a:lnTo>
                    <a:pt x="207" y="19"/>
                  </a:lnTo>
                  <a:lnTo>
                    <a:pt x="233" y="22"/>
                  </a:lnTo>
                  <a:lnTo>
                    <a:pt x="254" y="26"/>
                  </a:lnTo>
                  <a:lnTo>
                    <a:pt x="275" y="30"/>
                  </a:lnTo>
                  <a:lnTo>
                    <a:pt x="292" y="37"/>
                  </a:lnTo>
                  <a:lnTo>
                    <a:pt x="305" y="43"/>
                  </a:lnTo>
                  <a:lnTo>
                    <a:pt x="313" y="50"/>
                  </a:lnTo>
                  <a:lnTo>
                    <a:pt x="315" y="54"/>
                  </a:lnTo>
                  <a:lnTo>
                    <a:pt x="324" y="54"/>
                  </a:lnTo>
                  <a:close/>
                </a:path>
              </a:pathLst>
            </a:custGeom>
            <a:solidFill>
              <a:srgbClr val="000000"/>
            </a:solidFill>
            <a:ln w="9525">
              <a:noFill/>
              <a:round/>
              <a:headEnd/>
              <a:tailEnd/>
            </a:ln>
          </p:spPr>
          <p:txBody>
            <a:bodyPr/>
            <a:lstStyle/>
            <a:p>
              <a:endParaRPr lang="zh-CN" altLang="en-US"/>
            </a:p>
          </p:txBody>
        </p:sp>
        <p:sp>
          <p:nvSpPr>
            <p:cNvPr id="1093" name="Freeform 174"/>
            <p:cNvSpPr>
              <a:spLocks/>
            </p:cNvSpPr>
            <p:nvPr/>
          </p:nvSpPr>
          <p:spPr bwMode="auto">
            <a:xfrm>
              <a:off x="864" y="2368"/>
              <a:ext cx="9" cy="80"/>
            </a:xfrm>
            <a:custGeom>
              <a:avLst/>
              <a:gdLst>
                <a:gd name="T0" fmla="*/ 0 w 37"/>
                <a:gd name="T1" fmla="*/ 0 h 319"/>
                <a:gd name="T2" fmla="*/ 0 w 37"/>
                <a:gd name="T3" fmla="*/ 0 h 319"/>
                <a:gd name="T4" fmla="*/ 0 w 37"/>
                <a:gd name="T5" fmla="*/ 0 h 319"/>
                <a:gd name="T6" fmla="*/ 0 w 37"/>
                <a:gd name="T7" fmla="*/ 0 h 319"/>
                <a:gd name="T8" fmla="*/ 0 w 37"/>
                <a:gd name="T9" fmla="*/ 0 h 319"/>
                <a:gd name="T10" fmla="*/ 0 w 37"/>
                <a:gd name="T11" fmla="*/ 0 h 319"/>
                <a:gd name="T12" fmla="*/ 0 w 37"/>
                <a:gd name="T13" fmla="*/ 0 h 319"/>
                <a:gd name="T14" fmla="*/ 0 w 37"/>
                <a:gd name="T15" fmla="*/ 0 h 319"/>
                <a:gd name="T16" fmla="*/ 0 w 37"/>
                <a:gd name="T17" fmla="*/ 0 h 319"/>
                <a:gd name="T18" fmla="*/ 0 w 37"/>
                <a:gd name="T19" fmla="*/ 0 h 319"/>
                <a:gd name="T20" fmla="*/ 0 w 37"/>
                <a:gd name="T21" fmla="*/ 0 h 319"/>
                <a:gd name="T22" fmla="*/ 0 w 37"/>
                <a:gd name="T23" fmla="*/ 0 h 319"/>
                <a:gd name="T24" fmla="*/ 0 w 37"/>
                <a:gd name="T25" fmla="*/ 0 h 319"/>
                <a:gd name="T26" fmla="*/ 0 w 37"/>
                <a:gd name="T27" fmla="*/ 0 h 319"/>
                <a:gd name="T28" fmla="*/ 0 w 37"/>
                <a:gd name="T29" fmla="*/ 0 h 319"/>
                <a:gd name="T30" fmla="*/ 0 w 37"/>
                <a:gd name="T31" fmla="*/ 0 h 319"/>
                <a:gd name="T32" fmla="*/ 0 w 37"/>
                <a:gd name="T33" fmla="*/ 0 h 319"/>
                <a:gd name="T34" fmla="*/ 0 w 37"/>
                <a:gd name="T35" fmla="*/ 0 h 3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7"/>
                <a:gd name="T55" fmla="*/ 0 h 319"/>
                <a:gd name="T56" fmla="*/ 37 w 37"/>
                <a:gd name="T57" fmla="*/ 319 h 3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7" h="319">
                  <a:moveTo>
                    <a:pt x="35" y="318"/>
                  </a:moveTo>
                  <a:lnTo>
                    <a:pt x="37" y="315"/>
                  </a:lnTo>
                  <a:lnTo>
                    <a:pt x="33" y="272"/>
                  </a:lnTo>
                  <a:lnTo>
                    <a:pt x="24" y="174"/>
                  </a:lnTo>
                  <a:lnTo>
                    <a:pt x="15" y="68"/>
                  </a:lnTo>
                  <a:lnTo>
                    <a:pt x="9" y="0"/>
                  </a:lnTo>
                  <a:lnTo>
                    <a:pt x="0" y="0"/>
                  </a:lnTo>
                  <a:lnTo>
                    <a:pt x="6" y="68"/>
                  </a:lnTo>
                  <a:lnTo>
                    <a:pt x="15" y="174"/>
                  </a:lnTo>
                  <a:lnTo>
                    <a:pt x="24" y="272"/>
                  </a:lnTo>
                  <a:lnTo>
                    <a:pt x="27" y="315"/>
                  </a:lnTo>
                  <a:lnTo>
                    <a:pt x="28" y="312"/>
                  </a:lnTo>
                  <a:lnTo>
                    <a:pt x="27" y="315"/>
                  </a:lnTo>
                  <a:lnTo>
                    <a:pt x="28" y="318"/>
                  </a:lnTo>
                  <a:lnTo>
                    <a:pt x="32" y="319"/>
                  </a:lnTo>
                  <a:lnTo>
                    <a:pt x="35" y="318"/>
                  </a:lnTo>
                  <a:lnTo>
                    <a:pt x="37" y="315"/>
                  </a:lnTo>
                  <a:lnTo>
                    <a:pt x="35" y="318"/>
                  </a:lnTo>
                  <a:close/>
                </a:path>
              </a:pathLst>
            </a:custGeom>
            <a:solidFill>
              <a:srgbClr val="000000"/>
            </a:solidFill>
            <a:ln w="9525">
              <a:noFill/>
              <a:round/>
              <a:headEnd/>
              <a:tailEnd/>
            </a:ln>
          </p:spPr>
          <p:txBody>
            <a:bodyPr/>
            <a:lstStyle/>
            <a:p>
              <a:endParaRPr lang="zh-CN" altLang="en-US"/>
            </a:p>
          </p:txBody>
        </p:sp>
        <p:sp>
          <p:nvSpPr>
            <p:cNvPr id="1094" name="Freeform 175"/>
            <p:cNvSpPr>
              <a:spLocks/>
            </p:cNvSpPr>
            <p:nvPr/>
          </p:nvSpPr>
          <p:spPr bwMode="auto">
            <a:xfrm>
              <a:off x="856" y="2446"/>
              <a:ext cx="17" cy="5"/>
            </a:xfrm>
            <a:custGeom>
              <a:avLst/>
              <a:gdLst>
                <a:gd name="T0" fmla="*/ 0 w 68"/>
                <a:gd name="T1" fmla="*/ 0 h 21"/>
                <a:gd name="T2" fmla="*/ 0 w 68"/>
                <a:gd name="T3" fmla="*/ 0 h 21"/>
                <a:gd name="T4" fmla="*/ 0 w 68"/>
                <a:gd name="T5" fmla="*/ 0 h 21"/>
                <a:gd name="T6" fmla="*/ 0 w 68"/>
                <a:gd name="T7" fmla="*/ 0 h 21"/>
                <a:gd name="T8" fmla="*/ 0 w 68"/>
                <a:gd name="T9" fmla="*/ 0 h 21"/>
                <a:gd name="T10" fmla="*/ 0 w 68"/>
                <a:gd name="T11" fmla="*/ 0 h 21"/>
                <a:gd name="T12" fmla="*/ 0 w 68"/>
                <a:gd name="T13" fmla="*/ 0 h 21"/>
                <a:gd name="T14" fmla="*/ 0 w 68"/>
                <a:gd name="T15" fmla="*/ 0 h 21"/>
                <a:gd name="T16" fmla="*/ 0 w 68"/>
                <a:gd name="T17" fmla="*/ 0 h 21"/>
                <a:gd name="T18" fmla="*/ 0 w 68"/>
                <a:gd name="T19" fmla="*/ 0 h 21"/>
                <a:gd name="T20" fmla="*/ 0 w 68"/>
                <a:gd name="T21" fmla="*/ 0 h 21"/>
                <a:gd name="T22" fmla="*/ 0 w 68"/>
                <a:gd name="T23" fmla="*/ 0 h 21"/>
                <a:gd name="T24" fmla="*/ 0 w 68"/>
                <a:gd name="T25" fmla="*/ 0 h 21"/>
                <a:gd name="T26" fmla="*/ 0 w 68"/>
                <a:gd name="T27" fmla="*/ 0 h 21"/>
                <a:gd name="T28" fmla="*/ 0 w 68"/>
                <a:gd name="T29" fmla="*/ 0 h 21"/>
                <a:gd name="T30" fmla="*/ 0 w 68"/>
                <a:gd name="T31" fmla="*/ 0 h 21"/>
                <a:gd name="T32" fmla="*/ 0 w 68"/>
                <a:gd name="T33" fmla="*/ 0 h 21"/>
                <a:gd name="T34" fmla="*/ 0 w 68"/>
                <a:gd name="T35" fmla="*/ 0 h 21"/>
                <a:gd name="T36" fmla="*/ 0 w 68"/>
                <a:gd name="T37" fmla="*/ 0 h 21"/>
                <a:gd name="T38" fmla="*/ 0 w 68"/>
                <a:gd name="T39" fmla="*/ 0 h 21"/>
                <a:gd name="T40" fmla="*/ 0 w 68"/>
                <a:gd name="T41" fmla="*/ 0 h 21"/>
                <a:gd name="T42" fmla="*/ 0 w 68"/>
                <a:gd name="T43" fmla="*/ 0 h 21"/>
                <a:gd name="T44" fmla="*/ 0 w 68"/>
                <a:gd name="T45" fmla="*/ 0 h 21"/>
                <a:gd name="T46" fmla="*/ 0 w 68"/>
                <a:gd name="T47" fmla="*/ 0 h 21"/>
                <a:gd name="T48" fmla="*/ 0 w 68"/>
                <a:gd name="T49" fmla="*/ 0 h 21"/>
                <a:gd name="T50" fmla="*/ 0 w 68"/>
                <a:gd name="T51" fmla="*/ 0 h 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21"/>
                <a:gd name="T80" fmla="*/ 68 w 68"/>
                <a:gd name="T81" fmla="*/ 21 h 2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21">
                  <a:moveTo>
                    <a:pt x="0" y="6"/>
                  </a:moveTo>
                  <a:lnTo>
                    <a:pt x="1" y="9"/>
                  </a:lnTo>
                  <a:lnTo>
                    <a:pt x="8" y="15"/>
                  </a:lnTo>
                  <a:lnTo>
                    <a:pt x="16" y="18"/>
                  </a:lnTo>
                  <a:lnTo>
                    <a:pt x="25" y="19"/>
                  </a:lnTo>
                  <a:lnTo>
                    <a:pt x="33" y="21"/>
                  </a:lnTo>
                  <a:lnTo>
                    <a:pt x="43" y="19"/>
                  </a:lnTo>
                  <a:lnTo>
                    <a:pt x="51" y="16"/>
                  </a:lnTo>
                  <a:lnTo>
                    <a:pt x="60" y="12"/>
                  </a:lnTo>
                  <a:lnTo>
                    <a:pt x="68" y="6"/>
                  </a:lnTo>
                  <a:lnTo>
                    <a:pt x="61" y="0"/>
                  </a:lnTo>
                  <a:lnTo>
                    <a:pt x="56" y="4"/>
                  </a:lnTo>
                  <a:lnTo>
                    <a:pt x="49" y="7"/>
                  </a:lnTo>
                  <a:lnTo>
                    <a:pt x="41" y="10"/>
                  </a:lnTo>
                  <a:lnTo>
                    <a:pt x="33" y="10"/>
                  </a:lnTo>
                  <a:lnTo>
                    <a:pt x="25" y="10"/>
                  </a:lnTo>
                  <a:lnTo>
                    <a:pt x="18" y="9"/>
                  </a:lnTo>
                  <a:lnTo>
                    <a:pt x="12" y="6"/>
                  </a:lnTo>
                  <a:lnTo>
                    <a:pt x="8" y="3"/>
                  </a:lnTo>
                  <a:lnTo>
                    <a:pt x="9" y="6"/>
                  </a:lnTo>
                  <a:lnTo>
                    <a:pt x="8" y="3"/>
                  </a:lnTo>
                  <a:lnTo>
                    <a:pt x="4" y="2"/>
                  </a:lnTo>
                  <a:lnTo>
                    <a:pt x="1" y="3"/>
                  </a:lnTo>
                  <a:lnTo>
                    <a:pt x="0" y="6"/>
                  </a:lnTo>
                  <a:lnTo>
                    <a:pt x="1" y="9"/>
                  </a:lnTo>
                  <a:lnTo>
                    <a:pt x="0" y="6"/>
                  </a:lnTo>
                  <a:close/>
                </a:path>
              </a:pathLst>
            </a:custGeom>
            <a:solidFill>
              <a:srgbClr val="000000"/>
            </a:solidFill>
            <a:ln w="9525">
              <a:noFill/>
              <a:round/>
              <a:headEnd/>
              <a:tailEnd/>
            </a:ln>
          </p:spPr>
          <p:txBody>
            <a:bodyPr/>
            <a:lstStyle/>
            <a:p>
              <a:endParaRPr lang="zh-CN" altLang="en-US"/>
            </a:p>
          </p:txBody>
        </p:sp>
        <p:sp>
          <p:nvSpPr>
            <p:cNvPr id="1095" name="Freeform 176"/>
            <p:cNvSpPr>
              <a:spLocks/>
            </p:cNvSpPr>
            <p:nvPr/>
          </p:nvSpPr>
          <p:spPr bwMode="auto">
            <a:xfrm>
              <a:off x="853" y="2372"/>
              <a:ext cx="5" cy="75"/>
            </a:xfrm>
            <a:custGeom>
              <a:avLst/>
              <a:gdLst>
                <a:gd name="T0" fmla="*/ 0 w 18"/>
                <a:gd name="T1" fmla="*/ 0 h 302"/>
                <a:gd name="T2" fmla="*/ 0 w 18"/>
                <a:gd name="T3" fmla="*/ 0 h 302"/>
                <a:gd name="T4" fmla="*/ 0 w 18"/>
                <a:gd name="T5" fmla="*/ 0 h 302"/>
                <a:gd name="T6" fmla="*/ 0 w 18"/>
                <a:gd name="T7" fmla="*/ 0 h 302"/>
                <a:gd name="T8" fmla="*/ 0 w 18"/>
                <a:gd name="T9" fmla="*/ 0 h 302"/>
                <a:gd name="T10" fmla="*/ 0 w 18"/>
                <a:gd name="T11" fmla="*/ 0 h 302"/>
                <a:gd name="T12" fmla="*/ 0 w 18"/>
                <a:gd name="T13" fmla="*/ 0 h 302"/>
                <a:gd name="T14" fmla="*/ 0 w 18"/>
                <a:gd name="T15" fmla="*/ 0 h 302"/>
                <a:gd name="T16" fmla="*/ 0 w 18"/>
                <a:gd name="T17" fmla="*/ 0 h 302"/>
                <a:gd name="T18" fmla="*/ 0 w 18"/>
                <a:gd name="T19" fmla="*/ 0 h 302"/>
                <a:gd name="T20" fmla="*/ 0 w 18"/>
                <a:gd name="T21" fmla="*/ 0 h 302"/>
                <a:gd name="T22" fmla="*/ 0 w 18"/>
                <a:gd name="T23" fmla="*/ 0 h 302"/>
                <a:gd name="T24" fmla="*/ 0 w 18"/>
                <a:gd name="T25" fmla="*/ 0 h 3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302"/>
                <a:gd name="T41" fmla="*/ 18 w 18"/>
                <a:gd name="T42" fmla="*/ 302 h 30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302">
                  <a:moveTo>
                    <a:pt x="0" y="7"/>
                  </a:moveTo>
                  <a:lnTo>
                    <a:pt x="0" y="7"/>
                  </a:lnTo>
                  <a:lnTo>
                    <a:pt x="5" y="50"/>
                  </a:lnTo>
                  <a:lnTo>
                    <a:pt x="6" y="143"/>
                  </a:lnTo>
                  <a:lnTo>
                    <a:pt x="6" y="240"/>
                  </a:lnTo>
                  <a:lnTo>
                    <a:pt x="9" y="302"/>
                  </a:lnTo>
                  <a:lnTo>
                    <a:pt x="18" y="302"/>
                  </a:lnTo>
                  <a:lnTo>
                    <a:pt x="18" y="240"/>
                  </a:lnTo>
                  <a:lnTo>
                    <a:pt x="18" y="143"/>
                  </a:lnTo>
                  <a:lnTo>
                    <a:pt x="14" y="50"/>
                  </a:lnTo>
                  <a:lnTo>
                    <a:pt x="6" y="0"/>
                  </a:lnTo>
                  <a:lnTo>
                    <a:pt x="0" y="7"/>
                  </a:lnTo>
                  <a:close/>
                </a:path>
              </a:pathLst>
            </a:custGeom>
            <a:solidFill>
              <a:srgbClr val="000000"/>
            </a:solidFill>
            <a:ln w="9525">
              <a:noFill/>
              <a:round/>
              <a:headEnd/>
              <a:tailEnd/>
            </a:ln>
          </p:spPr>
          <p:txBody>
            <a:bodyPr/>
            <a:lstStyle/>
            <a:p>
              <a:endParaRPr lang="zh-CN" altLang="en-US"/>
            </a:p>
          </p:txBody>
        </p:sp>
        <p:sp>
          <p:nvSpPr>
            <p:cNvPr id="1096" name="Freeform 177"/>
            <p:cNvSpPr>
              <a:spLocks/>
            </p:cNvSpPr>
            <p:nvPr/>
          </p:nvSpPr>
          <p:spPr bwMode="auto">
            <a:xfrm>
              <a:off x="783" y="2355"/>
              <a:ext cx="72" cy="18"/>
            </a:xfrm>
            <a:custGeom>
              <a:avLst/>
              <a:gdLst>
                <a:gd name="T0" fmla="*/ 0 w 289"/>
                <a:gd name="T1" fmla="*/ 0 h 72"/>
                <a:gd name="T2" fmla="*/ 0 w 289"/>
                <a:gd name="T3" fmla="*/ 0 h 72"/>
                <a:gd name="T4" fmla="*/ 0 w 289"/>
                <a:gd name="T5" fmla="*/ 0 h 72"/>
                <a:gd name="T6" fmla="*/ 0 w 289"/>
                <a:gd name="T7" fmla="*/ 0 h 72"/>
                <a:gd name="T8" fmla="*/ 0 w 289"/>
                <a:gd name="T9" fmla="*/ 0 h 72"/>
                <a:gd name="T10" fmla="*/ 0 w 289"/>
                <a:gd name="T11" fmla="*/ 0 h 72"/>
                <a:gd name="T12" fmla="*/ 0 w 289"/>
                <a:gd name="T13" fmla="*/ 0 h 72"/>
                <a:gd name="T14" fmla="*/ 0 w 289"/>
                <a:gd name="T15" fmla="*/ 0 h 72"/>
                <a:gd name="T16" fmla="*/ 0 w 289"/>
                <a:gd name="T17" fmla="*/ 0 h 72"/>
                <a:gd name="T18" fmla="*/ 0 w 289"/>
                <a:gd name="T19" fmla="*/ 0 h 72"/>
                <a:gd name="T20" fmla="*/ 0 w 289"/>
                <a:gd name="T21" fmla="*/ 0 h 72"/>
                <a:gd name="T22" fmla="*/ 0 w 289"/>
                <a:gd name="T23" fmla="*/ 0 h 72"/>
                <a:gd name="T24" fmla="*/ 0 w 289"/>
                <a:gd name="T25" fmla="*/ 0 h 72"/>
                <a:gd name="T26" fmla="*/ 0 w 289"/>
                <a:gd name="T27" fmla="*/ 0 h 72"/>
                <a:gd name="T28" fmla="*/ 0 w 289"/>
                <a:gd name="T29" fmla="*/ 0 h 72"/>
                <a:gd name="T30" fmla="*/ 0 w 289"/>
                <a:gd name="T31" fmla="*/ 0 h 72"/>
                <a:gd name="T32" fmla="*/ 0 w 289"/>
                <a:gd name="T33" fmla="*/ 0 h 72"/>
                <a:gd name="T34" fmla="*/ 0 w 289"/>
                <a:gd name="T35" fmla="*/ 0 h 72"/>
                <a:gd name="T36" fmla="*/ 0 w 289"/>
                <a:gd name="T37" fmla="*/ 0 h 72"/>
                <a:gd name="T38" fmla="*/ 0 w 289"/>
                <a:gd name="T39" fmla="*/ 0 h 72"/>
                <a:gd name="T40" fmla="*/ 0 w 289"/>
                <a:gd name="T41" fmla="*/ 0 h 72"/>
                <a:gd name="T42" fmla="*/ 0 w 289"/>
                <a:gd name="T43" fmla="*/ 0 h 72"/>
                <a:gd name="T44" fmla="*/ 0 w 289"/>
                <a:gd name="T45" fmla="*/ 0 h 72"/>
                <a:gd name="T46" fmla="*/ 0 w 289"/>
                <a:gd name="T47" fmla="*/ 0 h 72"/>
                <a:gd name="T48" fmla="*/ 0 w 289"/>
                <a:gd name="T49" fmla="*/ 0 h 72"/>
                <a:gd name="T50" fmla="*/ 0 w 289"/>
                <a:gd name="T51" fmla="*/ 0 h 72"/>
                <a:gd name="T52" fmla="*/ 0 w 289"/>
                <a:gd name="T53" fmla="*/ 0 h 72"/>
                <a:gd name="T54" fmla="*/ 0 w 289"/>
                <a:gd name="T55" fmla="*/ 0 h 72"/>
                <a:gd name="T56" fmla="*/ 0 w 289"/>
                <a:gd name="T57" fmla="*/ 0 h 72"/>
                <a:gd name="T58" fmla="*/ 0 w 289"/>
                <a:gd name="T59" fmla="*/ 0 h 72"/>
                <a:gd name="T60" fmla="*/ 0 w 289"/>
                <a:gd name="T61" fmla="*/ 0 h 72"/>
                <a:gd name="T62" fmla="*/ 0 w 289"/>
                <a:gd name="T63" fmla="*/ 0 h 72"/>
                <a:gd name="T64" fmla="*/ 0 w 289"/>
                <a:gd name="T65" fmla="*/ 0 h 72"/>
                <a:gd name="T66" fmla="*/ 0 w 289"/>
                <a:gd name="T67" fmla="*/ 0 h 72"/>
                <a:gd name="T68" fmla="*/ 0 w 289"/>
                <a:gd name="T69" fmla="*/ 0 h 7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89"/>
                <a:gd name="T106" fmla="*/ 0 h 72"/>
                <a:gd name="T107" fmla="*/ 289 w 289"/>
                <a:gd name="T108" fmla="*/ 72 h 7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89" h="72">
                  <a:moveTo>
                    <a:pt x="0" y="8"/>
                  </a:moveTo>
                  <a:lnTo>
                    <a:pt x="18" y="11"/>
                  </a:lnTo>
                  <a:lnTo>
                    <a:pt x="39" y="15"/>
                  </a:lnTo>
                  <a:lnTo>
                    <a:pt x="59" y="19"/>
                  </a:lnTo>
                  <a:lnTo>
                    <a:pt x="82" y="23"/>
                  </a:lnTo>
                  <a:lnTo>
                    <a:pt x="105" y="28"/>
                  </a:lnTo>
                  <a:lnTo>
                    <a:pt x="128" y="32"/>
                  </a:lnTo>
                  <a:lnTo>
                    <a:pt x="150" y="36"/>
                  </a:lnTo>
                  <a:lnTo>
                    <a:pt x="173" y="42"/>
                  </a:lnTo>
                  <a:lnTo>
                    <a:pt x="193" y="46"/>
                  </a:lnTo>
                  <a:lnTo>
                    <a:pt x="214" y="50"/>
                  </a:lnTo>
                  <a:lnTo>
                    <a:pt x="231" y="56"/>
                  </a:lnTo>
                  <a:lnTo>
                    <a:pt x="248" y="60"/>
                  </a:lnTo>
                  <a:lnTo>
                    <a:pt x="262" y="63"/>
                  </a:lnTo>
                  <a:lnTo>
                    <a:pt x="272" y="68"/>
                  </a:lnTo>
                  <a:lnTo>
                    <a:pt x="279" y="71"/>
                  </a:lnTo>
                  <a:lnTo>
                    <a:pt x="283" y="72"/>
                  </a:lnTo>
                  <a:lnTo>
                    <a:pt x="289" y="65"/>
                  </a:lnTo>
                  <a:lnTo>
                    <a:pt x="284" y="62"/>
                  </a:lnTo>
                  <a:lnTo>
                    <a:pt x="275" y="59"/>
                  </a:lnTo>
                  <a:lnTo>
                    <a:pt x="264" y="55"/>
                  </a:lnTo>
                  <a:lnTo>
                    <a:pt x="251" y="51"/>
                  </a:lnTo>
                  <a:lnTo>
                    <a:pt x="233" y="47"/>
                  </a:lnTo>
                  <a:lnTo>
                    <a:pt x="216" y="42"/>
                  </a:lnTo>
                  <a:lnTo>
                    <a:pt x="196" y="37"/>
                  </a:lnTo>
                  <a:lnTo>
                    <a:pt x="175" y="33"/>
                  </a:lnTo>
                  <a:lnTo>
                    <a:pt x="152" y="28"/>
                  </a:lnTo>
                  <a:lnTo>
                    <a:pt x="128" y="23"/>
                  </a:lnTo>
                  <a:lnTo>
                    <a:pt x="105" y="19"/>
                  </a:lnTo>
                  <a:lnTo>
                    <a:pt x="82" y="15"/>
                  </a:lnTo>
                  <a:lnTo>
                    <a:pt x="62" y="10"/>
                  </a:lnTo>
                  <a:lnTo>
                    <a:pt x="39" y="6"/>
                  </a:lnTo>
                  <a:lnTo>
                    <a:pt x="18" y="3"/>
                  </a:lnTo>
                  <a:lnTo>
                    <a:pt x="0" y="0"/>
                  </a:lnTo>
                  <a:lnTo>
                    <a:pt x="0" y="8"/>
                  </a:lnTo>
                  <a:close/>
                </a:path>
              </a:pathLst>
            </a:custGeom>
            <a:solidFill>
              <a:srgbClr val="000000"/>
            </a:solidFill>
            <a:ln w="9525">
              <a:noFill/>
              <a:round/>
              <a:headEnd/>
              <a:tailEnd/>
            </a:ln>
          </p:spPr>
          <p:txBody>
            <a:bodyPr/>
            <a:lstStyle/>
            <a:p>
              <a:endParaRPr lang="zh-CN" altLang="en-US"/>
            </a:p>
          </p:txBody>
        </p:sp>
        <p:sp>
          <p:nvSpPr>
            <p:cNvPr id="1097" name="Freeform 178"/>
            <p:cNvSpPr>
              <a:spLocks/>
            </p:cNvSpPr>
            <p:nvPr/>
          </p:nvSpPr>
          <p:spPr bwMode="auto">
            <a:xfrm>
              <a:off x="782" y="2355"/>
              <a:ext cx="1" cy="3"/>
            </a:xfrm>
            <a:custGeom>
              <a:avLst/>
              <a:gdLst>
                <a:gd name="T0" fmla="*/ 0 w 5"/>
                <a:gd name="T1" fmla="*/ 0 h 8"/>
                <a:gd name="T2" fmla="*/ 0 w 5"/>
                <a:gd name="T3" fmla="*/ 0 h 8"/>
                <a:gd name="T4" fmla="*/ 0 w 5"/>
                <a:gd name="T5" fmla="*/ 0 h 8"/>
                <a:gd name="T6" fmla="*/ 0 w 5"/>
                <a:gd name="T7" fmla="*/ 0 h 8"/>
                <a:gd name="T8" fmla="*/ 0 w 5"/>
                <a:gd name="T9" fmla="*/ 0 h 8"/>
                <a:gd name="T10" fmla="*/ 0 w 5"/>
                <a:gd name="T11" fmla="*/ 0 h 8"/>
                <a:gd name="T12" fmla="*/ 0 60000 65536"/>
                <a:gd name="T13" fmla="*/ 0 60000 65536"/>
                <a:gd name="T14" fmla="*/ 0 60000 65536"/>
                <a:gd name="T15" fmla="*/ 0 60000 65536"/>
                <a:gd name="T16" fmla="*/ 0 60000 65536"/>
                <a:gd name="T17" fmla="*/ 0 60000 65536"/>
                <a:gd name="T18" fmla="*/ 0 w 5"/>
                <a:gd name="T19" fmla="*/ 0 h 8"/>
                <a:gd name="T20" fmla="*/ 5 w 5"/>
                <a:gd name="T21" fmla="*/ 8 h 8"/>
              </a:gdLst>
              <a:ahLst/>
              <a:cxnLst>
                <a:cxn ang="T12">
                  <a:pos x="T0" y="T1"/>
                </a:cxn>
                <a:cxn ang="T13">
                  <a:pos x="T2" y="T3"/>
                </a:cxn>
                <a:cxn ang="T14">
                  <a:pos x="T4" y="T5"/>
                </a:cxn>
                <a:cxn ang="T15">
                  <a:pos x="T6" y="T7"/>
                </a:cxn>
                <a:cxn ang="T16">
                  <a:pos x="T8" y="T9"/>
                </a:cxn>
                <a:cxn ang="T17">
                  <a:pos x="T10" y="T11"/>
                </a:cxn>
              </a:cxnLst>
              <a:rect l="T18" t="T19" r="T20" b="T21"/>
              <a:pathLst>
                <a:path w="5" h="8">
                  <a:moveTo>
                    <a:pt x="5" y="0"/>
                  </a:moveTo>
                  <a:lnTo>
                    <a:pt x="1" y="1"/>
                  </a:lnTo>
                  <a:lnTo>
                    <a:pt x="0" y="4"/>
                  </a:lnTo>
                  <a:lnTo>
                    <a:pt x="1" y="7"/>
                  </a:lnTo>
                  <a:lnTo>
                    <a:pt x="5" y="8"/>
                  </a:lnTo>
                  <a:lnTo>
                    <a:pt x="5" y="0"/>
                  </a:lnTo>
                  <a:close/>
                </a:path>
              </a:pathLst>
            </a:custGeom>
            <a:solidFill>
              <a:srgbClr val="000000"/>
            </a:solidFill>
            <a:ln w="9525">
              <a:noFill/>
              <a:round/>
              <a:headEnd/>
              <a:tailEnd/>
            </a:ln>
          </p:spPr>
          <p:txBody>
            <a:bodyPr/>
            <a:lstStyle/>
            <a:p>
              <a:endParaRPr lang="zh-CN" altLang="en-US"/>
            </a:p>
          </p:txBody>
        </p:sp>
        <p:sp>
          <p:nvSpPr>
            <p:cNvPr id="1098" name="Freeform 179"/>
            <p:cNvSpPr>
              <a:spLocks/>
            </p:cNvSpPr>
            <p:nvPr/>
          </p:nvSpPr>
          <p:spPr bwMode="auto">
            <a:xfrm>
              <a:off x="864" y="2449"/>
              <a:ext cx="2" cy="1"/>
            </a:xfrm>
            <a:custGeom>
              <a:avLst/>
              <a:gdLst>
                <a:gd name="T0" fmla="*/ 0 w 9"/>
                <a:gd name="T1" fmla="*/ 0 h 5"/>
                <a:gd name="T2" fmla="*/ 0 w 9"/>
                <a:gd name="T3" fmla="*/ 0 h 5"/>
                <a:gd name="T4" fmla="*/ 0 w 9"/>
                <a:gd name="T5" fmla="*/ 0 h 5"/>
                <a:gd name="T6" fmla="*/ 0 w 9"/>
                <a:gd name="T7" fmla="*/ 0 h 5"/>
                <a:gd name="T8" fmla="*/ 0 w 9"/>
                <a:gd name="T9" fmla="*/ 0 h 5"/>
                <a:gd name="T10" fmla="*/ 0 w 9"/>
                <a:gd name="T11" fmla="*/ 0 h 5"/>
                <a:gd name="T12" fmla="*/ 0 60000 65536"/>
                <a:gd name="T13" fmla="*/ 0 60000 65536"/>
                <a:gd name="T14" fmla="*/ 0 60000 65536"/>
                <a:gd name="T15" fmla="*/ 0 60000 65536"/>
                <a:gd name="T16" fmla="*/ 0 60000 65536"/>
                <a:gd name="T17" fmla="*/ 0 60000 65536"/>
                <a:gd name="T18" fmla="*/ 0 w 9"/>
                <a:gd name="T19" fmla="*/ 0 h 5"/>
                <a:gd name="T20" fmla="*/ 9 w 9"/>
                <a:gd name="T21" fmla="*/ 5 h 5"/>
              </a:gdLst>
              <a:ahLst/>
              <a:cxnLst>
                <a:cxn ang="T12">
                  <a:pos x="T0" y="T1"/>
                </a:cxn>
                <a:cxn ang="T13">
                  <a:pos x="T2" y="T3"/>
                </a:cxn>
                <a:cxn ang="T14">
                  <a:pos x="T4" y="T5"/>
                </a:cxn>
                <a:cxn ang="T15">
                  <a:pos x="T6" y="T7"/>
                </a:cxn>
                <a:cxn ang="T16">
                  <a:pos x="T8" y="T9"/>
                </a:cxn>
                <a:cxn ang="T17">
                  <a:pos x="T10" y="T11"/>
                </a:cxn>
              </a:cxnLst>
              <a:rect l="T18" t="T19" r="T20" b="T21"/>
              <a:pathLst>
                <a:path w="9" h="5">
                  <a:moveTo>
                    <a:pt x="0" y="0"/>
                  </a:moveTo>
                  <a:lnTo>
                    <a:pt x="1" y="4"/>
                  </a:lnTo>
                  <a:lnTo>
                    <a:pt x="4" y="5"/>
                  </a:lnTo>
                  <a:lnTo>
                    <a:pt x="8" y="4"/>
                  </a:lnTo>
                  <a:lnTo>
                    <a:pt x="9" y="0"/>
                  </a:lnTo>
                  <a:lnTo>
                    <a:pt x="0" y="0"/>
                  </a:lnTo>
                  <a:close/>
                </a:path>
              </a:pathLst>
            </a:custGeom>
            <a:solidFill>
              <a:srgbClr val="000000"/>
            </a:solidFill>
            <a:ln w="9525">
              <a:noFill/>
              <a:round/>
              <a:headEnd/>
              <a:tailEnd/>
            </a:ln>
          </p:spPr>
          <p:txBody>
            <a:bodyPr/>
            <a:lstStyle/>
            <a:p>
              <a:endParaRPr lang="zh-CN" altLang="en-US"/>
            </a:p>
          </p:txBody>
        </p:sp>
        <p:sp>
          <p:nvSpPr>
            <p:cNvPr id="1099" name="Freeform 180"/>
            <p:cNvSpPr>
              <a:spLocks/>
            </p:cNvSpPr>
            <p:nvPr/>
          </p:nvSpPr>
          <p:spPr bwMode="auto">
            <a:xfrm>
              <a:off x="859" y="2369"/>
              <a:ext cx="7" cy="80"/>
            </a:xfrm>
            <a:custGeom>
              <a:avLst/>
              <a:gdLst>
                <a:gd name="T0" fmla="*/ 0 w 31"/>
                <a:gd name="T1" fmla="*/ 0 h 317"/>
                <a:gd name="T2" fmla="*/ 0 w 31"/>
                <a:gd name="T3" fmla="*/ 0 h 317"/>
                <a:gd name="T4" fmla="*/ 0 w 31"/>
                <a:gd name="T5" fmla="*/ 0 h 317"/>
                <a:gd name="T6" fmla="*/ 0 w 31"/>
                <a:gd name="T7" fmla="*/ 0 h 317"/>
                <a:gd name="T8" fmla="*/ 0 w 31"/>
                <a:gd name="T9" fmla="*/ 0 h 317"/>
                <a:gd name="T10" fmla="*/ 0 w 31"/>
                <a:gd name="T11" fmla="*/ 0 h 317"/>
                <a:gd name="T12" fmla="*/ 0 w 31"/>
                <a:gd name="T13" fmla="*/ 0 h 317"/>
                <a:gd name="T14" fmla="*/ 0 w 31"/>
                <a:gd name="T15" fmla="*/ 0 h 317"/>
                <a:gd name="T16" fmla="*/ 0 w 31"/>
                <a:gd name="T17" fmla="*/ 0 h 317"/>
                <a:gd name="T18" fmla="*/ 0 w 31"/>
                <a:gd name="T19" fmla="*/ 0 h 317"/>
                <a:gd name="T20" fmla="*/ 0 w 31"/>
                <a:gd name="T21" fmla="*/ 0 h 317"/>
                <a:gd name="T22" fmla="*/ 0 w 31"/>
                <a:gd name="T23" fmla="*/ 0 h 317"/>
                <a:gd name="T24" fmla="*/ 0 w 31"/>
                <a:gd name="T25" fmla="*/ 0 h 3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317"/>
                <a:gd name="T41" fmla="*/ 31 w 31"/>
                <a:gd name="T42" fmla="*/ 317 h 3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317">
                  <a:moveTo>
                    <a:pt x="0" y="6"/>
                  </a:moveTo>
                  <a:lnTo>
                    <a:pt x="0" y="6"/>
                  </a:lnTo>
                  <a:lnTo>
                    <a:pt x="7" y="52"/>
                  </a:lnTo>
                  <a:lnTo>
                    <a:pt x="14" y="150"/>
                  </a:lnTo>
                  <a:lnTo>
                    <a:pt x="18" y="254"/>
                  </a:lnTo>
                  <a:lnTo>
                    <a:pt x="22" y="317"/>
                  </a:lnTo>
                  <a:lnTo>
                    <a:pt x="31" y="317"/>
                  </a:lnTo>
                  <a:lnTo>
                    <a:pt x="28" y="254"/>
                  </a:lnTo>
                  <a:lnTo>
                    <a:pt x="23" y="150"/>
                  </a:lnTo>
                  <a:lnTo>
                    <a:pt x="16" y="52"/>
                  </a:lnTo>
                  <a:lnTo>
                    <a:pt x="7" y="0"/>
                  </a:lnTo>
                  <a:lnTo>
                    <a:pt x="0" y="6"/>
                  </a:lnTo>
                  <a:close/>
                </a:path>
              </a:pathLst>
            </a:custGeom>
            <a:solidFill>
              <a:srgbClr val="000000"/>
            </a:solidFill>
            <a:ln w="9525">
              <a:noFill/>
              <a:round/>
              <a:headEnd/>
              <a:tailEnd/>
            </a:ln>
          </p:spPr>
          <p:txBody>
            <a:bodyPr/>
            <a:lstStyle/>
            <a:p>
              <a:endParaRPr lang="zh-CN" altLang="en-US"/>
            </a:p>
          </p:txBody>
        </p:sp>
        <p:sp>
          <p:nvSpPr>
            <p:cNvPr id="1100" name="Freeform 181"/>
            <p:cNvSpPr>
              <a:spLocks/>
            </p:cNvSpPr>
            <p:nvPr/>
          </p:nvSpPr>
          <p:spPr bwMode="auto">
            <a:xfrm>
              <a:off x="785" y="2355"/>
              <a:ext cx="75" cy="16"/>
            </a:xfrm>
            <a:custGeom>
              <a:avLst/>
              <a:gdLst>
                <a:gd name="T0" fmla="*/ 0 w 300"/>
                <a:gd name="T1" fmla="*/ 0 h 62"/>
                <a:gd name="T2" fmla="*/ 0 w 300"/>
                <a:gd name="T3" fmla="*/ 0 h 62"/>
                <a:gd name="T4" fmla="*/ 0 w 300"/>
                <a:gd name="T5" fmla="*/ 0 h 62"/>
                <a:gd name="T6" fmla="*/ 0 w 300"/>
                <a:gd name="T7" fmla="*/ 0 h 62"/>
                <a:gd name="T8" fmla="*/ 0 w 300"/>
                <a:gd name="T9" fmla="*/ 0 h 62"/>
                <a:gd name="T10" fmla="*/ 0 w 300"/>
                <a:gd name="T11" fmla="*/ 0 h 62"/>
                <a:gd name="T12" fmla="*/ 0 w 300"/>
                <a:gd name="T13" fmla="*/ 0 h 62"/>
                <a:gd name="T14" fmla="*/ 0 w 300"/>
                <a:gd name="T15" fmla="*/ 0 h 62"/>
                <a:gd name="T16" fmla="*/ 0 w 300"/>
                <a:gd name="T17" fmla="*/ 0 h 62"/>
                <a:gd name="T18" fmla="*/ 0 w 300"/>
                <a:gd name="T19" fmla="*/ 0 h 62"/>
                <a:gd name="T20" fmla="*/ 0 w 300"/>
                <a:gd name="T21" fmla="*/ 0 h 62"/>
                <a:gd name="T22" fmla="*/ 0 w 300"/>
                <a:gd name="T23" fmla="*/ 0 h 62"/>
                <a:gd name="T24" fmla="*/ 0 w 300"/>
                <a:gd name="T25" fmla="*/ 0 h 62"/>
                <a:gd name="T26" fmla="*/ 0 w 300"/>
                <a:gd name="T27" fmla="*/ 0 h 62"/>
                <a:gd name="T28" fmla="*/ 0 w 300"/>
                <a:gd name="T29" fmla="*/ 0 h 62"/>
                <a:gd name="T30" fmla="*/ 0 w 300"/>
                <a:gd name="T31" fmla="*/ 0 h 62"/>
                <a:gd name="T32" fmla="*/ 0 w 300"/>
                <a:gd name="T33" fmla="*/ 0 h 62"/>
                <a:gd name="T34" fmla="*/ 0 w 300"/>
                <a:gd name="T35" fmla="*/ 0 h 62"/>
                <a:gd name="T36" fmla="*/ 0 w 300"/>
                <a:gd name="T37" fmla="*/ 0 h 62"/>
                <a:gd name="T38" fmla="*/ 0 w 300"/>
                <a:gd name="T39" fmla="*/ 0 h 62"/>
                <a:gd name="T40" fmla="*/ 0 w 300"/>
                <a:gd name="T41" fmla="*/ 0 h 62"/>
                <a:gd name="T42" fmla="*/ 0 w 300"/>
                <a:gd name="T43" fmla="*/ 0 h 62"/>
                <a:gd name="T44" fmla="*/ 0 w 300"/>
                <a:gd name="T45" fmla="*/ 0 h 62"/>
                <a:gd name="T46" fmla="*/ 0 w 300"/>
                <a:gd name="T47" fmla="*/ 0 h 62"/>
                <a:gd name="T48" fmla="*/ 0 w 300"/>
                <a:gd name="T49" fmla="*/ 0 h 62"/>
                <a:gd name="T50" fmla="*/ 0 w 300"/>
                <a:gd name="T51" fmla="*/ 0 h 62"/>
                <a:gd name="T52" fmla="*/ 0 w 300"/>
                <a:gd name="T53" fmla="*/ 0 h 62"/>
                <a:gd name="T54" fmla="*/ 0 w 300"/>
                <a:gd name="T55" fmla="*/ 0 h 62"/>
                <a:gd name="T56" fmla="*/ 0 w 300"/>
                <a:gd name="T57" fmla="*/ 0 h 62"/>
                <a:gd name="T58" fmla="*/ 0 w 300"/>
                <a:gd name="T59" fmla="*/ 0 h 62"/>
                <a:gd name="T60" fmla="*/ 0 w 300"/>
                <a:gd name="T61" fmla="*/ 0 h 62"/>
                <a:gd name="T62" fmla="*/ 0 w 300"/>
                <a:gd name="T63" fmla="*/ 0 h 62"/>
                <a:gd name="T64" fmla="*/ 0 w 300"/>
                <a:gd name="T65" fmla="*/ 0 h 62"/>
                <a:gd name="T66" fmla="*/ 0 w 300"/>
                <a:gd name="T67" fmla="*/ 0 h 62"/>
                <a:gd name="T68" fmla="*/ 0 w 300"/>
                <a:gd name="T69" fmla="*/ 0 h 6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00"/>
                <a:gd name="T106" fmla="*/ 0 h 62"/>
                <a:gd name="T107" fmla="*/ 300 w 300"/>
                <a:gd name="T108" fmla="*/ 62 h 6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00" h="62">
                  <a:moveTo>
                    <a:pt x="0" y="8"/>
                  </a:moveTo>
                  <a:lnTo>
                    <a:pt x="19" y="11"/>
                  </a:lnTo>
                  <a:lnTo>
                    <a:pt x="39" y="15"/>
                  </a:lnTo>
                  <a:lnTo>
                    <a:pt x="62" y="18"/>
                  </a:lnTo>
                  <a:lnTo>
                    <a:pt x="85" y="21"/>
                  </a:lnTo>
                  <a:lnTo>
                    <a:pt x="108" y="25"/>
                  </a:lnTo>
                  <a:lnTo>
                    <a:pt x="132" y="29"/>
                  </a:lnTo>
                  <a:lnTo>
                    <a:pt x="156" y="33"/>
                  </a:lnTo>
                  <a:lnTo>
                    <a:pt x="179" y="36"/>
                  </a:lnTo>
                  <a:lnTo>
                    <a:pt x="200" y="41"/>
                  </a:lnTo>
                  <a:lnTo>
                    <a:pt x="222" y="44"/>
                  </a:lnTo>
                  <a:lnTo>
                    <a:pt x="239" y="48"/>
                  </a:lnTo>
                  <a:lnTo>
                    <a:pt x="257" y="51"/>
                  </a:lnTo>
                  <a:lnTo>
                    <a:pt x="271" y="55"/>
                  </a:lnTo>
                  <a:lnTo>
                    <a:pt x="283" y="58"/>
                  </a:lnTo>
                  <a:lnTo>
                    <a:pt x="290" y="61"/>
                  </a:lnTo>
                  <a:lnTo>
                    <a:pt x="293" y="62"/>
                  </a:lnTo>
                  <a:lnTo>
                    <a:pt x="300" y="56"/>
                  </a:lnTo>
                  <a:lnTo>
                    <a:pt x="294" y="52"/>
                  </a:lnTo>
                  <a:lnTo>
                    <a:pt x="285" y="49"/>
                  </a:lnTo>
                  <a:lnTo>
                    <a:pt x="274" y="46"/>
                  </a:lnTo>
                  <a:lnTo>
                    <a:pt x="259" y="43"/>
                  </a:lnTo>
                  <a:lnTo>
                    <a:pt x="242" y="40"/>
                  </a:lnTo>
                  <a:lnTo>
                    <a:pt x="222" y="35"/>
                  </a:lnTo>
                  <a:lnTo>
                    <a:pt x="200" y="32"/>
                  </a:lnTo>
                  <a:lnTo>
                    <a:pt x="179" y="28"/>
                  </a:lnTo>
                  <a:lnTo>
                    <a:pt x="156" y="24"/>
                  </a:lnTo>
                  <a:lnTo>
                    <a:pt x="132" y="20"/>
                  </a:lnTo>
                  <a:lnTo>
                    <a:pt x="108" y="17"/>
                  </a:lnTo>
                  <a:lnTo>
                    <a:pt x="85" y="12"/>
                  </a:lnTo>
                  <a:lnTo>
                    <a:pt x="62" y="9"/>
                  </a:lnTo>
                  <a:lnTo>
                    <a:pt x="39" y="6"/>
                  </a:lnTo>
                  <a:lnTo>
                    <a:pt x="19" y="3"/>
                  </a:lnTo>
                  <a:lnTo>
                    <a:pt x="0" y="0"/>
                  </a:lnTo>
                  <a:lnTo>
                    <a:pt x="0" y="8"/>
                  </a:lnTo>
                  <a:close/>
                </a:path>
              </a:pathLst>
            </a:custGeom>
            <a:solidFill>
              <a:srgbClr val="000000"/>
            </a:solidFill>
            <a:ln w="9525">
              <a:noFill/>
              <a:round/>
              <a:headEnd/>
              <a:tailEnd/>
            </a:ln>
          </p:spPr>
          <p:txBody>
            <a:bodyPr/>
            <a:lstStyle/>
            <a:p>
              <a:endParaRPr lang="zh-CN" altLang="en-US"/>
            </a:p>
          </p:txBody>
        </p:sp>
        <p:sp>
          <p:nvSpPr>
            <p:cNvPr id="1101" name="Freeform 182"/>
            <p:cNvSpPr>
              <a:spLocks/>
            </p:cNvSpPr>
            <p:nvPr/>
          </p:nvSpPr>
          <p:spPr bwMode="auto">
            <a:xfrm>
              <a:off x="784" y="2355"/>
              <a:ext cx="1" cy="3"/>
            </a:xfrm>
            <a:custGeom>
              <a:avLst/>
              <a:gdLst>
                <a:gd name="T0" fmla="*/ 0 w 4"/>
                <a:gd name="T1" fmla="*/ 0 h 8"/>
                <a:gd name="T2" fmla="*/ 0 w 4"/>
                <a:gd name="T3" fmla="*/ 0 h 8"/>
                <a:gd name="T4" fmla="*/ 0 w 4"/>
                <a:gd name="T5" fmla="*/ 0 h 8"/>
                <a:gd name="T6" fmla="*/ 0 w 4"/>
                <a:gd name="T7" fmla="*/ 0 h 8"/>
                <a:gd name="T8" fmla="*/ 0 w 4"/>
                <a:gd name="T9" fmla="*/ 0 h 8"/>
                <a:gd name="T10" fmla="*/ 0 w 4"/>
                <a:gd name="T11" fmla="*/ 0 h 8"/>
                <a:gd name="T12" fmla="*/ 0 60000 65536"/>
                <a:gd name="T13" fmla="*/ 0 60000 65536"/>
                <a:gd name="T14" fmla="*/ 0 60000 65536"/>
                <a:gd name="T15" fmla="*/ 0 60000 65536"/>
                <a:gd name="T16" fmla="*/ 0 60000 65536"/>
                <a:gd name="T17" fmla="*/ 0 60000 65536"/>
                <a:gd name="T18" fmla="*/ 0 w 4"/>
                <a:gd name="T19" fmla="*/ 0 h 8"/>
                <a:gd name="T20" fmla="*/ 4 w 4"/>
                <a:gd name="T21" fmla="*/ 8 h 8"/>
              </a:gdLst>
              <a:ahLst/>
              <a:cxnLst>
                <a:cxn ang="T12">
                  <a:pos x="T0" y="T1"/>
                </a:cxn>
                <a:cxn ang="T13">
                  <a:pos x="T2" y="T3"/>
                </a:cxn>
                <a:cxn ang="T14">
                  <a:pos x="T4" y="T5"/>
                </a:cxn>
                <a:cxn ang="T15">
                  <a:pos x="T6" y="T7"/>
                </a:cxn>
                <a:cxn ang="T16">
                  <a:pos x="T8" y="T9"/>
                </a:cxn>
                <a:cxn ang="T17">
                  <a:pos x="T10" y="T11"/>
                </a:cxn>
              </a:cxnLst>
              <a:rect l="T18" t="T19" r="T20" b="T21"/>
              <a:pathLst>
                <a:path w="4" h="8">
                  <a:moveTo>
                    <a:pt x="4" y="0"/>
                  </a:moveTo>
                  <a:lnTo>
                    <a:pt x="1" y="1"/>
                  </a:lnTo>
                  <a:lnTo>
                    <a:pt x="0" y="4"/>
                  </a:lnTo>
                  <a:lnTo>
                    <a:pt x="1" y="7"/>
                  </a:lnTo>
                  <a:lnTo>
                    <a:pt x="4" y="8"/>
                  </a:lnTo>
                  <a:lnTo>
                    <a:pt x="4" y="0"/>
                  </a:lnTo>
                  <a:close/>
                </a:path>
              </a:pathLst>
            </a:custGeom>
            <a:solidFill>
              <a:srgbClr val="000000"/>
            </a:solidFill>
            <a:ln w="9525">
              <a:noFill/>
              <a:round/>
              <a:headEnd/>
              <a:tailEnd/>
            </a:ln>
          </p:spPr>
          <p:txBody>
            <a:bodyPr/>
            <a:lstStyle/>
            <a:p>
              <a:endParaRPr lang="zh-CN" altLang="en-US"/>
            </a:p>
          </p:txBody>
        </p:sp>
        <p:sp>
          <p:nvSpPr>
            <p:cNvPr id="1102" name="Freeform 183"/>
            <p:cNvSpPr>
              <a:spLocks/>
            </p:cNvSpPr>
            <p:nvPr/>
          </p:nvSpPr>
          <p:spPr bwMode="auto">
            <a:xfrm>
              <a:off x="769" y="2350"/>
              <a:ext cx="27" cy="13"/>
            </a:xfrm>
            <a:custGeom>
              <a:avLst/>
              <a:gdLst>
                <a:gd name="T0" fmla="*/ 0 w 109"/>
                <a:gd name="T1" fmla="*/ 0 h 53"/>
                <a:gd name="T2" fmla="*/ 0 w 109"/>
                <a:gd name="T3" fmla="*/ 0 h 53"/>
                <a:gd name="T4" fmla="*/ 0 w 109"/>
                <a:gd name="T5" fmla="*/ 0 h 53"/>
                <a:gd name="T6" fmla="*/ 0 w 109"/>
                <a:gd name="T7" fmla="*/ 0 h 53"/>
                <a:gd name="T8" fmla="*/ 0 w 109"/>
                <a:gd name="T9" fmla="*/ 0 h 53"/>
                <a:gd name="T10" fmla="*/ 0 w 109"/>
                <a:gd name="T11" fmla="*/ 0 h 53"/>
                <a:gd name="T12" fmla="*/ 0 w 109"/>
                <a:gd name="T13" fmla="*/ 0 h 53"/>
                <a:gd name="T14" fmla="*/ 0 w 109"/>
                <a:gd name="T15" fmla="*/ 0 h 53"/>
                <a:gd name="T16" fmla="*/ 0 w 109"/>
                <a:gd name="T17" fmla="*/ 0 h 53"/>
                <a:gd name="T18" fmla="*/ 0 w 109"/>
                <a:gd name="T19" fmla="*/ 0 h 53"/>
                <a:gd name="T20" fmla="*/ 0 w 109"/>
                <a:gd name="T21" fmla="*/ 0 h 53"/>
                <a:gd name="T22" fmla="*/ 0 w 109"/>
                <a:gd name="T23" fmla="*/ 0 h 53"/>
                <a:gd name="T24" fmla="*/ 0 w 109"/>
                <a:gd name="T25" fmla="*/ 0 h 53"/>
                <a:gd name="T26" fmla="*/ 0 w 109"/>
                <a:gd name="T27" fmla="*/ 0 h 53"/>
                <a:gd name="T28" fmla="*/ 0 w 109"/>
                <a:gd name="T29" fmla="*/ 0 h 53"/>
                <a:gd name="T30" fmla="*/ 0 w 109"/>
                <a:gd name="T31" fmla="*/ 0 h 53"/>
                <a:gd name="T32" fmla="*/ 0 w 109"/>
                <a:gd name="T33" fmla="*/ 0 h 53"/>
                <a:gd name="T34" fmla="*/ 0 w 109"/>
                <a:gd name="T35" fmla="*/ 0 h 53"/>
                <a:gd name="T36" fmla="*/ 0 w 109"/>
                <a:gd name="T37" fmla="*/ 0 h 53"/>
                <a:gd name="T38" fmla="*/ 0 w 109"/>
                <a:gd name="T39" fmla="*/ 0 h 53"/>
                <a:gd name="T40" fmla="*/ 0 w 109"/>
                <a:gd name="T41" fmla="*/ 0 h 53"/>
                <a:gd name="T42" fmla="*/ 0 w 109"/>
                <a:gd name="T43" fmla="*/ 0 h 53"/>
                <a:gd name="T44" fmla="*/ 0 w 109"/>
                <a:gd name="T45" fmla="*/ 0 h 53"/>
                <a:gd name="T46" fmla="*/ 0 w 109"/>
                <a:gd name="T47" fmla="*/ 0 h 53"/>
                <a:gd name="T48" fmla="*/ 0 w 109"/>
                <a:gd name="T49" fmla="*/ 0 h 53"/>
                <a:gd name="T50" fmla="*/ 0 w 109"/>
                <a:gd name="T51" fmla="*/ 0 h 53"/>
                <a:gd name="T52" fmla="*/ 0 w 109"/>
                <a:gd name="T53" fmla="*/ 0 h 53"/>
                <a:gd name="T54" fmla="*/ 0 w 109"/>
                <a:gd name="T55" fmla="*/ 0 h 53"/>
                <a:gd name="T56" fmla="*/ 0 w 109"/>
                <a:gd name="T57" fmla="*/ 0 h 53"/>
                <a:gd name="T58" fmla="*/ 0 w 109"/>
                <a:gd name="T59" fmla="*/ 0 h 53"/>
                <a:gd name="T60" fmla="*/ 0 w 109"/>
                <a:gd name="T61" fmla="*/ 0 h 53"/>
                <a:gd name="T62" fmla="*/ 0 w 109"/>
                <a:gd name="T63" fmla="*/ 0 h 53"/>
                <a:gd name="T64" fmla="*/ 0 w 109"/>
                <a:gd name="T65" fmla="*/ 0 h 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9"/>
                <a:gd name="T100" fmla="*/ 0 h 53"/>
                <a:gd name="T101" fmla="*/ 109 w 109"/>
                <a:gd name="T102" fmla="*/ 53 h 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9" h="53">
                  <a:moveTo>
                    <a:pt x="57" y="52"/>
                  </a:moveTo>
                  <a:lnTo>
                    <a:pt x="69" y="50"/>
                  </a:lnTo>
                  <a:lnTo>
                    <a:pt x="79" y="47"/>
                  </a:lnTo>
                  <a:lnTo>
                    <a:pt x="88" y="44"/>
                  </a:lnTo>
                  <a:lnTo>
                    <a:pt x="95" y="40"/>
                  </a:lnTo>
                  <a:lnTo>
                    <a:pt x="102" y="35"/>
                  </a:lnTo>
                  <a:lnTo>
                    <a:pt x="107" y="31"/>
                  </a:lnTo>
                  <a:lnTo>
                    <a:pt x="109" y="26"/>
                  </a:lnTo>
                  <a:lnTo>
                    <a:pt x="109" y="20"/>
                  </a:lnTo>
                  <a:lnTo>
                    <a:pt x="108" y="15"/>
                  </a:lnTo>
                  <a:lnTo>
                    <a:pt x="103" y="11"/>
                  </a:lnTo>
                  <a:lnTo>
                    <a:pt x="99" y="7"/>
                  </a:lnTo>
                  <a:lnTo>
                    <a:pt x="91" y="4"/>
                  </a:lnTo>
                  <a:lnTo>
                    <a:pt x="83" y="2"/>
                  </a:lnTo>
                  <a:lnTo>
                    <a:pt x="73" y="1"/>
                  </a:lnTo>
                  <a:lnTo>
                    <a:pt x="63" y="0"/>
                  </a:lnTo>
                  <a:lnTo>
                    <a:pt x="52" y="1"/>
                  </a:lnTo>
                  <a:lnTo>
                    <a:pt x="41" y="3"/>
                  </a:lnTo>
                  <a:lnTo>
                    <a:pt x="31" y="5"/>
                  </a:lnTo>
                  <a:lnTo>
                    <a:pt x="22" y="8"/>
                  </a:lnTo>
                  <a:lnTo>
                    <a:pt x="14" y="13"/>
                  </a:lnTo>
                  <a:lnTo>
                    <a:pt x="8" y="18"/>
                  </a:lnTo>
                  <a:lnTo>
                    <a:pt x="4" y="23"/>
                  </a:lnTo>
                  <a:lnTo>
                    <a:pt x="1" y="28"/>
                  </a:lnTo>
                  <a:lnTo>
                    <a:pt x="0" y="33"/>
                  </a:lnTo>
                  <a:lnTo>
                    <a:pt x="2" y="39"/>
                  </a:lnTo>
                  <a:lnTo>
                    <a:pt x="6" y="43"/>
                  </a:lnTo>
                  <a:lnTo>
                    <a:pt x="12" y="46"/>
                  </a:lnTo>
                  <a:lnTo>
                    <a:pt x="18" y="48"/>
                  </a:lnTo>
                  <a:lnTo>
                    <a:pt x="26" y="51"/>
                  </a:lnTo>
                  <a:lnTo>
                    <a:pt x="37" y="52"/>
                  </a:lnTo>
                  <a:lnTo>
                    <a:pt x="46" y="53"/>
                  </a:lnTo>
                  <a:lnTo>
                    <a:pt x="57" y="52"/>
                  </a:lnTo>
                  <a:close/>
                </a:path>
              </a:pathLst>
            </a:custGeom>
            <a:solidFill>
              <a:srgbClr val="000000"/>
            </a:solidFill>
            <a:ln w="9525">
              <a:noFill/>
              <a:round/>
              <a:headEnd/>
              <a:tailEnd/>
            </a:ln>
          </p:spPr>
          <p:txBody>
            <a:bodyPr/>
            <a:lstStyle/>
            <a:p>
              <a:endParaRPr lang="zh-CN" altLang="en-US"/>
            </a:p>
          </p:txBody>
        </p:sp>
        <p:sp>
          <p:nvSpPr>
            <p:cNvPr id="1103" name="Freeform 184"/>
            <p:cNvSpPr>
              <a:spLocks/>
            </p:cNvSpPr>
            <p:nvPr/>
          </p:nvSpPr>
          <p:spPr bwMode="auto">
            <a:xfrm>
              <a:off x="784" y="2355"/>
              <a:ext cx="14" cy="9"/>
            </a:xfrm>
            <a:custGeom>
              <a:avLst/>
              <a:gdLst>
                <a:gd name="T0" fmla="*/ 0 w 56"/>
                <a:gd name="T1" fmla="*/ 0 h 36"/>
                <a:gd name="T2" fmla="*/ 0 w 56"/>
                <a:gd name="T3" fmla="*/ 0 h 36"/>
                <a:gd name="T4" fmla="*/ 0 w 56"/>
                <a:gd name="T5" fmla="*/ 0 h 36"/>
                <a:gd name="T6" fmla="*/ 0 w 56"/>
                <a:gd name="T7" fmla="*/ 0 h 36"/>
                <a:gd name="T8" fmla="*/ 0 w 56"/>
                <a:gd name="T9" fmla="*/ 0 h 36"/>
                <a:gd name="T10" fmla="*/ 0 w 56"/>
                <a:gd name="T11" fmla="*/ 0 h 36"/>
                <a:gd name="T12" fmla="*/ 0 w 56"/>
                <a:gd name="T13" fmla="*/ 0 h 36"/>
                <a:gd name="T14" fmla="*/ 0 w 56"/>
                <a:gd name="T15" fmla="*/ 0 h 36"/>
                <a:gd name="T16" fmla="*/ 0 w 56"/>
                <a:gd name="T17" fmla="*/ 0 h 36"/>
                <a:gd name="T18" fmla="*/ 0 w 56"/>
                <a:gd name="T19" fmla="*/ 0 h 36"/>
                <a:gd name="T20" fmla="*/ 0 w 56"/>
                <a:gd name="T21" fmla="*/ 0 h 36"/>
                <a:gd name="T22" fmla="*/ 0 w 56"/>
                <a:gd name="T23" fmla="*/ 0 h 36"/>
                <a:gd name="T24" fmla="*/ 0 w 56"/>
                <a:gd name="T25" fmla="*/ 0 h 36"/>
                <a:gd name="T26" fmla="*/ 0 w 56"/>
                <a:gd name="T27" fmla="*/ 0 h 36"/>
                <a:gd name="T28" fmla="*/ 0 w 56"/>
                <a:gd name="T29" fmla="*/ 0 h 36"/>
                <a:gd name="T30" fmla="*/ 0 w 56"/>
                <a:gd name="T31" fmla="*/ 0 h 36"/>
                <a:gd name="T32" fmla="*/ 0 w 56"/>
                <a:gd name="T33" fmla="*/ 0 h 36"/>
                <a:gd name="T34" fmla="*/ 0 w 56"/>
                <a:gd name="T35" fmla="*/ 0 h 36"/>
                <a:gd name="T36" fmla="*/ 0 w 56"/>
                <a:gd name="T37" fmla="*/ 0 h 36"/>
                <a:gd name="T38" fmla="*/ 0 w 56"/>
                <a:gd name="T39" fmla="*/ 0 h 36"/>
                <a:gd name="T40" fmla="*/ 0 w 56"/>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36"/>
                <a:gd name="T65" fmla="*/ 56 w 56"/>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36">
                  <a:moveTo>
                    <a:pt x="47" y="0"/>
                  </a:moveTo>
                  <a:lnTo>
                    <a:pt x="47" y="0"/>
                  </a:lnTo>
                  <a:lnTo>
                    <a:pt x="47" y="6"/>
                  </a:lnTo>
                  <a:lnTo>
                    <a:pt x="45" y="9"/>
                  </a:lnTo>
                  <a:lnTo>
                    <a:pt x="42" y="12"/>
                  </a:lnTo>
                  <a:lnTo>
                    <a:pt x="36" y="15"/>
                  </a:lnTo>
                  <a:lnTo>
                    <a:pt x="29" y="20"/>
                  </a:lnTo>
                  <a:lnTo>
                    <a:pt x="21" y="23"/>
                  </a:lnTo>
                  <a:lnTo>
                    <a:pt x="11" y="25"/>
                  </a:lnTo>
                  <a:lnTo>
                    <a:pt x="0" y="27"/>
                  </a:lnTo>
                  <a:lnTo>
                    <a:pt x="0" y="36"/>
                  </a:lnTo>
                  <a:lnTo>
                    <a:pt x="13" y="34"/>
                  </a:lnTo>
                  <a:lnTo>
                    <a:pt x="23" y="32"/>
                  </a:lnTo>
                  <a:lnTo>
                    <a:pt x="34" y="28"/>
                  </a:lnTo>
                  <a:lnTo>
                    <a:pt x="40" y="24"/>
                  </a:lnTo>
                  <a:lnTo>
                    <a:pt x="48" y="19"/>
                  </a:lnTo>
                  <a:lnTo>
                    <a:pt x="54" y="13"/>
                  </a:lnTo>
                  <a:lnTo>
                    <a:pt x="56" y="6"/>
                  </a:lnTo>
                  <a:lnTo>
                    <a:pt x="56" y="0"/>
                  </a:lnTo>
                  <a:lnTo>
                    <a:pt x="47" y="0"/>
                  </a:lnTo>
                  <a:close/>
                </a:path>
              </a:pathLst>
            </a:custGeom>
            <a:solidFill>
              <a:srgbClr val="FFFFFF"/>
            </a:solidFill>
            <a:ln w="9525">
              <a:noFill/>
              <a:round/>
              <a:headEnd/>
              <a:tailEnd/>
            </a:ln>
          </p:spPr>
          <p:txBody>
            <a:bodyPr/>
            <a:lstStyle/>
            <a:p>
              <a:endParaRPr lang="zh-CN" altLang="en-US"/>
            </a:p>
          </p:txBody>
        </p:sp>
        <p:sp>
          <p:nvSpPr>
            <p:cNvPr id="1104" name="Freeform 185"/>
            <p:cNvSpPr>
              <a:spLocks/>
            </p:cNvSpPr>
            <p:nvPr/>
          </p:nvSpPr>
          <p:spPr bwMode="auto">
            <a:xfrm>
              <a:off x="782" y="2348"/>
              <a:ext cx="16" cy="7"/>
            </a:xfrm>
            <a:custGeom>
              <a:avLst/>
              <a:gdLst>
                <a:gd name="T0" fmla="*/ 0 w 61"/>
                <a:gd name="T1" fmla="*/ 0 h 26"/>
                <a:gd name="T2" fmla="*/ 0 w 61"/>
                <a:gd name="T3" fmla="*/ 0 h 26"/>
                <a:gd name="T4" fmla="*/ 0 w 61"/>
                <a:gd name="T5" fmla="*/ 0 h 26"/>
                <a:gd name="T6" fmla="*/ 0 w 61"/>
                <a:gd name="T7" fmla="*/ 0 h 26"/>
                <a:gd name="T8" fmla="*/ 0 w 61"/>
                <a:gd name="T9" fmla="*/ 0 h 26"/>
                <a:gd name="T10" fmla="*/ 0 w 61"/>
                <a:gd name="T11" fmla="*/ 0 h 26"/>
                <a:gd name="T12" fmla="*/ 0 w 61"/>
                <a:gd name="T13" fmla="*/ 0 h 26"/>
                <a:gd name="T14" fmla="*/ 0 w 61"/>
                <a:gd name="T15" fmla="*/ 0 h 26"/>
                <a:gd name="T16" fmla="*/ 0 w 61"/>
                <a:gd name="T17" fmla="*/ 0 h 26"/>
                <a:gd name="T18" fmla="*/ 0 w 61"/>
                <a:gd name="T19" fmla="*/ 0 h 26"/>
                <a:gd name="T20" fmla="*/ 0 w 61"/>
                <a:gd name="T21" fmla="*/ 0 h 26"/>
                <a:gd name="T22" fmla="*/ 0 w 61"/>
                <a:gd name="T23" fmla="*/ 0 h 26"/>
                <a:gd name="T24" fmla="*/ 0 w 61"/>
                <a:gd name="T25" fmla="*/ 0 h 26"/>
                <a:gd name="T26" fmla="*/ 0 w 61"/>
                <a:gd name="T27" fmla="*/ 0 h 26"/>
                <a:gd name="T28" fmla="*/ 0 w 61"/>
                <a:gd name="T29" fmla="*/ 0 h 26"/>
                <a:gd name="T30" fmla="*/ 0 w 61"/>
                <a:gd name="T31" fmla="*/ 0 h 26"/>
                <a:gd name="T32" fmla="*/ 0 w 61"/>
                <a:gd name="T33" fmla="*/ 0 h 26"/>
                <a:gd name="T34" fmla="*/ 0 w 61"/>
                <a:gd name="T35" fmla="*/ 0 h 26"/>
                <a:gd name="T36" fmla="*/ 0 w 61"/>
                <a:gd name="T37" fmla="*/ 0 h 26"/>
                <a:gd name="T38" fmla="*/ 0 w 61"/>
                <a:gd name="T39" fmla="*/ 0 h 26"/>
                <a:gd name="T40" fmla="*/ 0 w 61"/>
                <a:gd name="T41" fmla="*/ 0 h 2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1"/>
                <a:gd name="T64" fmla="*/ 0 h 26"/>
                <a:gd name="T65" fmla="*/ 61 w 61"/>
                <a:gd name="T66" fmla="*/ 26 h 2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1" h="26">
                  <a:moveTo>
                    <a:pt x="0" y="11"/>
                  </a:moveTo>
                  <a:lnTo>
                    <a:pt x="0" y="11"/>
                  </a:lnTo>
                  <a:lnTo>
                    <a:pt x="11" y="11"/>
                  </a:lnTo>
                  <a:lnTo>
                    <a:pt x="21" y="11"/>
                  </a:lnTo>
                  <a:lnTo>
                    <a:pt x="31" y="12"/>
                  </a:lnTo>
                  <a:lnTo>
                    <a:pt x="37" y="14"/>
                  </a:lnTo>
                  <a:lnTo>
                    <a:pt x="44" y="18"/>
                  </a:lnTo>
                  <a:lnTo>
                    <a:pt x="48" y="20"/>
                  </a:lnTo>
                  <a:lnTo>
                    <a:pt x="51" y="23"/>
                  </a:lnTo>
                  <a:lnTo>
                    <a:pt x="52" y="26"/>
                  </a:lnTo>
                  <a:lnTo>
                    <a:pt x="61" y="26"/>
                  </a:lnTo>
                  <a:lnTo>
                    <a:pt x="60" y="19"/>
                  </a:lnTo>
                  <a:lnTo>
                    <a:pt x="55" y="13"/>
                  </a:lnTo>
                  <a:lnTo>
                    <a:pt x="49" y="9"/>
                  </a:lnTo>
                  <a:lnTo>
                    <a:pt x="40" y="6"/>
                  </a:lnTo>
                  <a:lnTo>
                    <a:pt x="31" y="4"/>
                  </a:lnTo>
                  <a:lnTo>
                    <a:pt x="21" y="3"/>
                  </a:lnTo>
                  <a:lnTo>
                    <a:pt x="11" y="0"/>
                  </a:lnTo>
                  <a:lnTo>
                    <a:pt x="0" y="3"/>
                  </a:lnTo>
                  <a:lnTo>
                    <a:pt x="0" y="11"/>
                  </a:lnTo>
                  <a:close/>
                </a:path>
              </a:pathLst>
            </a:custGeom>
            <a:solidFill>
              <a:srgbClr val="FFFFFF"/>
            </a:solidFill>
            <a:ln w="9525">
              <a:noFill/>
              <a:round/>
              <a:headEnd/>
              <a:tailEnd/>
            </a:ln>
          </p:spPr>
          <p:txBody>
            <a:bodyPr/>
            <a:lstStyle/>
            <a:p>
              <a:endParaRPr lang="zh-CN" altLang="en-US"/>
            </a:p>
          </p:txBody>
        </p:sp>
        <p:sp>
          <p:nvSpPr>
            <p:cNvPr id="1105" name="Freeform 186"/>
            <p:cNvSpPr>
              <a:spLocks/>
            </p:cNvSpPr>
            <p:nvPr/>
          </p:nvSpPr>
          <p:spPr bwMode="auto">
            <a:xfrm>
              <a:off x="768" y="2349"/>
              <a:ext cx="14" cy="9"/>
            </a:xfrm>
            <a:custGeom>
              <a:avLst/>
              <a:gdLst>
                <a:gd name="T0" fmla="*/ 0 w 56"/>
                <a:gd name="T1" fmla="*/ 0 h 36"/>
                <a:gd name="T2" fmla="*/ 0 w 56"/>
                <a:gd name="T3" fmla="*/ 0 h 36"/>
                <a:gd name="T4" fmla="*/ 0 w 56"/>
                <a:gd name="T5" fmla="*/ 0 h 36"/>
                <a:gd name="T6" fmla="*/ 0 w 56"/>
                <a:gd name="T7" fmla="*/ 0 h 36"/>
                <a:gd name="T8" fmla="*/ 0 w 56"/>
                <a:gd name="T9" fmla="*/ 0 h 36"/>
                <a:gd name="T10" fmla="*/ 0 w 56"/>
                <a:gd name="T11" fmla="*/ 0 h 36"/>
                <a:gd name="T12" fmla="*/ 0 w 56"/>
                <a:gd name="T13" fmla="*/ 0 h 36"/>
                <a:gd name="T14" fmla="*/ 0 w 56"/>
                <a:gd name="T15" fmla="*/ 0 h 36"/>
                <a:gd name="T16" fmla="*/ 0 w 56"/>
                <a:gd name="T17" fmla="*/ 0 h 36"/>
                <a:gd name="T18" fmla="*/ 0 w 56"/>
                <a:gd name="T19" fmla="*/ 0 h 36"/>
                <a:gd name="T20" fmla="*/ 0 w 56"/>
                <a:gd name="T21" fmla="*/ 0 h 36"/>
                <a:gd name="T22" fmla="*/ 0 w 56"/>
                <a:gd name="T23" fmla="*/ 0 h 36"/>
                <a:gd name="T24" fmla="*/ 0 w 56"/>
                <a:gd name="T25" fmla="*/ 0 h 36"/>
                <a:gd name="T26" fmla="*/ 0 w 56"/>
                <a:gd name="T27" fmla="*/ 0 h 36"/>
                <a:gd name="T28" fmla="*/ 0 w 56"/>
                <a:gd name="T29" fmla="*/ 0 h 36"/>
                <a:gd name="T30" fmla="*/ 0 w 56"/>
                <a:gd name="T31" fmla="*/ 0 h 36"/>
                <a:gd name="T32" fmla="*/ 0 w 56"/>
                <a:gd name="T33" fmla="*/ 0 h 36"/>
                <a:gd name="T34" fmla="*/ 0 w 56"/>
                <a:gd name="T35" fmla="*/ 0 h 36"/>
                <a:gd name="T36" fmla="*/ 0 w 56"/>
                <a:gd name="T37" fmla="*/ 0 h 36"/>
                <a:gd name="T38" fmla="*/ 0 w 56"/>
                <a:gd name="T39" fmla="*/ 0 h 36"/>
                <a:gd name="T40" fmla="*/ 0 w 56"/>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36"/>
                <a:gd name="T65" fmla="*/ 56 w 56"/>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36">
                  <a:moveTo>
                    <a:pt x="9" y="36"/>
                  </a:moveTo>
                  <a:lnTo>
                    <a:pt x="9" y="36"/>
                  </a:lnTo>
                  <a:lnTo>
                    <a:pt x="10" y="32"/>
                  </a:lnTo>
                  <a:lnTo>
                    <a:pt x="12" y="28"/>
                  </a:lnTo>
                  <a:lnTo>
                    <a:pt x="16" y="24"/>
                  </a:lnTo>
                  <a:lnTo>
                    <a:pt x="20" y="19"/>
                  </a:lnTo>
                  <a:lnTo>
                    <a:pt x="28" y="16"/>
                  </a:lnTo>
                  <a:lnTo>
                    <a:pt x="36" y="13"/>
                  </a:lnTo>
                  <a:lnTo>
                    <a:pt x="46" y="10"/>
                  </a:lnTo>
                  <a:lnTo>
                    <a:pt x="56" y="8"/>
                  </a:lnTo>
                  <a:lnTo>
                    <a:pt x="56" y="0"/>
                  </a:lnTo>
                  <a:lnTo>
                    <a:pt x="44" y="2"/>
                  </a:lnTo>
                  <a:lnTo>
                    <a:pt x="34" y="4"/>
                  </a:lnTo>
                  <a:lnTo>
                    <a:pt x="24" y="7"/>
                  </a:lnTo>
                  <a:lnTo>
                    <a:pt x="16" y="13"/>
                  </a:lnTo>
                  <a:lnTo>
                    <a:pt x="9" y="18"/>
                  </a:lnTo>
                  <a:lnTo>
                    <a:pt x="3" y="23"/>
                  </a:lnTo>
                  <a:lnTo>
                    <a:pt x="1" y="30"/>
                  </a:lnTo>
                  <a:lnTo>
                    <a:pt x="0" y="36"/>
                  </a:lnTo>
                  <a:lnTo>
                    <a:pt x="9" y="36"/>
                  </a:lnTo>
                  <a:close/>
                </a:path>
              </a:pathLst>
            </a:custGeom>
            <a:solidFill>
              <a:srgbClr val="FFFFFF"/>
            </a:solidFill>
            <a:ln w="9525">
              <a:noFill/>
              <a:round/>
              <a:headEnd/>
              <a:tailEnd/>
            </a:ln>
          </p:spPr>
          <p:txBody>
            <a:bodyPr/>
            <a:lstStyle/>
            <a:p>
              <a:endParaRPr lang="zh-CN" altLang="en-US"/>
            </a:p>
          </p:txBody>
        </p:sp>
        <p:sp>
          <p:nvSpPr>
            <p:cNvPr id="1106" name="Freeform 187"/>
            <p:cNvSpPr>
              <a:spLocks/>
            </p:cNvSpPr>
            <p:nvPr/>
          </p:nvSpPr>
          <p:spPr bwMode="auto">
            <a:xfrm>
              <a:off x="768" y="2358"/>
              <a:ext cx="16" cy="6"/>
            </a:xfrm>
            <a:custGeom>
              <a:avLst/>
              <a:gdLst>
                <a:gd name="T0" fmla="*/ 0 w 61"/>
                <a:gd name="T1" fmla="*/ 0 h 25"/>
                <a:gd name="T2" fmla="*/ 0 w 61"/>
                <a:gd name="T3" fmla="*/ 0 h 25"/>
                <a:gd name="T4" fmla="*/ 0 w 61"/>
                <a:gd name="T5" fmla="*/ 0 h 25"/>
                <a:gd name="T6" fmla="*/ 0 w 61"/>
                <a:gd name="T7" fmla="*/ 0 h 25"/>
                <a:gd name="T8" fmla="*/ 0 w 61"/>
                <a:gd name="T9" fmla="*/ 0 h 25"/>
                <a:gd name="T10" fmla="*/ 0 w 61"/>
                <a:gd name="T11" fmla="*/ 0 h 25"/>
                <a:gd name="T12" fmla="*/ 0 w 61"/>
                <a:gd name="T13" fmla="*/ 0 h 25"/>
                <a:gd name="T14" fmla="*/ 0 w 61"/>
                <a:gd name="T15" fmla="*/ 0 h 25"/>
                <a:gd name="T16" fmla="*/ 0 w 61"/>
                <a:gd name="T17" fmla="*/ 0 h 25"/>
                <a:gd name="T18" fmla="*/ 0 w 61"/>
                <a:gd name="T19" fmla="*/ 0 h 25"/>
                <a:gd name="T20" fmla="*/ 0 w 61"/>
                <a:gd name="T21" fmla="*/ 0 h 25"/>
                <a:gd name="T22" fmla="*/ 0 w 61"/>
                <a:gd name="T23" fmla="*/ 0 h 25"/>
                <a:gd name="T24" fmla="*/ 0 w 61"/>
                <a:gd name="T25" fmla="*/ 0 h 25"/>
                <a:gd name="T26" fmla="*/ 0 w 61"/>
                <a:gd name="T27" fmla="*/ 0 h 25"/>
                <a:gd name="T28" fmla="*/ 0 w 61"/>
                <a:gd name="T29" fmla="*/ 0 h 25"/>
                <a:gd name="T30" fmla="*/ 0 w 61"/>
                <a:gd name="T31" fmla="*/ 0 h 25"/>
                <a:gd name="T32" fmla="*/ 0 w 61"/>
                <a:gd name="T33" fmla="*/ 0 h 25"/>
                <a:gd name="T34" fmla="*/ 0 w 61"/>
                <a:gd name="T35" fmla="*/ 0 h 25"/>
                <a:gd name="T36" fmla="*/ 0 w 61"/>
                <a:gd name="T37" fmla="*/ 0 h 25"/>
                <a:gd name="T38" fmla="*/ 0 w 61"/>
                <a:gd name="T39" fmla="*/ 0 h 25"/>
                <a:gd name="T40" fmla="*/ 0 w 61"/>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1"/>
                <a:gd name="T64" fmla="*/ 0 h 25"/>
                <a:gd name="T65" fmla="*/ 61 w 61"/>
                <a:gd name="T66" fmla="*/ 25 h 2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1" h="25">
                  <a:moveTo>
                    <a:pt x="61" y="14"/>
                  </a:moveTo>
                  <a:lnTo>
                    <a:pt x="61" y="14"/>
                  </a:lnTo>
                  <a:lnTo>
                    <a:pt x="50" y="14"/>
                  </a:lnTo>
                  <a:lnTo>
                    <a:pt x="41" y="14"/>
                  </a:lnTo>
                  <a:lnTo>
                    <a:pt x="30" y="13"/>
                  </a:lnTo>
                  <a:lnTo>
                    <a:pt x="24" y="11"/>
                  </a:lnTo>
                  <a:lnTo>
                    <a:pt x="18" y="9"/>
                  </a:lnTo>
                  <a:lnTo>
                    <a:pt x="13" y="7"/>
                  </a:lnTo>
                  <a:lnTo>
                    <a:pt x="11" y="4"/>
                  </a:lnTo>
                  <a:lnTo>
                    <a:pt x="9" y="0"/>
                  </a:lnTo>
                  <a:lnTo>
                    <a:pt x="0" y="0"/>
                  </a:lnTo>
                  <a:lnTo>
                    <a:pt x="2" y="8"/>
                  </a:lnTo>
                  <a:lnTo>
                    <a:pt x="6" y="13"/>
                  </a:lnTo>
                  <a:lnTo>
                    <a:pt x="13" y="18"/>
                  </a:lnTo>
                  <a:lnTo>
                    <a:pt x="21" y="20"/>
                  </a:lnTo>
                  <a:lnTo>
                    <a:pt x="30" y="22"/>
                  </a:lnTo>
                  <a:lnTo>
                    <a:pt x="41" y="23"/>
                  </a:lnTo>
                  <a:lnTo>
                    <a:pt x="50" y="25"/>
                  </a:lnTo>
                  <a:lnTo>
                    <a:pt x="61" y="23"/>
                  </a:lnTo>
                  <a:lnTo>
                    <a:pt x="61" y="14"/>
                  </a:lnTo>
                  <a:close/>
                </a:path>
              </a:pathLst>
            </a:custGeom>
            <a:solidFill>
              <a:srgbClr val="FFFFFF"/>
            </a:solidFill>
            <a:ln w="9525">
              <a:noFill/>
              <a:round/>
              <a:headEnd/>
              <a:tailEnd/>
            </a:ln>
          </p:spPr>
          <p:txBody>
            <a:bodyPr/>
            <a:lstStyle/>
            <a:p>
              <a:endParaRPr lang="zh-CN" altLang="en-US"/>
            </a:p>
          </p:txBody>
        </p:sp>
      </p:grpSp>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1"/>
          <p:cNvSpPr>
            <a:spLocks noChangeArrowheads="1"/>
          </p:cNvSpPr>
          <p:nvPr/>
        </p:nvSpPr>
        <p:spPr bwMode="auto">
          <a:xfrm>
            <a:off x="363538" y="0"/>
            <a:ext cx="8361362" cy="914400"/>
          </a:xfrm>
          <a:prstGeom prst="rect">
            <a:avLst/>
          </a:prstGeom>
          <a:noFill/>
          <a:ln w="9525">
            <a:noFill/>
            <a:miter lim="800000"/>
            <a:headEnd/>
            <a:tailEnd/>
          </a:ln>
        </p:spPr>
        <p:txBody>
          <a:bodyPr lIns="0" tIns="0" rIns="0"/>
          <a:lstStyle/>
          <a:p>
            <a:r>
              <a:rPr lang="zh-CN" altLang="en-US" sz="3000" b="1">
                <a:solidFill>
                  <a:srgbClr val="FF6600"/>
                </a:solidFill>
                <a:ea typeface="黑体" pitchFamily="49" charset="-122"/>
                <a:cs typeface="Arial" pitchFamily="34" charset="0"/>
              </a:rPr>
              <a:t>业务概况</a:t>
            </a:r>
            <a:endParaRPr lang="en-US" altLang="zh-CN" sz="3000" b="1">
              <a:solidFill>
                <a:srgbClr val="FF6600"/>
              </a:solidFill>
              <a:ea typeface="黑体" pitchFamily="49" charset="-122"/>
              <a:cs typeface="Arial" pitchFamily="34" charset="0"/>
            </a:endParaRPr>
          </a:p>
          <a:p>
            <a:r>
              <a:rPr lang="en-US" altLang="zh-CN" sz="3000" b="1" smtClean="0">
                <a:solidFill>
                  <a:schemeClr val="tx1"/>
                </a:solidFill>
                <a:ea typeface="黑体" pitchFamily="49" charset="-122"/>
                <a:cs typeface="Arial" pitchFamily="34" charset="0"/>
              </a:rPr>
              <a:t>2011</a:t>
            </a:r>
            <a:r>
              <a:rPr lang="zh-CN" altLang="en-US" sz="3000" b="1" smtClean="0">
                <a:solidFill>
                  <a:schemeClr val="tx1"/>
                </a:solidFill>
                <a:ea typeface="黑体" pitchFamily="49" charset="-122"/>
                <a:cs typeface="Arial" pitchFamily="34" charset="0"/>
              </a:rPr>
              <a:t>年</a:t>
            </a:r>
            <a:r>
              <a:rPr lang="zh-CN" altLang="en-US" sz="3000" b="1">
                <a:solidFill>
                  <a:schemeClr val="tx1"/>
                </a:solidFill>
                <a:ea typeface="黑体" pitchFamily="49" charset="-122"/>
                <a:cs typeface="Arial" pitchFamily="34" charset="0"/>
              </a:rPr>
              <a:t>保险业务亮点</a:t>
            </a:r>
          </a:p>
        </p:txBody>
      </p:sp>
      <p:sp>
        <p:nvSpPr>
          <p:cNvPr id="2663429" name="Rectangle 5"/>
          <p:cNvSpPr>
            <a:spLocks noChangeArrowheads="1"/>
          </p:cNvSpPr>
          <p:nvPr/>
        </p:nvSpPr>
        <p:spPr bwMode="auto">
          <a:xfrm>
            <a:off x="577850" y="4554538"/>
            <a:ext cx="7551738" cy="485775"/>
          </a:xfrm>
          <a:prstGeom prst="rect">
            <a:avLst/>
          </a:prstGeom>
          <a:noFill/>
          <a:ln w="3175" algn="ctr">
            <a:noFill/>
            <a:miter lim="800000"/>
            <a:headEnd/>
            <a:tailEnd/>
          </a:ln>
          <a:effectLst/>
        </p:spPr>
        <p:txBody>
          <a:bodyPr anchor="ctr"/>
          <a:lstStyle/>
          <a:p>
            <a:pPr>
              <a:defRPr/>
            </a:pPr>
            <a:endParaRPr lang="zh-CN" altLang="en-US" sz="3000" b="1">
              <a:solidFill>
                <a:srgbClr val="F05A23"/>
              </a:solidFill>
              <a:effectLst>
                <a:outerShdw blurRad="38100" dist="38100" dir="2700000" algn="tl">
                  <a:srgbClr val="000000">
                    <a:alpha val="43137"/>
                  </a:srgbClr>
                </a:outerShdw>
              </a:effectLst>
              <a:latin typeface="Arial" charset="0"/>
              <a:ea typeface="方正准圆简体" pitchFamily="65" charset="-122"/>
            </a:endParaRPr>
          </a:p>
        </p:txBody>
      </p:sp>
      <p:sp>
        <p:nvSpPr>
          <p:cNvPr id="2663430" name="Rectangle 6"/>
          <p:cNvSpPr>
            <a:spLocks noChangeArrowheads="1"/>
          </p:cNvSpPr>
          <p:nvPr/>
        </p:nvSpPr>
        <p:spPr bwMode="auto">
          <a:xfrm>
            <a:off x="552450" y="3236913"/>
            <a:ext cx="7551738" cy="485775"/>
          </a:xfrm>
          <a:prstGeom prst="rect">
            <a:avLst/>
          </a:prstGeom>
          <a:noFill/>
          <a:ln w="3175" algn="ctr">
            <a:noFill/>
            <a:miter lim="800000"/>
            <a:headEnd/>
            <a:tailEnd/>
          </a:ln>
          <a:effectLst/>
        </p:spPr>
        <p:txBody>
          <a:bodyPr anchor="ctr"/>
          <a:lstStyle/>
          <a:p>
            <a:pPr>
              <a:defRPr/>
            </a:pPr>
            <a:endParaRPr lang="zh-CN" altLang="en-US" sz="3000" b="1">
              <a:solidFill>
                <a:srgbClr val="F05A23"/>
              </a:solidFill>
              <a:effectLst>
                <a:outerShdw blurRad="38100" dist="38100" dir="2700000" algn="tl">
                  <a:srgbClr val="000000">
                    <a:alpha val="43137"/>
                  </a:srgbClr>
                </a:outerShdw>
              </a:effectLst>
              <a:latin typeface="Arial" charset="0"/>
              <a:ea typeface="方正准圆简体" pitchFamily="65" charset="-122"/>
            </a:endParaRPr>
          </a:p>
        </p:txBody>
      </p:sp>
      <p:sp>
        <p:nvSpPr>
          <p:cNvPr id="2663431" name="Rectangle 7"/>
          <p:cNvSpPr>
            <a:spLocks noChangeArrowheads="1"/>
          </p:cNvSpPr>
          <p:nvPr/>
        </p:nvSpPr>
        <p:spPr bwMode="auto">
          <a:xfrm>
            <a:off x="503238" y="1063625"/>
            <a:ext cx="7551737" cy="485775"/>
          </a:xfrm>
          <a:prstGeom prst="rect">
            <a:avLst/>
          </a:prstGeom>
          <a:noFill/>
          <a:ln w="3175" algn="ctr">
            <a:noFill/>
            <a:miter lim="800000"/>
            <a:headEnd/>
            <a:tailEnd/>
          </a:ln>
          <a:effectLst>
            <a:outerShdw dist="35921" dir="2700000" algn="ctr" rotWithShape="0">
              <a:srgbClr val="F37D53"/>
            </a:outerShdw>
          </a:effectLst>
        </p:spPr>
        <p:txBody>
          <a:bodyPr anchor="ctr"/>
          <a:lstStyle/>
          <a:p>
            <a:pPr>
              <a:defRPr/>
            </a:pPr>
            <a:endParaRPr lang="zh-CN" altLang="en-US" sz="3000" b="1">
              <a:solidFill>
                <a:srgbClr val="F05A23"/>
              </a:solidFill>
              <a:effectLst>
                <a:outerShdw blurRad="38100" dist="38100" dir="2700000" algn="tl">
                  <a:srgbClr val="000000">
                    <a:alpha val="43137"/>
                  </a:srgbClr>
                </a:outerShdw>
              </a:effectLst>
              <a:latin typeface="Arial" charset="0"/>
              <a:ea typeface="方正准圆简体" pitchFamily="65" charset="-122"/>
            </a:endParaRPr>
          </a:p>
        </p:txBody>
      </p:sp>
      <p:sp>
        <p:nvSpPr>
          <p:cNvPr id="20498" name="Text Box 15"/>
          <p:cNvSpPr txBox="1">
            <a:spLocks noChangeArrowheads="1"/>
          </p:cNvSpPr>
          <p:nvPr/>
        </p:nvSpPr>
        <p:spPr bwMode="auto">
          <a:xfrm>
            <a:off x="209550" y="5591175"/>
            <a:ext cx="7785100" cy="646113"/>
          </a:xfrm>
          <a:prstGeom prst="rect">
            <a:avLst/>
          </a:prstGeom>
          <a:noFill/>
          <a:ln w="9525">
            <a:noFill/>
            <a:miter lim="800000"/>
            <a:headEnd/>
            <a:tailEnd/>
          </a:ln>
        </p:spPr>
        <p:txBody>
          <a:bodyPr>
            <a:spAutoFit/>
          </a:bodyPr>
          <a:lstStyle/>
          <a:p>
            <a:pPr>
              <a:lnSpc>
                <a:spcPct val="150000"/>
              </a:lnSpc>
            </a:pPr>
            <a:r>
              <a:rPr lang="zh-CN" altLang="en-US" sz="1200" b="1">
                <a:solidFill>
                  <a:srgbClr val="FF9900"/>
                </a:solidFill>
                <a:ea typeface="黑体" pitchFamily="49" charset="-122"/>
                <a:cs typeface="Arial" pitchFamily="34" charset="0"/>
              </a:rPr>
              <a:t>注：</a:t>
            </a:r>
            <a:r>
              <a:rPr lang="en-US" altLang="zh-CN" sz="1200" b="1">
                <a:solidFill>
                  <a:srgbClr val="FF9900"/>
                </a:solidFill>
                <a:ea typeface="黑体" pitchFamily="49" charset="-122"/>
                <a:cs typeface="Arial" pitchFamily="34" charset="0"/>
              </a:rPr>
              <a:t>(1)</a:t>
            </a:r>
            <a:r>
              <a:rPr lang="zh-CN" altLang="zh-CN" sz="1200" b="1">
                <a:solidFill>
                  <a:srgbClr val="FF9900"/>
                </a:solidFill>
                <a:ea typeface="黑体" pitchFamily="49" charset="-122"/>
                <a:cs typeface="Arial" pitchFamily="34" charset="0"/>
              </a:rPr>
              <a:t>寿险业务包括平安寿险、平安养老险和平安健康险经营的相关保险业务</a:t>
            </a:r>
            <a:endParaRPr lang="zh-CN" altLang="en-US" sz="1200" b="1">
              <a:solidFill>
                <a:srgbClr val="FF9900"/>
              </a:solidFill>
              <a:ea typeface="黑体" pitchFamily="49" charset="-122"/>
              <a:cs typeface="Arial" pitchFamily="34" charset="0"/>
            </a:endParaRPr>
          </a:p>
          <a:p>
            <a:pPr>
              <a:lnSpc>
                <a:spcPct val="150000"/>
              </a:lnSpc>
            </a:pPr>
            <a:r>
              <a:rPr lang="zh-CN" altLang="en-US" sz="1200" b="1">
                <a:solidFill>
                  <a:srgbClr val="FF9900"/>
                </a:solidFill>
                <a:ea typeface="黑体" pitchFamily="49" charset="-122"/>
                <a:cs typeface="Arial" pitchFamily="34" charset="0"/>
              </a:rPr>
              <a:t>        </a:t>
            </a:r>
            <a:r>
              <a:rPr lang="en-US" altLang="zh-CN" sz="1200" b="1">
                <a:solidFill>
                  <a:srgbClr val="FF9900"/>
                </a:solidFill>
                <a:ea typeface="黑体" pitchFamily="49" charset="-122"/>
                <a:cs typeface="Arial" pitchFamily="34" charset="0"/>
              </a:rPr>
              <a:t>(2)</a:t>
            </a:r>
            <a:r>
              <a:rPr lang="zh-CN" altLang="en-US" sz="1200" b="1">
                <a:solidFill>
                  <a:srgbClr val="FF9900"/>
                </a:solidFill>
                <a:ea typeface="黑体" pitchFamily="49" charset="-122"/>
                <a:cs typeface="Arial" pitchFamily="34" charset="0"/>
              </a:rPr>
              <a:t>产险业务包括平安产险和平安香港经营的相关业务</a:t>
            </a:r>
            <a:endParaRPr lang="en-US" altLang="zh-CN" sz="1200" b="1">
              <a:solidFill>
                <a:srgbClr val="FF9900"/>
              </a:solidFill>
              <a:ea typeface="黑体" pitchFamily="49" charset="-122"/>
              <a:cs typeface="Arial" pitchFamily="34" charset="0"/>
            </a:endParaRPr>
          </a:p>
        </p:txBody>
      </p:sp>
      <p:sp>
        <p:nvSpPr>
          <p:cNvPr id="13" name="Rectangle 12"/>
          <p:cNvSpPr>
            <a:spLocks noChangeArrowheads="1"/>
          </p:cNvSpPr>
          <p:nvPr/>
        </p:nvSpPr>
        <p:spPr bwMode="auto">
          <a:xfrm>
            <a:off x="598488" y="1016000"/>
            <a:ext cx="7410450"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rPr>
              <a:t>   </a:t>
            </a:r>
            <a:r>
              <a:rPr lang="zh-CN" altLang="zh-CN" sz="200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rPr>
              <a:t>寿险业务</a:t>
            </a:r>
            <a:endParaRPr lang="en-US" altLang="zh-CN" sz="2000" dirty="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endParaRPr>
          </a:p>
        </p:txBody>
      </p:sp>
      <p:sp>
        <p:nvSpPr>
          <p:cNvPr id="14" name="Rectangle 9"/>
          <p:cNvSpPr>
            <a:spLocks noChangeArrowheads="1"/>
          </p:cNvSpPr>
          <p:nvPr/>
        </p:nvSpPr>
        <p:spPr bwMode="blackWhite">
          <a:xfrm>
            <a:off x="661988" y="1728788"/>
            <a:ext cx="7424737" cy="608012"/>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寿险业务实现规模保费人民币</a:t>
            </a:r>
            <a:r>
              <a:rPr kumimoji="1" lang="en-US" altLang="zh-CN" sz="1400" b="0">
                <a:solidFill>
                  <a:schemeClr val="tx1"/>
                </a:solidFill>
                <a:ea typeface="方正准圆_GBK_平安专用" pitchFamily="65" charset="-122"/>
                <a:cs typeface="Arial" pitchFamily="34" charset="0"/>
              </a:rPr>
              <a:t>1,872.56</a:t>
            </a:r>
            <a:r>
              <a:rPr kumimoji="1" lang="zh-CN" altLang="en-US" sz="1400" b="0">
                <a:solidFill>
                  <a:schemeClr val="tx1"/>
                </a:solidFill>
                <a:ea typeface="方正准圆_GBK_平安专用" pitchFamily="65" charset="-122"/>
                <a:cs typeface="Arial" pitchFamily="34" charset="0"/>
              </a:rPr>
              <a:t>亿元</a:t>
            </a: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，增长</a:t>
            </a:r>
            <a:r>
              <a:rPr kumimoji="1" lang="en-US" altLang="zh-CN" sz="1400" b="0">
                <a:solidFill>
                  <a:schemeClr val="tx1"/>
                </a:solidFill>
                <a:ea typeface="方正准圆_GBK_平安专用" pitchFamily="65" charset="-122"/>
                <a:cs typeface="Arial" pitchFamily="34" charset="0"/>
              </a:rPr>
              <a:t>13.9%</a:t>
            </a: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，其中盈利能力较强的个人寿险业务规模保费增长</a:t>
            </a:r>
            <a:r>
              <a:rPr kumimoji="1" lang="en-US" altLang="zh-CN" sz="1400" b="0">
                <a:solidFill>
                  <a:schemeClr val="tx1"/>
                </a:solidFill>
                <a:ea typeface="方正准圆_GBK_平安专用" pitchFamily="65" charset="-122"/>
                <a:cs typeface="Arial" pitchFamily="34" charset="0"/>
              </a:rPr>
              <a:t>22.9%</a:t>
            </a: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ea typeface="方正准圆_GBK_平安专用" pitchFamily="65" charset="-122"/>
                <a:cs typeface="Arial" pitchFamily="34" charset="0"/>
              </a:rPr>
              <a:t>平安寿险个险人力稳健增至</a:t>
            </a:r>
            <a:r>
              <a:rPr kumimoji="1" lang="en-US" altLang="zh-CN" sz="1400" b="0">
                <a:solidFill>
                  <a:schemeClr val="tx1"/>
                </a:solidFill>
                <a:ea typeface="方正准圆_GBK_平安专用" pitchFamily="65" charset="-122"/>
                <a:cs typeface="Arial" pitchFamily="34" charset="0"/>
              </a:rPr>
              <a:t>48.7</a:t>
            </a:r>
            <a:r>
              <a:rPr kumimoji="1" lang="zh-CN" altLang="en-US" sz="1400" b="0">
                <a:solidFill>
                  <a:schemeClr val="tx1"/>
                </a:solidFill>
                <a:ea typeface="方正准圆_GBK_平安专用" pitchFamily="65" charset="-122"/>
                <a:cs typeface="Arial" pitchFamily="34" charset="0"/>
              </a:rPr>
              <a:t>万，较去年末增长</a:t>
            </a:r>
            <a:r>
              <a:rPr kumimoji="1" lang="en-US" altLang="zh-CN" sz="1400" b="0">
                <a:solidFill>
                  <a:schemeClr val="tx1"/>
                </a:solidFill>
                <a:ea typeface="方正准圆_GBK_平安专用" pitchFamily="65" charset="-122"/>
                <a:cs typeface="Arial" pitchFamily="34" charset="0"/>
              </a:rPr>
              <a:t>7.4%</a:t>
            </a:r>
          </a:p>
        </p:txBody>
      </p:sp>
      <p:sp>
        <p:nvSpPr>
          <p:cNvPr id="15" name="Rectangle 14"/>
          <p:cNvSpPr>
            <a:spLocks noChangeArrowheads="1"/>
          </p:cNvSpPr>
          <p:nvPr/>
        </p:nvSpPr>
        <p:spPr bwMode="auto">
          <a:xfrm>
            <a:off x="585788" y="2543175"/>
            <a:ext cx="7415212"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rPr>
              <a:t>   </a:t>
            </a:r>
            <a:r>
              <a:rPr lang="zh-CN" altLang="zh-CN" sz="200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rPr>
              <a:t>产险业务</a:t>
            </a:r>
            <a:endParaRPr lang="en-US" altLang="zh-CN" sz="2000" dirty="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endParaRPr>
          </a:p>
        </p:txBody>
      </p:sp>
      <p:sp>
        <p:nvSpPr>
          <p:cNvPr id="16" name="Rectangle 11"/>
          <p:cNvSpPr>
            <a:spLocks noChangeArrowheads="1"/>
          </p:cNvSpPr>
          <p:nvPr/>
        </p:nvSpPr>
        <p:spPr bwMode="blackWhite">
          <a:xfrm>
            <a:off x="546100" y="3543300"/>
            <a:ext cx="7589839" cy="736600"/>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平安产险保费收入快速增长</a:t>
            </a:r>
            <a:r>
              <a:rPr kumimoji="1" lang="en-US" altLang="zh-CN" sz="1400" b="0">
                <a:solidFill>
                  <a:schemeClr val="tx1"/>
                </a:solidFill>
                <a:ea typeface="方正准圆_GBK_平安专用" pitchFamily="65" charset="-122"/>
                <a:cs typeface="Arial" pitchFamily="34" charset="0"/>
              </a:rPr>
              <a:t>34.2%</a:t>
            </a:r>
            <a:r>
              <a:rPr kumimoji="1" lang="zh-CN" altLang="en-US" sz="1400" b="0">
                <a:solidFill>
                  <a:schemeClr val="tx1"/>
                </a:solidFill>
                <a:ea typeface="方正准圆_GBK_平安专用" pitchFamily="65" charset="-122"/>
                <a:cs typeface="Arial" pitchFamily="34" charset="0"/>
              </a:rPr>
              <a:t>至人民币</a:t>
            </a:r>
            <a:r>
              <a:rPr kumimoji="1" lang="en-US" altLang="zh-CN" sz="1400" b="0">
                <a:solidFill>
                  <a:schemeClr val="tx1"/>
                </a:solidFill>
                <a:ea typeface="方正准圆_GBK_平安专用" pitchFamily="65" charset="-122"/>
                <a:cs typeface="Arial" pitchFamily="34" charset="0"/>
              </a:rPr>
              <a:t>833.33</a:t>
            </a:r>
            <a:r>
              <a:rPr kumimoji="1" lang="zh-CN" altLang="en-US" sz="1400" b="0">
                <a:solidFill>
                  <a:schemeClr val="tx1"/>
                </a:solidFill>
                <a:ea typeface="方正准圆_GBK_平安专用" pitchFamily="65" charset="-122"/>
                <a:cs typeface="Arial" pitchFamily="34" charset="0"/>
              </a:rPr>
              <a:t>亿元，</a:t>
            </a: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市场份额较去年提升</a:t>
            </a:r>
            <a:r>
              <a:rPr kumimoji="1" lang="en-US" altLang="zh-CN" sz="1400" b="0">
                <a:solidFill>
                  <a:schemeClr val="tx1"/>
                </a:solidFill>
                <a:ea typeface="方正准圆_GBK_平安专用" pitchFamily="65" charset="-122"/>
                <a:cs typeface="Arial" pitchFamily="34" charset="0"/>
              </a:rPr>
              <a:t>2</a:t>
            </a: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个百分点至</a:t>
            </a:r>
            <a:r>
              <a:rPr kumimoji="1" lang="en-US" altLang="zh-CN" sz="1400" b="0">
                <a:solidFill>
                  <a:schemeClr val="tx1"/>
                </a:solidFill>
                <a:ea typeface="方正准圆_GBK_平安专用" pitchFamily="65" charset="-122"/>
                <a:cs typeface="Arial" pitchFamily="34" charset="0"/>
              </a:rPr>
              <a:t>17.4%</a:t>
            </a: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，市场第二的地位得到进一步巩固</a:t>
            </a:r>
            <a:endParaRPr kumimoji="1" lang="en-US" altLang="zh-CN" sz="1400" b="0">
              <a:solidFill>
                <a:schemeClr val="tx1"/>
              </a:solidFill>
              <a:latin typeface="方正准圆_GBK_平安专用" pitchFamily="65" charset="-122"/>
              <a:ea typeface="方正准圆_GBK_平安专用" pitchFamily="65" charset="-122"/>
              <a:cs typeface="Times New Roman" pitchFamily="18" charset="0"/>
            </a:endParaRP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业务品质保持良好，综合成本率维持在</a:t>
            </a:r>
            <a:r>
              <a:rPr kumimoji="1" lang="en-US" altLang="zh-CN" sz="1400" b="0">
                <a:solidFill>
                  <a:schemeClr val="tx1"/>
                </a:solidFill>
                <a:ea typeface="方正准圆_GBK_平安专用" pitchFamily="65" charset="-122"/>
                <a:cs typeface="Arial" pitchFamily="34" charset="0"/>
              </a:rPr>
              <a:t>93.5%</a:t>
            </a:r>
            <a:r>
              <a:rPr kumimoji="1" lang="zh-CN" altLang="en-US" sz="1400" b="0">
                <a:solidFill>
                  <a:schemeClr val="tx1"/>
                </a:solidFill>
                <a:ea typeface="方正准圆_GBK_平安专用" pitchFamily="65" charset="-122"/>
                <a:cs typeface="Arial" pitchFamily="34" charset="0"/>
              </a:rPr>
              <a:t>的优异水平</a:t>
            </a:r>
            <a:endParaRPr kumimoji="1" lang="en-US" altLang="zh-CN" sz="1400" b="0">
              <a:solidFill>
                <a:schemeClr val="tx1"/>
              </a:solidFill>
              <a:ea typeface="方正准圆_GBK_平安专用" pitchFamily="65" charset="-122"/>
              <a:cs typeface="Arial" pitchFamily="34" charset="0"/>
            </a:endParaRP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ea typeface="方正准圆_GBK_平安专用" pitchFamily="65" charset="-122"/>
                <a:cs typeface="Arial" pitchFamily="34" charset="0"/>
              </a:rPr>
              <a:t>渠道专业化经营卓有成效，来自交叉销售和电话销售的保费增长</a:t>
            </a:r>
            <a:r>
              <a:rPr kumimoji="1" lang="en-US" altLang="zh-CN" sz="1400" b="0">
                <a:solidFill>
                  <a:schemeClr val="tx1"/>
                </a:solidFill>
                <a:ea typeface="方正准圆_GBK_平安专用" pitchFamily="65" charset="-122"/>
                <a:cs typeface="Arial" pitchFamily="34" charset="0"/>
              </a:rPr>
              <a:t>61.6%</a:t>
            </a:r>
            <a:r>
              <a:rPr kumimoji="1" lang="zh-CN" altLang="en-US" sz="1400" b="0">
                <a:solidFill>
                  <a:schemeClr val="tx1"/>
                </a:solidFill>
                <a:ea typeface="方正准圆_GBK_平安专用" pitchFamily="65" charset="-122"/>
                <a:cs typeface="Arial" pitchFamily="34" charset="0"/>
              </a:rPr>
              <a:t>，渠道占比提升至</a:t>
            </a:r>
            <a:r>
              <a:rPr kumimoji="1" lang="en-US" altLang="zh-CN" sz="1400" b="0">
                <a:solidFill>
                  <a:schemeClr val="tx1"/>
                </a:solidFill>
                <a:ea typeface="方正准圆_GBK_平安专用" pitchFamily="65" charset="-122"/>
                <a:cs typeface="Arial" pitchFamily="34" charset="0"/>
              </a:rPr>
              <a:t>41.2%</a:t>
            </a:r>
          </a:p>
          <a:p>
            <a:pPr marL="263525" indent="-263525" defTabSz="873125">
              <a:spcBef>
                <a:spcPct val="50000"/>
              </a:spcBef>
              <a:buClr>
                <a:srgbClr val="FF6600"/>
              </a:buClr>
              <a:buSzPct val="85000"/>
              <a:buFont typeface="Wingdings" pitchFamily="2" charset="2"/>
              <a:buChar char="n"/>
            </a:pPr>
            <a:endParaRPr kumimoji="1" lang="zh-CN" altLang="en-US" sz="1400" b="0">
              <a:solidFill>
                <a:srgbClr val="FF0000"/>
              </a:solidFill>
              <a:latin typeface="方正准圆_GBK_平安专用" pitchFamily="65" charset="-122"/>
              <a:ea typeface="方正准圆_GBK_平安专用" pitchFamily="65" charset="-122"/>
              <a:cs typeface="Times New Roman" pitchFamily="18" charset="0"/>
            </a:endParaRPr>
          </a:p>
        </p:txBody>
      </p:sp>
      <p:sp>
        <p:nvSpPr>
          <p:cNvPr id="17" name="Rectangle 13"/>
          <p:cNvSpPr>
            <a:spLocks noChangeArrowheads="1"/>
          </p:cNvSpPr>
          <p:nvPr/>
        </p:nvSpPr>
        <p:spPr bwMode="auto">
          <a:xfrm>
            <a:off x="611188" y="4502150"/>
            <a:ext cx="7424737"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rPr>
              <a:t>   年金业务</a:t>
            </a:r>
            <a:endParaRPr lang="en-US" altLang="zh-CN" sz="2000" dirty="0">
              <a:solidFill>
                <a:schemeClr val="bg1"/>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Times New Roman" pitchFamily="18" charset="0"/>
            </a:endParaRPr>
          </a:p>
        </p:txBody>
      </p:sp>
      <p:sp>
        <p:nvSpPr>
          <p:cNvPr id="19" name="Rectangle 10"/>
          <p:cNvSpPr>
            <a:spLocks noChangeArrowheads="1"/>
          </p:cNvSpPr>
          <p:nvPr/>
        </p:nvSpPr>
        <p:spPr bwMode="blackWhite">
          <a:xfrm>
            <a:off x="492125" y="5059363"/>
            <a:ext cx="7415213" cy="449262"/>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平安养老险企业年金缴费、受托管理资产以及投资管理资产规模三项指标在专业养老险公司中位居前列</a:t>
            </a:r>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2"/>
          <p:cNvSpPr>
            <a:spLocks noChangeArrowheads="1"/>
          </p:cNvSpPr>
          <p:nvPr/>
        </p:nvSpPr>
        <p:spPr bwMode="auto">
          <a:xfrm>
            <a:off x="382588" y="287338"/>
            <a:ext cx="8361362" cy="914400"/>
          </a:xfrm>
          <a:prstGeom prst="rect">
            <a:avLst/>
          </a:prstGeom>
          <a:noFill/>
          <a:ln w="9525">
            <a:noFill/>
            <a:miter lim="800000"/>
            <a:headEnd/>
            <a:tailEnd/>
          </a:ln>
        </p:spPr>
        <p:txBody>
          <a:bodyPr lIns="0" tIns="0" rIns="0"/>
          <a:lstStyle/>
          <a:p>
            <a:r>
              <a:rPr lang="zh-CN" altLang="en-US" sz="3000" b="1">
                <a:solidFill>
                  <a:srgbClr val="FF6600"/>
                </a:solidFill>
                <a:ea typeface="黑体" pitchFamily="49" charset="-122"/>
                <a:cs typeface="Arial" pitchFamily="34" charset="0"/>
              </a:rPr>
              <a:t>业务概况</a:t>
            </a:r>
            <a:endParaRPr lang="en-US" altLang="zh-CN" sz="3000" b="1">
              <a:solidFill>
                <a:srgbClr val="FF6600"/>
              </a:solidFill>
              <a:ea typeface="黑体" pitchFamily="49" charset="-122"/>
              <a:cs typeface="Arial" pitchFamily="34" charset="0"/>
            </a:endParaRPr>
          </a:p>
          <a:p>
            <a:r>
              <a:rPr lang="en-US" altLang="zh-CN" sz="3000" b="1" smtClean="0">
                <a:solidFill>
                  <a:schemeClr val="tx1"/>
                </a:solidFill>
                <a:ea typeface="黑体" pitchFamily="49" charset="-122"/>
                <a:cs typeface="Arial" pitchFamily="34" charset="0"/>
              </a:rPr>
              <a:t>2011</a:t>
            </a:r>
            <a:r>
              <a:rPr lang="zh-CN" altLang="en-US" sz="3000" b="1" smtClean="0">
                <a:solidFill>
                  <a:schemeClr val="tx1"/>
                </a:solidFill>
                <a:ea typeface="黑体" pitchFamily="49" charset="-122"/>
                <a:cs typeface="Arial" pitchFamily="34" charset="0"/>
              </a:rPr>
              <a:t>年</a:t>
            </a:r>
            <a:r>
              <a:rPr lang="zh-CN" altLang="en-US" sz="3000" b="1">
                <a:solidFill>
                  <a:schemeClr val="tx1"/>
                </a:solidFill>
                <a:ea typeface="黑体" pitchFamily="49" charset="-122"/>
                <a:cs typeface="Arial" pitchFamily="34" charset="0"/>
              </a:rPr>
              <a:t>银行业务亮点</a:t>
            </a:r>
          </a:p>
        </p:txBody>
      </p:sp>
      <p:sp>
        <p:nvSpPr>
          <p:cNvPr id="2696195" name="Rectangle 3"/>
          <p:cNvSpPr>
            <a:spLocks noChangeArrowheads="1"/>
          </p:cNvSpPr>
          <p:nvPr/>
        </p:nvSpPr>
        <p:spPr bwMode="auto">
          <a:xfrm>
            <a:off x="574675" y="1489075"/>
            <a:ext cx="7551738" cy="485775"/>
          </a:xfrm>
          <a:prstGeom prst="rect">
            <a:avLst/>
          </a:prstGeom>
          <a:noFill/>
          <a:ln w="3175" algn="ctr">
            <a:noFill/>
            <a:miter lim="800000"/>
            <a:headEnd/>
            <a:tailEnd/>
          </a:ln>
          <a:effectLst>
            <a:outerShdw dist="35921" dir="2700000" algn="ctr" rotWithShape="0">
              <a:srgbClr val="F37D53"/>
            </a:outerShdw>
          </a:effectLst>
        </p:spPr>
        <p:txBody>
          <a:bodyPr anchor="ctr"/>
          <a:lstStyle/>
          <a:p>
            <a:pPr>
              <a:defRPr/>
            </a:pPr>
            <a:endParaRPr lang="zh-CN" altLang="en-US" sz="3000" b="1">
              <a:solidFill>
                <a:srgbClr val="F05A23"/>
              </a:solidFill>
              <a:effectLst>
                <a:outerShdw blurRad="38100" dist="38100" dir="2700000" algn="tl">
                  <a:srgbClr val="000000">
                    <a:alpha val="43137"/>
                  </a:srgbClr>
                </a:outerShdw>
              </a:effectLst>
              <a:ea typeface="黑体" pitchFamily="49" charset="-122"/>
              <a:cs typeface="Arial" pitchFamily="34" charset="0"/>
            </a:endParaRPr>
          </a:p>
        </p:txBody>
      </p:sp>
      <p:grpSp>
        <p:nvGrpSpPr>
          <p:cNvPr id="11" name="Group 10"/>
          <p:cNvGrpSpPr/>
          <p:nvPr/>
        </p:nvGrpSpPr>
        <p:grpSpPr>
          <a:xfrm>
            <a:off x="661988" y="1141413"/>
            <a:ext cx="7642225" cy="4899025"/>
            <a:chOff x="661988" y="1141413"/>
            <a:chExt cx="7642225" cy="4899025"/>
          </a:xfrm>
        </p:grpSpPr>
        <p:sp>
          <p:nvSpPr>
            <p:cNvPr id="12" name="Rectangle 5"/>
            <p:cNvSpPr>
              <a:spLocks noChangeArrowheads="1"/>
            </p:cNvSpPr>
            <p:nvPr/>
          </p:nvSpPr>
          <p:spPr bwMode="blackWhite">
            <a:xfrm>
              <a:off x="695325" y="1439863"/>
              <a:ext cx="7265988" cy="1057275"/>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None/>
              </a:pPr>
              <a:endParaRPr kumimoji="1" lang="zh-CN" altLang="en-US" sz="1400" b="0">
                <a:latin typeface="方正准圆_GBK_平安专用" pitchFamily="65" charset="-122"/>
                <a:ea typeface="方正准圆_GBK_平安专用" pitchFamily="65" charset="-122"/>
                <a:cs typeface="Arial" pitchFamily="34" charset="0"/>
              </a:endParaRP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顺利完成控股深发展的重大资产重组；深发展吸收合并平安银行，已获股东大会通过</a:t>
              </a:r>
              <a:endParaRPr kumimoji="1" lang="en-US" altLang="zh-CN" sz="1400" b="0">
                <a:solidFill>
                  <a:schemeClr val="tx1"/>
                </a:solidFill>
                <a:latin typeface="方正准圆_GBK_平安专用" pitchFamily="65" charset="-122"/>
                <a:ea typeface="方正准圆_GBK_平安专用" pitchFamily="65" charset="-122"/>
                <a:cs typeface="Times New Roman" pitchFamily="18" charset="0"/>
              </a:endParaRP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ea typeface="方正准圆_GBK_平安专用" pitchFamily="65" charset="-122"/>
                  <a:cs typeface="Arial" pitchFamily="34" charset="0"/>
                </a:rPr>
                <a:t>银行业务利润贡献近人民币</a:t>
              </a:r>
              <a:r>
                <a:rPr kumimoji="1" lang="en-US" altLang="zh-CN" sz="1400" b="0">
                  <a:solidFill>
                    <a:schemeClr val="tx1"/>
                  </a:solidFill>
                  <a:ea typeface="方正准圆_GBK_平安专用" pitchFamily="65" charset="-122"/>
                  <a:cs typeface="Arial" pitchFamily="34" charset="0"/>
                </a:rPr>
                <a:t>80</a:t>
              </a:r>
              <a:r>
                <a:rPr kumimoji="1" lang="zh-CN" altLang="en-US" sz="1400" b="0">
                  <a:solidFill>
                    <a:schemeClr val="tx1"/>
                  </a:solidFill>
                  <a:latin typeface="方正准圆_GBK_平安专用" pitchFamily="65" charset="-122"/>
                  <a:ea typeface="方正准圆_GBK_平安专用" pitchFamily="65" charset="-122"/>
                  <a:cs typeface="Times New Roman" pitchFamily="18" charset="0"/>
                </a:rPr>
                <a:t>亿元，同比大幅提升</a:t>
              </a:r>
              <a:r>
                <a:rPr kumimoji="1" lang="en-US" altLang="zh-CN" sz="1400" b="0">
                  <a:solidFill>
                    <a:schemeClr val="tx1"/>
                  </a:solidFill>
                  <a:ea typeface="方正准圆_GBK_平安专用" pitchFamily="65" charset="-122"/>
                  <a:cs typeface="Arial" pitchFamily="34" charset="0"/>
                </a:rPr>
                <a:t>176.8%</a:t>
              </a:r>
              <a:r>
                <a:rPr kumimoji="1" lang="zh-CN" altLang="en-US" sz="1400" b="0">
                  <a:solidFill>
                    <a:schemeClr val="tx1"/>
                  </a:solidFill>
                  <a:ea typeface="方正准圆_GBK_平安专用" pitchFamily="65" charset="-122"/>
                  <a:cs typeface="Arial" pitchFamily="34" charset="0"/>
                </a:rPr>
                <a:t>。深发展自身净利润较上年增长</a:t>
              </a:r>
              <a:r>
                <a:rPr kumimoji="1" lang="en-US" altLang="zh-CN" sz="1400" b="0">
                  <a:solidFill>
                    <a:schemeClr val="tx1"/>
                  </a:solidFill>
                  <a:ea typeface="方正准圆_GBK_平安专用" pitchFamily="65" charset="-122"/>
                  <a:cs typeface="Arial" pitchFamily="34" charset="0"/>
                </a:rPr>
                <a:t>47.0%</a:t>
              </a:r>
              <a:r>
                <a:rPr kumimoji="1" lang="zh-CN" altLang="en-US" sz="1400" b="0">
                  <a:solidFill>
                    <a:schemeClr val="tx1"/>
                  </a:solidFill>
                  <a:ea typeface="方正准圆_GBK_平安专用" pitchFamily="65" charset="-122"/>
                  <a:cs typeface="Arial" pitchFamily="34" charset="0"/>
                </a:rPr>
                <a:t>，平安银行净利润较上年增长</a:t>
              </a:r>
              <a:r>
                <a:rPr kumimoji="1" lang="en-US" altLang="zh-CN" sz="1400" b="0">
                  <a:solidFill>
                    <a:schemeClr val="tx1"/>
                  </a:solidFill>
                  <a:ea typeface="方正准圆_GBK_平安专用" pitchFamily="65" charset="-122"/>
                  <a:cs typeface="Arial" pitchFamily="34" charset="0"/>
                </a:rPr>
                <a:t>35.7%</a:t>
              </a:r>
            </a:p>
          </p:txBody>
        </p:sp>
        <p:sp>
          <p:nvSpPr>
            <p:cNvPr id="13" name="Rectangle 6"/>
            <p:cNvSpPr>
              <a:spLocks noChangeArrowheads="1"/>
            </p:cNvSpPr>
            <p:nvPr/>
          </p:nvSpPr>
          <p:spPr bwMode="blackWhite">
            <a:xfrm>
              <a:off x="735013" y="3316288"/>
              <a:ext cx="7569200" cy="1049337"/>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Arial" pitchFamily="34" charset="0"/>
                </a:rPr>
                <a:t>合并后银行总资产突破人民币</a:t>
              </a:r>
              <a:r>
                <a:rPr kumimoji="1" lang="en-US" altLang="zh-CN" sz="1400" b="0">
                  <a:solidFill>
                    <a:schemeClr val="tx1"/>
                  </a:solidFill>
                  <a:ea typeface="方正准圆_GBK_平安专用" pitchFamily="65" charset="-122"/>
                  <a:cs typeface="Arial" pitchFamily="34" charset="0"/>
                </a:rPr>
                <a:t>1.2</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万亿，存款总额达人民币</a:t>
              </a:r>
              <a:r>
                <a:rPr kumimoji="1" lang="en-US" altLang="zh-CN" sz="1400" b="0">
                  <a:solidFill>
                    <a:schemeClr val="tx1"/>
                  </a:solidFill>
                  <a:ea typeface="方正准圆_GBK_平安专用" pitchFamily="65" charset="-122"/>
                  <a:cs typeface="Arial" pitchFamily="34" charset="0"/>
                </a:rPr>
                <a:t>8,508.45</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亿元，贷款总额达人民币</a:t>
              </a:r>
              <a:r>
                <a:rPr kumimoji="1" lang="en-US" altLang="zh-CN" sz="1400" b="0">
                  <a:solidFill>
                    <a:schemeClr val="tx1"/>
                  </a:solidFill>
                  <a:ea typeface="方正准圆_GBK_平安专用" pitchFamily="65" charset="-122"/>
                  <a:cs typeface="Arial" pitchFamily="34" charset="0"/>
                </a:rPr>
                <a:t>6,206.42</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亿元，按两行合并同口径比较，分别较上年末增长</a:t>
              </a:r>
              <a:r>
                <a:rPr kumimoji="1" lang="en-US" altLang="zh-CN" sz="1400" b="0">
                  <a:solidFill>
                    <a:schemeClr val="tx1"/>
                  </a:solidFill>
                  <a:ea typeface="方正准圆_GBK_平安专用" pitchFamily="65" charset="-122"/>
                  <a:cs typeface="Arial" pitchFamily="34" charset="0"/>
                </a:rPr>
                <a:t>14.2%</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和</a:t>
              </a:r>
              <a:r>
                <a:rPr kumimoji="1" lang="en-US" altLang="zh-CN" sz="1400" b="0">
                  <a:solidFill>
                    <a:schemeClr val="tx1"/>
                  </a:solidFill>
                  <a:ea typeface="方正准圆_GBK_平安专用" pitchFamily="65" charset="-122"/>
                  <a:cs typeface="Arial" pitchFamily="34" charset="0"/>
                </a:rPr>
                <a:t>15.3%</a:t>
              </a: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ea typeface="方正准圆_GBK_平安专用" pitchFamily="65" charset="-122"/>
                  <a:cs typeface="Arial" pitchFamily="34" charset="0"/>
                </a:rPr>
                <a:t>资产质量保持稳定，不良贷款率为</a:t>
              </a:r>
              <a:r>
                <a:rPr kumimoji="1" lang="en-US" altLang="zh-CN" sz="1400" b="0">
                  <a:solidFill>
                    <a:schemeClr val="tx1"/>
                  </a:solidFill>
                  <a:ea typeface="方正准圆_GBK_平安专用" pitchFamily="65" charset="-122"/>
                  <a:cs typeface="Arial" pitchFamily="34" charset="0"/>
                </a:rPr>
                <a:t>0.53%</a:t>
              </a:r>
              <a:r>
                <a:rPr kumimoji="1" lang="zh-CN" altLang="en-US" sz="1400" b="0">
                  <a:solidFill>
                    <a:schemeClr val="tx1"/>
                  </a:solidFill>
                  <a:ea typeface="方正准圆_GBK_平安专用" pitchFamily="65" charset="-122"/>
                  <a:cs typeface="Arial" pitchFamily="34" charset="0"/>
                </a:rPr>
                <a:t>，资本充足率和核心资本充足率分别达</a:t>
              </a:r>
              <a:r>
                <a:rPr kumimoji="1" lang="en-US" altLang="zh-CN" sz="1400" b="0">
                  <a:solidFill>
                    <a:schemeClr val="tx1"/>
                  </a:solidFill>
                  <a:ea typeface="方正准圆_GBK_平安专用" pitchFamily="65" charset="-122"/>
                  <a:cs typeface="Arial" pitchFamily="34" charset="0"/>
                </a:rPr>
                <a:t>11.51%</a:t>
              </a:r>
              <a:r>
                <a:rPr kumimoji="1" lang="zh-CN" altLang="en-US" sz="1400" b="0">
                  <a:solidFill>
                    <a:schemeClr val="tx1"/>
                  </a:solidFill>
                  <a:ea typeface="方正准圆_GBK_平安专用" pitchFamily="65" charset="-122"/>
                  <a:cs typeface="Arial" pitchFamily="34" charset="0"/>
                </a:rPr>
                <a:t>和</a:t>
              </a:r>
              <a:r>
                <a:rPr kumimoji="1" lang="en-US" altLang="zh-CN" sz="1400" b="0">
                  <a:solidFill>
                    <a:schemeClr val="tx1"/>
                  </a:solidFill>
                  <a:ea typeface="方正准圆_GBK_平安专用" pitchFamily="65" charset="-122"/>
                  <a:cs typeface="Arial" pitchFamily="34" charset="0"/>
                </a:rPr>
                <a:t>8.46%</a:t>
              </a: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ea typeface="方正准圆_GBK_平安专用" pitchFamily="65" charset="-122"/>
                  <a:cs typeface="Arial" pitchFamily="34" charset="0"/>
                </a:rPr>
                <a:t>贸易融资授信客户数突破万户，两行信用卡累计流通卡量达</a:t>
              </a:r>
              <a:r>
                <a:rPr kumimoji="1" lang="en-US" altLang="zh-CN" sz="1400" b="0">
                  <a:solidFill>
                    <a:schemeClr val="tx1"/>
                  </a:solidFill>
                  <a:ea typeface="方正准圆_GBK_平安专用" pitchFamily="65" charset="-122"/>
                  <a:cs typeface="Arial" pitchFamily="34" charset="0"/>
                </a:rPr>
                <a:t>904</a:t>
              </a:r>
              <a:r>
                <a:rPr kumimoji="1" lang="zh-CN" altLang="en-US" sz="1400" b="0">
                  <a:solidFill>
                    <a:schemeClr val="tx1"/>
                  </a:solidFill>
                  <a:ea typeface="方正准圆_GBK_平安专用" pitchFamily="65" charset="-122"/>
                  <a:cs typeface="Arial" pitchFamily="34" charset="0"/>
                </a:rPr>
                <a:t>万张</a:t>
              </a:r>
              <a:endParaRPr kumimoji="1" lang="en-US" altLang="zh-CN" sz="1400" b="0">
                <a:solidFill>
                  <a:schemeClr val="tx1"/>
                </a:solidFill>
                <a:ea typeface="方正准圆_GBK_平安专用" pitchFamily="65" charset="-122"/>
                <a:cs typeface="Arial" pitchFamily="34" charset="0"/>
              </a:endParaRPr>
            </a:p>
          </p:txBody>
        </p:sp>
        <p:sp>
          <p:nvSpPr>
            <p:cNvPr id="14" name="Rectangle 7"/>
            <p:cNvSpPr>
              <a:spLocks noChangeArrowheads="1"/>
            </p:cNvSpPr>
            <p:nvPr/>
          </p:nvSpPr>
          <p:spPr bwMode="blackWhite">
            <a:xfrm>
              <a:off x="682625" y="5207000"/>
              <a:ext cx="7385050" cy="833438"/>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Arial" pitchFamily="34" charset="0"/>
                </a:rPr>
                <a:t>信用卡业务大力拓展交叉销售，两行来自</a:t>
              </a:r>
              <a:r>
                <a:rPr kumimoji="1" lang="zh-CN" altLang="zh-CN" sz="1400" b="0">
                  <a:solidFill>
                    <a:schemeClr val="tx1"/>
                  </a:solidFill>
                  <a:latin typeface="方正准圆_GBK_平安专用" pitchFamily="65" charset="-122"/>
                  <a:ea typeface="方正准圆_GBK_平安专用" pitchFamily="65" charset="-122"/>
                  <a:cs typeface="Arial" pitchFamily="34" charset="0"/>
                </a:rPr>
                <a:t>交叉销售</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渠道的新发卡量突破一百万张</a:t>
              </a:r>
              <a:endParaRPr kumimoji="1" lang="en-US" altLang="zh-CN" sz="1400" b="0">
                <a:solidFill>
                  <a:schemeClr val="tx1"/>
                </a:solidFill>
                <a:ea typeface="方正准圆_GBK_平安专用" pitchFamily="65" charset="-122"/>
                <a:cs typeface="Arial" pitchFamily="34" charset="0"/>
              </a:endParaRPr>
            </a:p>
            <a:p>
              <a:pPr marL="263525" indent="-263525" defTabSz="873125">
                <a:spcBef>
                  <a:spcPct val="50000"/>
                </a:spcBef>
                <a:buClr>
                  <a:srgbClr val="FF6600"/>
                </a:buClr>
                <a:buSzPct val="85000"/>
                <a:buFont typeface="Wingdings" pitchFamily="2" charset="2"/>
                <a:buChar char="n"/>
              </a:pPr>
              <a:endParaRPr kumimoji="1" lang="en-US" altLang="zh-CN" sz="1400" b="0">
                <a:solidFill>
                  <a:schemeClr val="tx1"/>
                </a:solidFill>
                <a:latin typeface="方正准圆_GBK_平安专用" pitchFamily="65" charset="-122"/>
                <a:ea typeface="方正准圆_GBK_平安专用" pitchFamily="65" charset="-122"/>
                <a:cs typeface="Arial" pitchFamily="34" charset="0"/>
              </a:endParaRPr>
            </a:p>
          </p:txBody>
        </p:sp>
        <p:sp>
          <p:nvSpPr>
            <p:cNvPr id="15" name="Rectangle 8"/>
            <p:cNvSpPr>
              <a:spLocks noChangeArrowheads="1"/>
            </p:cNvSpPr>
            <p:nvPr/>
          </p:nvSpPr>
          <p:spPr bwMode="auto">
            <a:xfrm>
              <a:off x="661988" y="1141413"/>
              <a:ext cx="7410450"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   与深发展资产重组</a:t>
              </a:r>
              <a:endParaRPr lang="en-US" altLang="zh-CN" sz="2000" dirty="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endParaRPr>
            </a:p>
          </p:txBody>
        </p:sp>
        <p:sp>
          <p:nvSpPr>
            <p:cNvPr id="16" name="Rectangle 9"/>
            <p:cNvSpPr>
              <a:spLocks noChangeArrowheads="1"/>
            </p:cNvSpPr>
            <p:nvPr/>
          </p:nvSpPr>
          <p:spPr bwMode="auto">
            <a:xfrm>
              <a:off x="661988" y="2632075"/>
              <a:ext cx="7424737"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   业务规模、资产质量</a:t>
              </a:r>
              <a:endParaRPr lang="en-US" altLang="zh-CN" sz="2000" dirty="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endParaRPr>
            </a:p>
          </p:txBody>
        </p:sp>
        <p:sp>
          <p:nvSpPr>
            <p:cNvPr id="17" name="Rectangle 10"/>
            <p:cNvSpPr>
              <a:spLocks noChangeArrowheads="1"/>
            </p:cNvSpPr>
            <p:nvPr/>
          </p:nvSpPr>
          <p:spPr bwMode="auto">
            <a:xfrm>
              <a:off x="661988" y="4708525"/>
              <a:ext cx="7415212"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   渠道</a:t>
              </a:r>
              <a:endParaRPr lang="en-US" altLang="zh-CN" sz="2000" dirty="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endParaRPr>
            </a:p>
          </p:txBody>
        </p:sp>
      </p:gr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0"/>
          <p:cNvSpPr>
            <a:spLocks noChangeArrowheads="1"/>
          </p:cNvSpPr>
          <p:nvPr/>
        </p:nvSpPr>
        <p:spPr bwMode="auto">
          <a:xfrm>
            <a:off x="401638" y="0"/>
            <a:ext cx="8361362" cy="914400"/>
          </a:xfrm>
          <a:prstGeom prst="rect">
            <a:avLst/>
          </a:prstGeom>
          <a:noFill/>
          <a:ln w="9525">
            <a:noFill/>
            <a:miter lim="800000"/>
            <a:headEnd/>
            <a:tailEnd/>
          </a:ln>
        </p:spPr>
        <p:txBody>
          <a:bodyPr lIns="0" tIns="0" rIns="0"/>
          <a:lstStyle/>
          <a:p>
            <a:r>
              <a:rPr lang="zh-CN" altLang="en-US" sz="3000" b="1">
                <a:solidFill>
                  <a:srgbClr val="FF6600"/>
                </a:solidFill>
                <a:ea typeface="黑体" pitchFamily="49" charset="-122"/>
                <a:cs typeface="Arial" pitchFamily="34" charset="0"/>
              </a:rPr>
              <a:t>业务概况</a:t>
            </a:r>
            <a:endParaRPr lang="en-US" altLang="zh-CN" sz="3000" b="1">
              <a:solidFill>
                <a:srgbClr val="FF6600"/>
              </a:solidFill>
              <a:ea typeface="黑体" pitchFamily="49" charset="-122"/>
              <a:cs typeface="Arial" pitchFamily="34" charset="0"/>
            </a:endParaRPr>
          </a:p>
          <a:p>
            <a:r>
              <a:rPr lang="en-US" altLang="zh-CN" sz="3000" b="1" smtClean="0">
                <a:solidFill>
                  <a:schemeClr val="tx1"/>
                </a:solidFill>
                <a:ea typeface="黑体" pitchFamily="49" charset="-122"/>
                <a:cs typeface="Arial" pitchFamily="34" charset="0"/>
              </a:rPr>
              <a:t>2011</a:t>
            </a:r>
            <a:r>
              <a:rPr lang="zh-CN" altLang="en-US" sz="3000" b="1" smtClean="0">
                <a:solidFill>
                  <a:schemeClr val="tx1"/>
                </a:solidFill>
                <a:ea typeface="黑体" pitchFamily="49" charset="-122"/>
                <a:cs typeface="Arial" pitchFamily="34" charset="0"/>
              </a:rPr>
              <a:t>年</a:t>
            </a:r>
            <a:r>
              <a:rPr lang="zh-CN" altLang="en-US" sz="3000" b="1">
                <a:solidFill>
                  <a:schemeClr val="tx1"/>
                </a:solidFill>
                <a:ea typeface="黑体" pitchFamily="49" charset="-122"/>
                <a:cs typeface="Arial" pitchFamily="34" charset="0"/>
              </a:rPr>
              <a:t>投资业务亮点</a:t>
            </a:r>
          </a:p>
        </p:txBody>
      </p:sp>
      <p:sp>
        <p:nvSpPr>
          <p:cNvPr id="2667524" name="Rectangle 4"/>
          <p:cNvSpPr>
            <a:spLocks noChangeArrowheads="1"/>
          </p:cNvSpPr>
          <p:nvPr/>
        </p:nvSpPr>
        <p:spPr bwMode="auto">
          <a:xfrm>
            <a:off x="577850" y="4554538"/>
            <a:ext cx="7551738" cy="554037"/>
          </a:xfrm>
          <a:prstGeom prst="rect">
            <a:avLst/>
          </a:prstGeom>
          <a:noFill/>
          <a:ln w="3175" algn="ctr">
            <a:noFill/>
            <a:miter lim="800000"/>
            <a:headEnd/>
            <a:tailEnd/>
          </a:ln>
          <a:effectLst/>
        </p:spPr>
        <p:txBody>
          <a:bodyPr anchor="ctr"/>
          <a:lstStyle/>
          <a:p>
            <a:pPr>
              <a:defRPr/>
            </a:pPr>
            <a:endParaRPr lang="zh-CN" altLang="en-US" sz="3000" b="1">
              <a:solidFill>
                <a:srgbClr val="F05A23"/>
              </a:solidFill>
              <a:effectLst>
                <a:outerShdw blurRad="38100" dist="38100" dir="2700000" algn="tl">
                  <a:srgbClr val="000000">
                    <a:alpha val="43137"/>
                  </a:srgbClr>
                </a:outerShdw>
              </a:effectLst>
              <a:ea typeface="黑体" pitchFamily="49" charset="-122"/>
              <a:cs typeface="Arial" pitchFamily="34" charset="0"/>
            </a:endParaRPr>
          </a:p>
        </p:txBody>
      </p:sp>
      <p:sp>
        <p:nvSpPr>
          <p:cNvPr id="2667525" name="Rectangle 5"/>
          <p:cNvSpPr>
            <a:spLocks noChangeArrowheads="1"/>
          </p:cNvSpPr>
          <p:nvPr/>
        </p:nvSpPr>
        <p:spPr bwMode="auto">
          <a:xfrm>
            <a:off x="576263" y="2695575"/>
            <a:ext cx="7551737" cy="485775"/>
          </a:xfrm>
          <a:prstGeom prst="rect">
            <a:avLst/>
          </a:prstGeom>
          <a:noFill/>
          <a:ln w="3175" algn="ctr">
            <a:noFill/>
            <a:miter lim="800000"/>
            <a:headEnd/>
            <a:tailEnd/>
          </a:ln>
          <a:effectLst/>
        </p:spPr>
        <p:txBody>
          <a:bodyPr anchor="ctr"/>
          <a:lstStyle/>
          <a:p>
            <a:pPr>
              <a:defRPr/>
            </a:pPr>
            <a:endParaRPr lang="zh-CN" altLang="en-US" sz="3000" b="1">
              <a:solidFill>
                <a:srgbClr val="F05A23"/>
              </a:solidFill>
              <a:effectLst>
                <a:outerShdw blurRad="38100" dist="38100" dir="2700000" algn="tl">
                  <a:srgbClr val="000000">
                    <a:alpha val="43137"/>
                  </a:srgbClr>
                </a:outerShdw>
              </a:effectLst>
              <a:ea typeface="黑体" pitchFamily="49" charset="-122"/>
              <a:cs typeface="Arial" pitchFamily="34" charset="0"/>
            </a:endParaRPr>
          </a:p>
        </p:txBody>
      </p:sp>
      <p:sp>
        <p:nvSpPr>
          <p:cNvPr id="2667526" name="Rectangle 6"/>
          <p:cNvSpPr>
            <a:spLocks noChangeArrowheads="1"/>
          </p:cNvSpPr>
          <p:nvPr/>
        </p:nvSpPr>
        <p:spPr bwMode="auto">
          <a:xfrm>
            <a:off x="574675" y="1050925"/>
            <a:ext cx="7551738" cy="485775"/>
          </a:xfrm>
          <a:prstGeom prst="rect">
            <a:avLst/>
          </a:prstGeom>
          <a:noFill/>
          <a:ln w="3175" algn="ctr">
            <a:noFill/>
            <a:miter lim="800000"/>
            <a:headEnd/>
            <a:tailEnd/>
          </a:ln>
          <a:effectLst>
            <a:outerShdw dist="35921" dir="2700000" algn="ctr" rotWithShape="0">
              <a:srgbClr val="F37D53"/>
            </a:outerShdw>
          </a:effectLst>
        </p:spPr>
        <p:txBody>
          <a:bodyPr anchor="ctr"/>
          <a:lstStyle/>
          <a:p>
            <a:pPr>
              <a:defRPr/>
            </a:pPr>
            <a:endParaRPr lang="zh-CN" altLang="en-US" sz="3000" b="1">
              <a:solidFill>
                <a:srgbClr val="F05A23"/>
              </a:solidFill>
              <a:effectLst>
                <a:outerShdw blurRad="38100" dist="38100" dir="2700000" algn="tl">
                  <a:srgbClr val="000000">
                    <a:alpha val="43137"/>
                  </a:srgbClr>
                </a:outerShdw>
              </a:effectLst>
              <a:ea typeface="黑体" pitchFamily="49" charset="-122"/>
              <a:cs typeface="Arial" pitchFamily="34" charset="0"/>
            </a:endParaRPr>
          </a:p>
        </p:txBody>
      </p:sp>
      <p:sp>
        <p:nvSpPr>
          <p:cNvPr id="22534" name="Rectangle 9"/>
          <p:cNvSpPr>
            <a:spLocks noChangeArrowheads="1"/>
          </p:cNvSpPr>
          <p:nvPr/>
        </p:nvSpPr>
        <p:spPr bwMode="blackWhite">
          <a:xfrm>
            <a:off x="665163" y="1852613"/>
            <a:ext cx="7377112" cy="1724025"/>
          </a:xfrm>
          <a:prstGeom prst="rect">
            <a:avLst/>
          </a:prstGeom>
          <a:noFill/>
          <a:ln w="12700" algn="ctr">
            <a:noFill/>
            <a:miter lim="800000"/>
            <a:headEnd/>
            <a:tailEnd/>
          </a:ln>
        </p:spPr>
        <p:txBody>
          <a:bodyPr lIns="0" tIns="0" rIns="0" bIns="0" anchor="ctr"/>
          <a:lstStyle/>
          <a:p>
            <a:pPr marL="263525" indent="-263525" defTabSz="873125">
              <a:buClr>
                <a:srgbClr val="FF6600"/>
              </a:buClr>
              <a:buSzPct val="85000"/>
              <a:buFont typeface="Wingdings" pitchFamily="2" charset="2"/>
              <a:buChar char="n"/>
            </a:pPr>
            <a:endParaRPr kumimoji="1" lang="zh-CN" altLang="en-US" b="1">
              <a:solidFill>
                <a:schemeClr val="tx1"/>
              </a:solidFill>
              <a:ea typeface="黑体" pitchFamily="49" charset="-122"/>
              <a:cs typeface="Arial" pitchFamily="34" charset="0"/>
            </a:endParaRPr>
          </a:p>
        </p:txBody>
      </p:sp>
      <p:grpSp>
        <p:nvGrpSpPr>
          <p:cNvPr id="15" name="Group 14"/>
          <p:cNvGrpSpPr/>
          <p:nvPr/>
        </p:nvGrpSpPr>
        <p:grpSpPr>
          <a:xfrm>
            <a:off x="573088" y="1046163"/>
            <a:ext cx="7635875" cy="4700587"/>
            <a:chOff x="573088" y="1046163"/>
            <a:chExt cx="7635875" cy="4700587"/>
          </a:xfrm>
        </p:grpSpPr>
        <p:sp>
          <p:nvSpPr>
            <p:cNvPr id="16" name="Rectangle 9"/>
            <p:cNvSpPr>
              <a:spLocks noChangeArrowheads="1"/>
            </p:cNvSpPr>
            <p:nvPr/>
          </p:nvSpPr>
          <p:spPr bwMode="blackWhite">
            <a:xfrm>
              <a:off x="693738" y="3925888"/>
              <a:ext cx="7334250" cy="1066800"/>
            </a:xfrm>
            <a:prstGeom prst="rect">
              <a:avLst/>
            </a:prstGeom>
            <a:noFill/>
            <a:ln w="12700" algn="ctr">
              <a:noFill/>
              <a:miter lim="800000"/>
              <a:headEnd/>
              <a:tailEnd/>
            </a:ln>
          </p:spPr>
          <p:txBody>
            <a:bodyPr lIns="0" tIns="0" rIns="0" bIns="0" anchor="ctr"/>
            <a:lstStyle/>
            <a:p>
              <a:pPr marL="263525" indent="-263525" algn="just"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Arial" pitchFamily="34" charset="0"/>
                </a:rPr>
                <a:t>投行业务继续发挥在中小企业板和创业板的领先优势，完成</a:t>
              </a:r>
              <a:r>
                <a:rPr kumimoji="1" lang="en-US" altLang="zh-CN" sz="1400" b="0">
                  <a:solidFill>
                    <a:schemeClr val="tx1"/>
                  </a:solidFill>
                  <a:ea typeface="Arial Unicode MS" pitchFamily="34" charset="-122"/>
                  <a:cs typeface="Arial" pitchFamily="34" charset="0"/>
                </a:rPr>
                <a:t>34</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个</a:t>
              </a:r>
              <a:r>
                <a:rPr kumimoji="1" lang="en-US" altLang="zh-CN" sz="1400" b="0">
                  <a:solidFill>
                    <a:schemeClr val="tx1"/>
                  </a:solidFill>
                  <a:ea typeface="Arial Unicode MS" pitchFamily="34" charset="-122"/>
                  <a:cs typeface="Arial" pitchFamily="34" charset="0"/>
                </a:rPr>
                <a:t>IPO</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项目及</a:t>
              </a:r>
              <a:r>
                <a:rPr kumimoji="1" lang="en-US" altLang="zh-CN" sz="1400" b="0">
                  <a:solidFill>
                    <a:schemeClr val="tx1"/>
                  </a:solidFill>
                  <a:ea typeface="方正准圆_GBK_平安专用" pitchFamily="65" charset="-122"/>
                  <a:cs typeface="Arial" pitchFamily="34" charset="0"/>
                </a:rPr>
                <a:t>7</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家再融资项目的主承销发行，股票总承销家数及新股承销收入均名列行业榜首</a:t>
              </a:r>
            </a:p>
          </p:txBody>
        </p:sp>
        <p:sp>
          <p:nvSpPr>
            <p:cNvPr id="17" name="Rectangle 11"/>
            <p:cNvSpPr>
              <a:spLocks noChangeArrowheads="1"/>
            </p:cNvSpPr>
            <p:nvPr/>
          </p:nvSpPr>
          <p:spPr bwMode="auto">
            <a:xfrm>
              <a:off x="573088" y="3729038"/>
              <a:ext cx="7424737"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   </a:t>
              </a:r>
              <a:r>
                <a:rPr lang="zh-CN" altLang="zh-CN"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证券业务</a:t>
              </a:r>
              <a:endParaRPr lang="en-US" altLang="zh-CN" sz="2000" dirty="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endParaRPr>
            </a:p>
          </p:txBody>
        </p:sp>
        <p:sp>
          <p:nvSpPr>
            <p:cNvPr id="18" name="Rectangle 15"/>
            <p:cNvSpPr>
              <a:spLocks noChangeArrowheads="1"/>
            </p:cNvSpPr>
            <p:nvPr/>
          </p:nvSpPr>
          <p:spPr bwMode="blackWhite">
            <a:xfrm>
              <a:off x="754063" y="2573338"/>
              <a:ext cx="7454900" cy="706437"/>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endParaRPr kumimoji="1" lang="en-US" altLang="zh-CN" sz="1400" b="0">
                <a:solidFill>
                  <a:schemeClr val="tx1"/>
                </a:solidFill>
                <a:latin typeface="方正准圆_GBK_平安专用" pitchFamily="65" charset="-122"/>
                <a:ea typeface="方正准圆_GBK_平安专用" pitchFamily="65" charset="-122"/>
                <a:cs typeface="Arial" pitchFamily="34" charset="0"/>
              </a:endParaRP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Arial" pitchFamily="34" charset="0"/>
                </a:rPr>
                <a:t>平安信托私人财富管理业务发展良好，高净值客户已逾</a:t>
              </a:r>
              <a:r>
                <a:rPr kumimoji="1" lang="en-US" altLang="zh-CN" sz="1400" b="0">
                  <a:solidFill>
                    <a:schemeClr val="tx1"/>
                  </a:solidFill>
                  <a:ea typeface="方正准圆_GBK_平安专用" pitchFamily="65" charset="-122"/>
                  <a:cs typeface="Arial" pitchFamily="34" charset="0"/>
                </a:rPr>
                <a:t>13,000</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人</a:t>
              </a:r>
              <a:endParaRPr kumimoji="1" lang="en-US" altLang="zh-CN" sz="1400" b="0">
                <a:solidFill>
                  <a:schemeClr val="tx1"/>
                </a:solidFill>
                <a:latin typeface="方正准圆_GBK_平安专用" pitchFamily="65" charset="-122"/>
                <a:ea typeface="方正准圆_GBK_平安专用" pitchFamily="65" charset="-122"/>
                <a:cs typeface="Arial" pitchFamily="34" charset="0"/>
              </a:endParaRP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Arial" pitchFamily="34" charset="0"/>
                </a:rPr>
                <a:t>月均募集资金平台达人民币</a:t>
              </a:r>
              <a:r>
                <a:rPr kumimoji="1" lang="en-US" altLang="zh-CN" sz="1400" b="0">
                  <a:solidFill>
                    <a:schemeClr val="tx1"/>
                  </a:solidFill>
                  <a:ea typeface="方正准圆_GBK_平安专用" pitchFamily="65" charset="-122"/>
                  <a:cs typeface="Arial" pitchFamily="34" charset="0"/>
                </a:rPr>
                <a:t>60</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亿元，同比增长</a:t>
              </a:r>
              <a:r>
                <a:rPr kumimoji="1" lang="en-US" altLang="zh-CN" sz="1400" b="0">
                  <a:solidFill>
                    <a:schemeClr val="tx1"/>
                  </a:solidFill>
                  <a:ea typeface="方正准圆_GBK_平安专用" pitchFamily="65" charset="-122"/>
                  <a:cs typeface="Arial" pitchFamily="34" charset="0"/>
                </a:rPr>
                <a:t>200%</a:t>
              </a:r>
            </a:p>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Arial" pitchFamily="34" charset="0"/>
                </a:rPr>
                <a:t>信托财富管理收入达</a:t>
              </a:r>
              <a:r>
                <a:rPr kumimoji="1" lang="zh-CN" altLang="en-US" sz="1400" b="0">
                  <a:solidFill>
                    <a:schemeClr val="tx1"/>
                  </a:solidFill>
                  <a:ea typeface="方正准圆_GBK_平安专用" pitchFamily="65" charset="-122"/>
                  <a:cs typeface="Arial" pitchFamily="34" charset="0"/>
                </a:rPr>
                <a:t>人民币</a:t>
              </a:r>
              <a:r>
                <a:rPr kumimoji="1" lang="en-US" altLang="zh-CN" sz="1400" b="0">
                  <a:solidFill>
                    <a:schemeClr val="tx1"/>
                  </a:solidFill>
                  <a:ea typeface="方正准圆_GBK_平安专用" pitchFamily="65" charset="-122"/>
                  <a:cs typeface="Arial" pitchFamily="34" charset="0"/>
                </a:rPr>
                <a:t>18.02</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亿元，大幅增长</a:t>
              </a:r>
              <a:r>
                <a:rPr kumimoji="1" lang="en-US" altLang="zh-CN" sz="1400" b="0">
                  <a:solidFill>
                    <a:schemeClr val="tx1"/>
                  </a:solidFill>
                  <a:ea typeface="方正准圆_GBK_平安专用" pitchFamily="65" charset="-122"/>
                  <a:cs typeface="Arial" pitchFamily="34" charset="0"/>
                </a:rPr>
                <a:t>152.4%</a:t>
              </a:r>
              <a:endParaRPr kumimoji="1" lang="zh-CN" altLang="en-US" sz="1400" b="0">
                <a:solidFill>
                  <a:schemeClr val="tx1"/>
                </a:solidFill>
                <a:ea typeface="方正准圆_GBK_平安专用" pitchFamily="65" charset="-122"/>
                <a:cs typeface="Arial" pitchFamily="34" charset="0"/>
              </a:endParaRPr>
            </a:p>
          </p:txBody>
        </p:sp>
        <p:sp>
          <p:nvSpPr>
            <p:cNvPr id="19" name="Rectangle 15"/>
            <p:cNvSpPr>
              <a:spLocks noChangeArrowheads="1"/>
            </p:cNvSpPr>
            <p:nvPr/>
          </p:nvSpPr>
          <p:spPr bwMode="blackWhite">
            <a:xfrm>
              <a:off x="676275" y="1562100"/>
              <a:ext cx="7364413" cy="549275"/>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r>
                <a:rPr kumimoji="1" lang="zh-CN" altLang="en-US" sz="1400" b="0">
                  <a:solidFill>
                    <a:schemeClr val="tx1"/>
                  </a:solidFill>
                  <a:latin typeface="方正准圆_GBK_平安专用" pitchFamily="65" charset="-122"/>
                  <a:ea typeface="方正准圆_GBK_平安专用" pitchFamily="65" charset="-122"/>
                  <a:cs typeface="Arial" pitchFamily="34" charset="0"/>
                </a:rPr>
                <a:t>平安资产管理在有效控制风险的基础上，积极优化资产配置，加大固息资产配置力度，全年保险资金实现总投资收益人民币</a:t>
              </a:r>
              <a:r>
                <a:rPr kumimoji="1" lang="en-US" altLang="zh-CN" sz="1400" b="0">
                  <a:solidFill>
                    <a:schemeClr val="tx1"/>
                  </a:solidFill>
                  <a:ea typeface="方正准圆_GBK_平安专用" pitchFamily="65" charset="-122"/>
                  <a:cs typeface="Arial" pitchFamily="34" charset="0"/>
                </a:rPr>
                <a:t>295.16</a:t>
              </a:r>
              <a:r>
                <a:rPr kumimoji="1" lang="zh-CN" altLang="en-US" sz="1400" b="0">
                  <a:solidFill>
                    <a:schemeClr val="tx1"/>
                  </a:solidFill>
                  <a:latin typeface="方正准圆_GBK_平安专用" pitchFamily="65" charset="-122"/>
                  <a:ea typeface="方正准圆_GBK_平安专用" pitchFamily="65" charset="-122"/>
                  <a:cs typeface="Arial" pitchFamily="34" charset="0"/>
                </a:rPr>
                <a:t>亿元，总投资收益率为</a:t>
              </a:r>
              <a:r>
                <a:rPr kumimoji="1" lang="en-US" altLang="zh-CN" sz="1400" b="0">
                  <a:solidFill>
                    <a:schemeClr val="tx1"/>
                  </a:solidFill>
                  <a:ea typeface="方正准圆_GBK_平安专用" pitchFamily="65" charset="-122"/>
                  <a:cs typeface="Arial" pitchFamily="34" charset="0"/>
                </a:rPr>
                <a:t>4.0%</a:t>
              </a:r>
              <a:endParaRPr kumimoji="1" lang="zh-CN" altLang="en-US" sz="1400" b="0">
                <a:solidFill>
                  <a:schemeClr val="tx1"/>
                </a:solidFill>
                <a:ea typeface="方正准圆_GBK_平安专用" pitchFamily="65" charset="-122"/>
                <a:cs typeface="Arial" pitchFamily="34" charset="0"/>
              </a:endParaRPr>
            </a:p>
          </p:txBody>
        </p:sp>
        <p:sp>
          <p:nvSpPr>
            <p:cNvPr id="20" name="Rectangle 16"/>
            <p:cNvSpPr>
              <a:spLocks noChangeArrowheads="1"/>
            </p:cNvSpPr>
            <p:nvPr/>
          </p:nvSpPr>
          <p:spPr bwMode="auto">
            <a:xfrm>
              <a:off x="661988" y="1046163"/>
              <a:ext cx="7424737"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   投资</a:t>
              </a:r>
              <a:r>
                <a:rPr lang="zh-CN" altLang="zh-CN"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业务</a:t>
              </a:r>
              <a:endParaRPr lang="en-US" altLang="zh-CN" sz="2000" dirty="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endParaRPr>
            </a:p>
          </p:txBody>
        </p:sp>
        <p:sp>
          <p:nvSpPr>
            <p:cNvPr id="21" name="Rectangle 15"/>
            <p:cNvSpPr>
              <a:spLocks noChangeArrowheads="1"/>
            </p:cNvSpPr>
            <p:nvPr/>
          </p:nvSpPr>
          <p:spPr bwMode="blackWhite">
            <a:xfrm>
              <a:off x="654050" y="5197475"/>
              <a:ext cx="7454900" cy="549275"/>
            </a:xfrm>
            <a:prstGeom prst="rect">
              <a:avLst/>
            </a:prstGeom>
            <a:noFill/>
            <a:ln w="12700" algn="ctr">
              <a:noFill/>
              <a:miter lim="800000"/>
              <a:headEnd/>
              <a:tailEnd/>
            </a:ln>
          </p:spPr>
          <p:txBody>
            <a:bodyPr lIns="0" tIns="0" rIns="0" bIns="0" anchor="ctr"/>
            <a:lstStyle/>
            <a:p>
              <a:pPr marL="263525" indent="-263525" defTabSz="873125">
                <a:spcBef>
                  <a:spcPct val="50000"/>
                </a:spcBef>
                <a:buClr>
                  <a:srgbClr val="FF6600"/>
                </a:buClr>
                <a:buSzPct val="85000"/>
                <a:buFont typeface="Wingdings" pitchFamily="2" charset="2"/>
                <a:buChar char="n"/>
              </a:pPr>
              <a:r>
                <a:rPr lang="zh-CN" altLang="en-US" sz="1400" b="0">
                  <a:solidFill>
                    <a:schemeClr val="tx1"/>
                  </a:solidFill>
                  <a:latin typeface="方正准圆_GBK_平安专用" pitchFamily="65" charset="-122"/>
                  <a:ea typeface="方正准圆_GBK_平安专用" pitchFamily="65" charset="-122"/>
                  <a:cs typeface="Arial" pitchFamily="34" charset="0"/>
                </a:rPr>
                <a:t>平安大华基金正式成立，并成功发行两只基金产品，其中首只基金产品募集资金超人民币</a:t>
              </a:r>
              <a:r>
                <a:rPr lang="en-US" altLang="zh-CN" sz="1400" b="0">
                  <a:solidFill>
                    <a:schemeClr val="tx1"/>
                  </a:solidFill>
                  <a:ea typeface="方正准圆_GBK_平安专用" pitchFamily="65" charset="-122"/>
                  <a:cs typeface="Arial" pitchFamily="34" charset="0"/>
                </a:rPr>
                <a:t>30</a:t>
              </a:r>
              <a:r>
                <a:rPr lang="zh-CN" altLang="en-US" sz="1400" b="0">
                  <a:solidFill>
                    <a:schemeClr val="tx1"/>
                  </a:solidFill>
                  <a:latin typeface="方正准圆_GBK_平安专用" pitchFamily="65" charset="-122"/>
                  <a:ea typeface="方正准圆_GBK_平安专用" pitchFamily="65" charset="-122"/>
                  <a:cs typeface="Arial" pitchFamily="34" charset="0"/>
                </a:rPr>
                <a:t>亿元，在同期发行产品中位居第一</a:t>
              </a:r>
              <a:endParaRPr kumimoji="1" lang="zh-CN" altLang="en-US" sz="1400" b="0">
                <a:ea typeface="方正准圆_GBK_平安专用" pitchFamily="65" charset="-122"/>
                <a:cs typeface="Arial" pitchFamily="34" charset="0"/>
              </a:endParaRPr>
            </a:p>
          </p:txBody>
        </p:sp>
      </p:grpSp>
      <p:sp>
        <p:nvSpPr>
          <p:cNvPr id="22" name="Rectangle 21"/>
          <p:cNvSpPr>
            <a:spLocks noChangeArrowheads="1"/>
          </p:cNvSpPr>
          <p:nvPr/>
        </p:nvSpPr>
        <p:spPr bwMode="auto">
          <a:xfrm>
            <a:off x="639763" y="4767263"/>
            <a:ext cx="7424737"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   基金</a:t>
            </a:r>
            <a:r>
              <a:rPr lang="zh-CN" altLang="zh-CN"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业务</a:t>
            </a:r>
            <a:endParaRPr lang="en-US" altLang="zh-CN" sz="2000" dirty="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endParaRPr>
          </a:p>
        </p:txBody>
      </p:sp>
      <p:sp>
        <p:nvSpPr>
          <p:cNvPr id="23" name="Rectangle 16"/>
          <p:cNvSpPr>
            <a:spLocks noChangeArrowheads="1"/>
          </p:cNvSpPr>
          <p:nvPr/>
        </p:nvSpPr>
        <p:spPr bwMode="auto">
          <a:xfrm>
            <a:off x="661988" y="2138363"/>
            <a:ext cx="7424737" cy="431800"/>
          </a:xfrm>
          <a:prstGeom prst="rect">
            <a:avLst/>
          </a:prstGeom>
          <a:gradFill rotWithShape="1">
            <a:gsLst>
              <a:gs pos="0">
                <a:srgbClr val="006441"/>
              </a:gs>
              <a:gs pos="50000">
                <a:srgbClr val="3C846A"/>
              </a:gs>
              <a:gs pos="100000">
                <a:srgbClr val="006441"/>
              </a:gs>
            </a:gsLst>
            <a:lin ang="5400000" scaled="1"/>
          </a:gradFill>
          <a:ln w="3175" algn="ctr">
            <a:noFill/>
            <a:miter lim="800000"/>
            <a:headEnd/>
            <a:tailEnd/>
          </a:ln>
          <a:effectLst/>
        </p:spPr>
        <p:txBody>
          <a:bodyPr anchor="ctr"/>
          <a:lstStyle/>
          <a:p>
            <a:pPr>
              <a:defRPr/>
            </a:pPr>
            <a:r>
              <a:rPr lang="zh-CN" altLang="en-US"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   信托</a:t>
            </a:r>
            <a:r>
              <a:rPr lang="zh-CN" altLang="zh-CN" sz="200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rPr>
              <a:t>业务</a:t>
            </a:r>
            <a:endParaRPr lang="en-US" altLang="zh-CN" sz="2000" dirty="0">
              <a:solidFill>
                <a:srgbClr val="FFFFFF"/>
              </a:solidFill>
              <a:effectLst>
                <a:outerShdw blurRad="38100" dist="38100" dir="2700000" algn="tl">
                  <a:srgbClr val="000000">
                    <a:alpha val="43137"/>
                  </a:srgbClr>
                </a:outerShdw>
              </a:effectLst>
              <a:latin typeface="方正准圆_GBK_平安专用" pitchFamily="65" charset="-122"/>
              <a:ea typeface="方正准圆_GBK_平安专用" pitchFamily="65"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Text Box 7"/>
          <p:cNvSpPr txBox="1">
            <a:spLocks noChangeArrowheads="1"/>
          </p:cNvSpPr>
          <p:nvPr/>
        </p:nvSpPr>
        <p:spPr bwMode="auto">
          <a:xfrm>
            <a:off x="1168400" y="476250"/>
            <a:ext cx="2336800" cy="579438"/>
          </a:xfrm>
          <a:prstGeom prst="rect">
            <a:avLst/>
          </a:prstGeom>
          <a:noFill/>
          <a:ln w="9525">
            <a:noFill/>
            <a:miter lim="800000"/>
            <a:headEnd/>
            <a:tailEnd/>
          </a:ln>
        </p:spPr>
        <p:txBody>
          <a:bodyPr>
            <a:spAutoFit/>
          </a:bodyPr>
          <a:lstStyle/>
          <a:p>
            <a:pPr>
              <a:spcBef>
                <a:spcPct val="50000"/>
              </a:spcBef>
              <a:defRPr/>
            </a:pPr>
            <a:r>
              <a:rPr lang="zh-CN" altLang="en-US" sz="3200" b="1" dirty="0">
                <a:solidFill>
                  <a:schemeClr val="tx1"/>
                </a:solidFill>
                <a:latin typeface="黑体" pitchFamily="2" charset="-122"/>
                <a:ea typeface="黑体" pitchFamily="2" charset="-122"/>
                <a:cs typeface="+mj-cs"/>
              </a:rPr>
              <a:t>目录</a:t>
            </a:r>
          </a:p>
        </p:txBody>
      </p:sp>
      <p:cxnSp>
        <p:nvCxnSpPr>
          <p:cNvPr id="23556" name="Straight Connector 6"/>
          <p:cNvCxnSpPr>
            <a:cxnSpLocks noChangeShapeType="1"/>
          </p:cNvCxnSpPr>
          <p:nvPr/>
        </p:nvCxnSpPr>
        <p:spPr bwMode="auto">
          <a:xfrm rot="5400000">
            <a:off x="1781175" y="428625"/>
            <a:ext cx="857250" cy="0"/>
          </a:xfrm>
          <a:prstGeom prst="line">
            <a:avLst/>
          </a:prstGeom>
          <a:noFill/>
          <a:ln w="12700" algn="ctr">
            <a:solidFill>
              <a:schemeClr val="hlink"/>
            </a:solidFill>
            <a:round/>
            <a:headEnd/>
            <a:tailEnd/>
          </a:ln>
        </p:spPr>
      </p:cxnSp>
      <p:sp>
        <p:nvSpPr>
          <p:cNvPr id="9" name="Rectangle 8"/>
          <p:cNvSpPr/>
          <p:nvPr/>
        </p:nvSpPr>
        <p:spPr>
          <a:xfrm>
            <a:off x="0" y="3224213"/>
            <a:ext cx="9144000" cy="571500"/>
          </a:xfrm>
          <a:prstGeom prst="rect">
            <a:avLst/>
          </a:prstGeom>
          <a:gradFill>
            <a:gsLst>
              <a:gs pos="0">
                <a:schemeClr val="accent4">
                  <a:tint val="50000"/>
                  <a:satMod val="300000"/>
                  <a:alpha val="46000"/>
                </a:schemeClr>
              </a:gs>
              <a:gs pos="35000">
                <a:schemeClr val="accent4">
                  <a:tint val="37000"/>
                  <a:satMod val="300000"/>
                  <a:alpha val="31000"/>
                </a:schemeClr>
              </a:gs>
              <a:gs pos="100000">
                <a:schemeClr val="accent4">
                  <a:tint val="15000"/>
                  <a:satMod val="350000"/>
                  <a:alpha val="0"/>
                </a:schemeClr>
              </a:gs>
            </a:gsLst>
          </a:gradFill>
          <a:ln>
            <a:solidFill>
              <a:schemeClr val="bg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171" name="Rectangle 3"/>
          <p:cNvSpPr>
            <a:spLocks noGrp="1" noChangeArrowheads="1"/>
          </p:cNvSpPr>
          <p:nvPr>
            <p:ph type="body" idx="1"/>
          </p:nvPr>
        </p:nvSpPr>
        <p:spPr>
          <a:xfrm>
            <a:off x="3103563" y="1136650"/>
            <a:ext cx="3276600" cy="5181600"/>
          </a:xfrm>
        </p:spPr>
        <p:txBody>
          <a:bodyPr/>
          <a:lstStyle/>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集团概览</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发展战略</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业务概况</a:t>
            </a:r>
          </a:p>
          <a:p>
            <a:pPr eaLnBrk="1" hangingPunct="1">
              <a:lnSpc>
                <a:spcPct val="150000"/>
              </a:lnSpc>
              <a:spcBef>
                <a:spcPct val="50000"/>
              </a:spcBef>
              <a:buFont typeface="Wingdings" pitchFamily="2" charset="2"/>
              <a:buNone/>
              <a:defRPr/>
            </a:pPr>
            <a:r>
              <a:rPr lang="zh-CN" altLang="en-US" sz="3200" b="1" kern="1200" dirty="0" smtClean="0">
                <a:solidFill>
                  <a:srgbClr val="FF6600"/>
                </a:solidFill>
                <a:latin typeface="黑体" pitchFamily="2" charset="-122"/>
                <a:ea typeface="黑体" pitchFamily="2" charset="-122"/>
                <a:cs typeface="+mj-cs"/>
              </a:rPr>
              <a:t>公司治理</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人才团队</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后援中心</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社会责任</a:t>
            </a:r>
          </a:p>
        </p:txBody>
      </p:sp>
      <p:pic>
        <p:nvPicPr>
          <p:cNvPr id="23559" name="Picture 14" descr="Logo2"/>
          <p:cNvPicPr>
            <a:picLocks noChangeAspect="1" noChangeArrowheads="1"/>
          </p:cNvPicPr>
          <p:nvPr/>
        </p:nvPicPr>
        <p:blipFill>
          <a:blip r:embed="rId4" cstate="print"/>
          <a:srcRect/>
          <a:stretch>
            <a:fillRect/>
          </a:stretch>
        </p:blipFill>
        <p:spPr bwMode="auto">
          <a:xfrm>
            <a:off x="711200" y="5695950"/>
            <a:ext cx="2306638" cy="381000"/>
          </a:xfrm>
          <a:prstGeom prst="rect">
            <a:avLst/>
          </a:prstGeom>
          <a:noFill/>
          <a:ln w="9525">
            <a:noFill/>
            <a:miter lim="800000"/>
            <a:headEnd/>
            <a:tailEnd/>
          </a:ln>
        </p:spPr>
      </p:pic>
      <p:sp>
        <p:nvSpPr>
          <p:cNvPr id="23560" name="Rectangle 12"/>
          <p:cNvSpPr>
            <a:spLocks noChangeArrowheads="1"/>
          </p:cNvSpPr>
          <p:nvPr/>
        </p:nvSpPr>
        <p:spPr bwMode="auto">
          <a:xfrm>
            <a:off x="2209800" y="0"/>
            <a:ext cx="247650" cy="971550"/>
          </a:xfrm>
          <a:prstGeom prst="rect">
            <a:avLst/>
          </a:prstGeom>
          <a:solidFill>
            <a:schemeClr val="bg2"/>
          </a:solidFill>
          <a:ln w="12700" algn="ctr">
            <a:solidFill>
              <a:schemeClr val="bg1"/>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rapezoid 4"/>
          <p:cNvSpPr/>
          <p:nvPr/>
        </p:nvSpPr>
        <p:spPr>
          <a:xfrm flipV="1">
            <a:off x="-1160462" y="1915472"/>
            <a:ext cx="9109075" cy="4214818"/>
          </a:xfrm>
          <a:prstGeom prst="trapezoid">
            <a:avLst>
              <a:gd name="adj" fmla="val 76310"/>
            </a:avLst>
          </a:prstGeom>
          <a:solidFill>
            <a:schemeClr val="bg1">
              <a:lumMod val="95000"/>
              <a:alpha val="41000"/>
            </a:schemeClr>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579" name="Rectangle 2"/>
          <p:cNvSpPr>
            <a:spLocks noGrp="1" noChangeArrowheads="1"/>
          </p:cNvSpPr>
          <p:nvPr>
            <p:ph type="title"/>
          </p:nvPr>
        </p:nvSpPr>
        <p:spPr>
          <a:xfrm>
            <a:off x="0" y="406400"/>
            <a:ext cx="9144000" cy="565150"/>
          </a:xfrm>
        </p:spPr>
        <p:txBody>
          <a:bodyPr/>
          <a:lstStyle/>
          <a:p>
            <a:pPr eaLnBrk="1" hangingPunct="1"/>
            <a:r>
              <a:rPr lang="zh-CN" altLang="en-US" sz="2800" smtClean="0">
                <a:solidFill>
                  <a:srgbClr val="FF6600"/>
                </a:solidFill>
                <a:latin typeface="黑体" pitchFamily="49" charset="-122"/>
                <a:ea typeface="黑体" pitchFamily="49" charset="-122"/>
              </a:rPr>
              <a:t>公司治理</a:t>
            </a:r>
            <a:r>
              <a:rPr lang="en-US" altLang="zh-CN" sz="2800" smtClean="0">
                <a:solidFill>
                  <a:srgbClr val="FF6600"/>
                </a:solidFill>
                <a:latin typeface="黑体" pitchFamily="49" charset="-122"/>
                <a:ea typeface="黑体" pitchFamily="49" charset="-122"/>
              </a:rPr>
              <a:t/>
            </a:r>
            <a:br>
              <a:rPr lang="en-US" altLang="zh-CN" sz="2800" smtClean="0">
                <a:solidFill>
                  <a:srgbClr val="FF6600"/>
                </a:solidFill>
                <a:latin typeface="黑体" pitchFamily="49" charset="-122"/>
                <a:ea typeface="黑体" pitchFamily="49" charset="-122"/>
              </a:rPr>
            </a:br>
            <a:r>
              <a:rPr lang="zh-CN" altLang="en-US" sz="2000" smtClean="0">
                <a:solidFill>
                  <a:schemeClr val="tx1"/>
                </a:solidFill>
              </a:rPr>
              <a:t>平安是中国金融业第一家引进外资、第一家海外集团整体上市的企业</a:t>
            </a:r>
            <a:endParaRPr lang="zh-CN" altLang="en-US" sz="2000" smtClean="0">
              <a:solidFill>
                <a:schemeClr val="tx1"/>
              </a:solidFill>
              <a:latin typeface="黑体" pitchFamily="49" charset="-122"/>
              <a:ea typeface="黑体" pitchFamily="49" charset="-122"/>
            </a:endParaRPr>
          </a:p>
        </p:txBody>
      </p:sp>
      <p:sp>
        <p:nvSpPr>
          <p:cNvPr id="24580" name="Rectangle 28"/>
          <p:cNvSpPr>
            <a:spLocks noChangeArrowheads="1"/>
          </p:cNvSpPr>
          <p:nvPr/>
        </p:nvSpPr>
        <p:spPr bwMode="blackWhite">
          <a:xfrm>
            <a:off x="1587500" y="1073150"/>
            <a:ext cx="5707063" cy="836613"/>
          </a:xfrm>
          <a:prstGeom prst="rect">
            <a:avLst/>
          </a:prstGeom>
          <a:noFill/>
          <a:ln w="12700" algn="ctr">
            <a:noFill/>
            <a:miter lim="800000"/>
            <a:headEnd/>
            <a:tailEnd/>
          </a:ln>
        </p:spPr>
        <p:txBody>
          <a:bodyPr lIns="18288" tIns="18288" rIns="18288" bIns="18288">
            <a:spAutoFit/>
          </a:bodyPr>
          <a:lstStyle/>
          <a:p>
            <a:pPr algn="ctr" defTabSz="873125">
              <a:spcAft>
                <a:spcPct val="50000"/>
              </a:spcAft>
              <a:buClr>
                <a:srgbClr val="FF0000"/>
              </a:buClr>
              <a:buSzPct val="85000"/>
            </a:pPr>
            <a:r>
              <a:rPr lang="zh-CN" altLang="en-US" sz="2600" b="1">
                <a:solidFill>
                  <a:srgbClr val="FF9900"/>
                </a:solidFill>
                <a:latin typeface="黑体" pitchFamily="49" charset="-122"/>
                <a:ea typeface="黑体" pitchFamily="49" charset="-122"/>
              </a:rPr>
              <a:t>多元、均衡、合理的股权结构，为公司治理机制的有效运作提供了可靠保证</a:t>
            </a:r>
          </a:p>
        </p:txBody>
      </p:sp>
      <p:pic>
        <p:nvPicPr>
          <p:cNvPr id="24583" name="Picture 7"/>
          <p:cNvPicPr>
            <a:picLocks noChangeAspect="1" noChangeArrowheads="1"/>
          </p:cNvPicPr>
          <p:nvPr/>
        </p:nvPicPr>
        <p:blipFill>
          <a:blip r:embed="rId2" cstate="print"/>
          <a:srcRect l="9663" t="14757" r="38800" b="24653"/>
          <a:stretch>
            <a:fillRect/>
          </a:stretch>
        </p:blipFill>
        <p:spPr bwMode="auto">
          <a:xfrm rot="231216">
            <a:off x="1196810" y="2029145"/>
            <a:ext cx="6681445" cy="3677655"/>
          </a:xfrm>
          <a:prstGeom prst="rect">
            <a:avLst/>
          </a:prstGeom>
          <a:ln>
            <a:noFill/>
          </a:ln>
          <a:effectLst>
            <a:outerShdw blurRad="44450" dist="27940" dir="5400000" algn="ctr">
              <a:srgbClr val="000000">
                <a:alpha val="32000"/>
              </a:srgbClr>
            </a:outerShdw>
            <a:reflection blurRad="6350" stA="50000" endA="295" endPos="92000" dist="101600" dir="5400000" sy="-100000" algn="bl" rotWithShape="0"/>
          </a:effectLst>
          <a:scene3d>
            <a:camera prst="perspectiveLeft"/>
            <a:lightRig rig="balanced" dir="t">
              <a:rot lat="0" lon="0" rev="8700000"/>
            </a:lightRig>
          </a:scene3d>
          <a:sp3d>
            <a:bevelT w="190500" h="38100"/>
          </a:sp3d>
        </p:spPr>
      </p:pic>
      <p:sp>
        <p:nvSpPr>
          <p:cNvPr id="24582" name="TextBox 5"/>
          <p:cNvSpPr txBox="1">
            <a:spLocks noChangeArrowheads="1"/>
          </p:cNvSpPr>
          <p:nvPr/>
        </p:nvSpPr>
        <p:spPr bwMode="auto">
          <a:xfrm>
            <a:off x="0" y="2293620"/>
            <a:ext cx="1564640" cy="1077218"/>
          </a:xfrm>
          <a:prstGeom prst="rect">
            <a:avLst/>
          </a:prstGeom>
          <a:noFill/>
          <a:ln w="9525">
            <a:noFill/>
            <a:miter lim="800000"/>
            <a:headEnd/>
            <a:tailEnd/>
          </a:ln>
        </p:spPr>
        <p:txBody>
          <a:bodyPr wrap="square">
            <a:spAutoFit/>
          </a:bodyPr>
          <a:lstStyle/>
          <a:p>
            <a:r>
              <a:rPr lang="zh-CN" altLang="en-US" sz="1600" b="1" smtClean="0">
                <a:solidFill>
                  <a:srgbClr val="FF9900"/>
                </a:solidFill>
                <a:ea typeface="黑体" pitchFamily="49" charset="-122"/>
                <a:cs typeface="Arial" pitchFamily="34" charset="0"/>
              </a:rPr>
              <a:t>截</a:t>
            </a:r>
            <a:r>
              <a:rPr lang="zh-CN" altLang="en-US" sz="1600" b="1">
                <a:solidFill>
                  <a:srgbClr val="FF9900"/>
                </a:solidFill>
                <a:ea typeface="黑体" pitchFamily="49" charset="-122"/>
                <a:cs typeface="Arial" pitchFamily="34" charset="0"/>
              </a:rPr>
              <a:t>至</a:t>
            </a:r>
            <a:r>
              <a:rPr lang="en-US" altLang="zh-CN" sz="1600" b="1">
                <a:solidFill>
                  <a:srgbClr val="FF9900"/>
                </a:solidFill>
                <a:ea typeface="黑体" pitchFamily="49" charset="-122"/>
                <a:cs typeface="Arial" pitchFamily="34" charset="0"/>
              </a:rPr>
              <a:t>2011</a:t>
            </a:r>
            <a:r>
              <a:rPr lang="zh-CN" altLang="en-US" sz="1600" b="1">
                <a:solidFill>
                  <a:srgbClr val="FF9900"/>
                </a:solidFill>
                <a:ea typeface="黑体" pitchFamily="49" charset="-122"/>
                <a:cs typeface="Arial" pitchFamily="34" charset="0"/>
              </a:rPr>
              <a:t>年</a:t>
            </a:r>
            <a:r>
              <a:rPr lang="en-US" altLang="zh-CN" sz="1600" b="1">
                <a:solidFill>
                  <a:srgbClr val="FF9900"/>
                </a:solidFill>
                <a:ea typeface="黑体" pitchFamily="49" charset="-122"/>
                <a:cs typeface="Arial" pitchFamily="34" charset="0"/>
              </a:rPr>
              <a:t>12</a:t>
            </a:r>
            <a:r>
              <a:rPr lang="zh-CN" altLang="en-US" sz="1600" b="1">
                <a:solidFill>
                  <a:srgbClr val="FF9900"/>
                </a:solidFill>
                <a:ea typeface="黑体" pitchFamily="49" charset="-122"/>
                <a:cs typeface="Arial" pitchFamily="34" charset="0"/>
              </a:rPr>
              <a:t>月</a:t>
            </a:r>
            <a:r>
              <a:rPr lang="en-US" altLang="zh-CN" sz="1600" b="1">
                <a:solidFill>
                  <a:srgbClr val="FF9900"/>
                </a:solidFill>
                <a:ea typeface="黑体" pitchFamily="49" charset="-122"/>
                <a:cs typeface="Arial" pitchFamily="34" charset="0"/>
              </a:rPr>
              <a:t>31</a:t>
            </a:r>
            <a:r>
              <a:rPr lang="zh-CN" altLang="en-US" sz="1600" b="1">
                <a:solidFill>
                  <a:srgbClr val="FF9900"/>
                </a:solidFill>
                <a:ea typeface="黑体" pitchFamily="49" charset="-122"/>
                <a:cs typeface="Arial" pitchFamily="34" charset="0"/>
              </a:rPr>
              <a:t>日</a:t>
            </a:r>
            <a:r>
              <a:rPr lang="en-US" altLang="zh-CN" sz="1600" b="1">
                <a:solidFill>
                  <a:srgbClr val="FF9900"/>
                </a:solidFill>
                <a:ea typeface="黑体" pitchFamily="49" charset="-122"/>
                <a:cs typeface="Arial" pitchFamily="34" charset="0"/>
              </a:rPr>
              <a:t>A</a:t>
            </a:r>
            <a:r>
              <a:rPr lang="zh-CN" altLang="en-US" sz="1600" b="1">
                <a:solidFill>
                  <a:srgbClr val="FF9900"/>
                </a:solidFill>
                <a:ea typeface="黑体" pitchFamily="49" charset="-122"/>
                <a:cs typeface="Arial" pitchFamily="34" charset="0"/>
              </a:rPr>
              <a:t>股前十大股东持股情况</a:t>
            </a:r>
          </a:p>
        </p:txBody>
      </p:sp>
    </p:spTree>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rapezoid 4"/>
          <p:cNvSpPr/>
          <p:nvPr/>
        </p:nvSpPr>
        <p:spPr>
          <a:xfrm flipV="1">
            <a:off x="-1686560" y="2023422"/>
            <a:ext cx="9109075" cy="4214818"/>
          </a:xfrm>
          <a:prstGeom prst="trapezoid">
            <a:avLst>
              <a:gd name="adj" fmla="val 76310"/>
            </a:avLst>
          </a:prstGeom>
          <a:solidFill>
            <a:schemeClr val="bg1">
              <a:lumMod val="95000"/>
              <a:alpha val="41000"/>
            </a:schemeClr>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579" name="Rectangle 2"/>
          <p:cNvSpPr>
            <a:spLocks noGrp="1" noChangeArrowheads="1"/>
          </p:cNvSpPr>
          <p:nvPr>
            <p:ph type="title"/>
          </p:nvPr>
        </p:nvSpPr>
        <p:spPr>
          <a:xfrm>
            <a:off x="0" y="406400"/>
            <a:ext cx="9144000" cy="565150"/>
          </a:xfrm>
        </p:spPr>
        <p:txBody>
          <a:bodyPr/>
          <a:lstStyle/>
          <a:p>
            <a:pPr eaLnBrk="1" hangingPunct="1"/>
            <a:r>
              <a:rPr lang="zh-CN" altLang="en-US" sz="2800" smtClean="0">
                <a:solidFill>
                  <a:srgbClr val="FF6600"/>
                </a:solidFill>
                <a:latin typeface="黑体" pitchFamily="49" charset="-122"/>
                <a:ea typeface="黑体" pitchFamily="49" charset="-122"/>
              </a:rPr>
              <a:t>公司治理</a:t>
            </a:r>
            <a:r>
              <a:rPr lang="en-US" altLang="zh-CN" sz="2800" smtClean="0">
                <a:solidFill>
                  <a:srgbClr val="FF6600"/>
                </a:solidFill>
                <a:latin typeface="黑体" pitchFamily="49" charset="-122"/>
                <a:ea typeface="黑体" pitchFamily="49" charset="-122"/>
              </a:rPr>
              <a:t/>
            </a:r>
            <a:br>
              <a:rPr lang="en-US" altLang="zh-CN" sz="2800" smtClean="0">
                <a:solidFill>
                  <a:srgbClr val="FF6600"/>
                </a:solidFill>
                <a:latin typeface="黑体" pitchFamily="49" charset="-122"/>
                <a:ea typeface="黑体" pitchFamily="49" charset="-122"/>
              </a:rPr>
            </a:br>
            <a:r>
              <a:rPr lang="zh-CN" altLang="en-US" sz="2000" smtClean="0">
                <a:solidFill>
                  <a:schemeClr val="tx1"/>
                </a:solidFill>
              </a:rPr>
              <a:t>平安是中国金融业第一家引进外资、第一家海外集团整体上市的企业</a:t>
            </a:r>
            <a:endParaRPr lang="zh-CN" altLang="en-US" sz="2000" smtClean="0">
              <a:solidFill>
                <a:schemeClr val="tx1"/>
              </a:solidFill>
              <a:latin typeface="黑体" pitchFamily="49" charset="-122"/>
              <a:ea typeface="黑体" pitchFamily="49" charset="-122"/>
            </a:endParaRPr>
          </a:p>
        </p:txBody>
      </p:sp>
      <p:sp>
        <p:nvSpPr>
          <p:cNvPr id="24580" name="Rectangle 28"/>
          <p:cNvSpPr>
            <a:spLocks noChangeArrowheads="1"/>
          </p:cNvSpPr>
          <p:nvPr/>
        </p:nvSpPr>
        <p:spPr bwMode="blackWhite">
          <a:xfrm>
            <a:off x="1587500" y="1073150"/>
            <a:ext cx="5707063" cy="836613"/>
          </a:xfrm>
          <a:prstGeom prst="rect">
            <a:avLst/>
          </a:prstGeom>
          <a:noFill/>
          <a:ln w="12700" algn="ctr">
            <a:noFill/>
            <a:miter lim="800000"/>
            <a:headEnd/>
            <a:tailEnd/>
          </a:ln>
        </p:spPr>
        <p:txBody>
          <a:bodyPr lIns="18288" tIns="18288" rIns="18288" bIns="18288">
            <a:spAutoFit/>
          </a:bodyPr>
          <a:lstStyle/>
          <a:p>
            <a:pPr algn="ctr" defTabSz="873125">
              <a:spcAft>
                <a:spcPct val="50000"/>
              </a:spcAft>
              <a:buClr>
                <a:srgbClr val="FF0000"/>
              </a:buClr>
              <a:buSzPct val="85000"/>
            </a:pPr>
            <a:r>
              <a:rPr lang="zh-CN" altLang="en-US" sz="2600" b="1">
                <a:solidFill>
                  <a:srgbClr val="FF9900"/>
                </a:solidFill>
                <a:latin typeface="黑体" pitchFamily="49" charset="-122"/>
                <a:ea typeface="黑体" pitchFamily="49" charset="-122"/>
              </a:rPr>
              <a:t>多元、均衡、合理的股权结构，为公司治理机制的有效运作提供了可靠保证</a:t>
            </a:r>
          </a:p>
        </p:txBody>
      </p:sp>
      <p:pic>
        <p:nvPicPr>
          <p:cNvPr id="73730" name="Picture 2"/>
          <p:cNvPicPr>
            <a:picLocks noChangeAspect="1" noChangeArrowheads="1"/>
          </p:cNvPicPr>
          <p:nvPr/>
        </p:nvPicPr>
        <p:blipFill>
          <a:blip r:embed="rId2" cstate="print"/>
          <a:srcRect l="6428" t="19063" r="40044" b="17611"/>
          <a:stretch>
            <a:fillRect/>
          </a:stretch>
        </p:blipFill>
        <p:spPr bwMode="auto">
          <a:xfrm rot="508706">
            <a:off x="1603309" y="2343060"/>
            <a:ext cx="6314317" cy="3642416"/>
          </a:xfrm>
          <a:prstGeom prst="rect">
            <a:avLst/>
          </a:prstGeom>
          <a:ln>
            <a:noFill/>
          </a:ln>
          <a:effectLst>
            <a:reflection blurRad="6350" stA="50000" endA="295" endPos="92000" dist="101600" dir="5400000" sy="-100000" algn="bl" rotWithShape="0"/>
          </a:effectLst>
          <a:scene3d>
            <a:camera prst="perspectiveLeft"/>
            <a:lightRig rig="balanced" dir="t">
              <a:rot lat="0" lon="0" rev="8700000"/>
            </a:lightRig>
          </a:scene3d>
          <a:sp3d>
            <a:bevelT w="190500" h="38100"/>
          </a:sp3d>
        </p:spPr>
      </p:pic>
      <p:sp>
        <p:nvSpPr>
          <p:cNvPr id="8" name="TextBox 5"/>
          <p:cNvSpPr txBox="1">
            <a:spLocks noChangeArrowheads="1"/>
          </p:cNvSpPr>
          <p:nvPr/>
        </p:nvSpPr>
        <p:spPr bwMode="auto">
          <a:xfrm>
            <a:off x="0" y="2263140"/>
            <a:ext cx="1838960" cy="830997"/>
          </a:xfrm>
          <a:prstGeom prst="rect">
            <a:avLst/>
          </a:prstGeom>
          <a:noFill/>
          <a:ln w="9525">
            <a:noFill/>
            <a:miter lim="800000"/>
            <a:headEnd/>
            <a:tailEnd/>
          </a:ln>
        </p:spPr>
        <p:txBody>
          <a:bodyPr wrap="square">
            <a:spAutoFit/>
          </a:bodyPr>
          <a:lstStyle/>
          <a:p>
            <a:r>
              <a:rPr lang="zh-CN" altLang="en-US" sz="1600" b="1" smtClean="0">
                <a:solidFill>
                  <a:srgbClr val="FF9900"/>
                </a:solidFill>
                <a:ea typeface="黑体" pitchFamily="49" charset="-122"/>
                <a:cs typeface="Arial" pitchFamily="34" charset="0"/>
              </a:rPr>
              <a:t>截</a:t>
            </a:r>
            <a:r>
              <a:rPr lang="zh-CN" altLang="en-US" sz="1600" b="1">
                <a:solidFill>
                  <a:srgbClr val="FF9900"/>
                </a:solidFill>
                <a:ea typeface="黑体" pitchFamily="49" charset="-122"/>
                <a:cs typeface="Arial" pitchFamily="34" charset="0"/>
              </a:rPr>
              <a:t>至</a:t>
            </a:r>
            <a:r>
              <a:rPr lang="en-US" altLang="zh-CN" sz="1600" b="1">
                <a:solidFill>
                  <a:srgbClr val="FF9900"/>
                </a:solidFill>
                <a:ea typeface="黑体" pitchFamily="49" charset="-122"/>
                <a:cs typeface="Arial" pitchFamily="34" charset="0"/>
              </a:rPr>
              <a:t>2011</a:t>
            </a:r>
            <a:r>
              <a:rPr lang="zh-CN" altLang="en-US" sz="1600" b="1">
                <a:solidFill>
                  <a:srgbClr val="FF9900"/>
                </a:solidFill>
                <a:ea typeface="黑体" pitchFamily="49" charset="-122"/>
                <a:cs typeface="Arial" pitchFamily="34" charset="0"/>
              </a:rPr>
              <a:t>年</a:t>
            </a:r>
            <a:r>
              <a:rPr lang="en-US" altLang="zh-CN" sz="1600" b="1">
                <a:solidFill>
                  <a:srgbClr val="FF9900"/>
                </a:solidFill>
                <a:ea typeface="黑体" pitchFamily="49" charset="-122"/>
                <a:cs typeface="Arial" pitchFamily="34" charset="0"/>
              </a:rPr>
              <a:t>12</a:t>
            </a:r>
            <a:r>
              <a:rPr lang="zh-CN" altLang="en-US" sz="1600" b="1">
                <a:solidFill>
                  <a:srgbClr val="FF9900"/>
                </a:solidFill>
                <a:ea typeface="黑体" pitchFamily="49" charset="-122"/>
                <a:cs typeface="Arial" pitchFamily="34" charset="0"/>
              </a:rPr>
              <a:t>月</a:t>
            </a:r>
            <a:r>
              <a:rPr lang="en-US" altLang="zh-CN" sz="1600" b="1">
                <a:solidFill>
                  <a:srgbClr val="FF9900"/>
                </a:solidFill>
                <a:ea typeface="黑体" pitchFamily="49" charset="-122"/>
                <a:cs typeface="Arial" pitchFamily="34" charset="0"/>
              </a:rPr>
              <a:t>31</a:t>
            </a:r>
            <a:r>
              <a:rPr lang="zh-CN" altLang="en-US" sz="1600" b="1" smtClean="0">
                <a:solidFill>
                  <a:srgbClr val="FF9900"/>
                </a:solidFill>
                <a:ea typeface="黑体" pitchFamily="49" charset="-122"/>
                <a:cs typeface="Arial" pitchFamily="34" charset="0"/>
              </a:rPr>
              <a:t>日</a:t>
            </a:r>
            <a:r>
              <a:rPr lang="en-US" altLang="zh-CN" sz="1600" b="1" smtClean="0">
                <a:solidFill>
                  <a:srgbClr val="FF9900"/>
                </a:solidFill>
                <a:ea typeface="黑体" pitchFamily="49" charset="-122"/>
                <a:cs typeface="Arial" pitchFamily="34" charset="0"/>
              </a:rPr>
              <a:t>H</a:t>
            </a:r>
            <a:r>
              <a:rPr lang="zh-CN" altLang="en-US" sz="1600" b="1" smtClean="0">
                <a:solidFill>
                  <a:srgbClr val="FF9900"/>
                </a:solidFill>
                <a:ea typeface="黑体" pitchFamily="49" charset="-122"/>
                <a:cs typeface="Arial" pitchFamily="34" charset="0"/>
              </a:rPr>
              <a:t>股</a:t>
            </a:r>
            <a:r>
              <a:rPr lang="zh-CN" altLang="en-US" sz="1600" b="1">
                <a:solidFill>
                  <a:srgbClr val="FF9900"/>
                </a:solidFill>
                <a:ea typeface="黑体" pitchFamily="49" charset="-122"/>
                <a:cs typeface="Arial" pitchFamily="34" charset="0"/>
              </a:rPr>
              <a:t>前十大股东持股情况</a:t>
            </a:r>
          </a:p>
        </p:txBody>
      </p:sp>
    </p:spTree>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Line 1888"/>
          <p:cNvSpPr>
            <a:spLocks noChangeShapeType="1"/>
          </p:cNvSpPr>
          <p:nvPr/>
        </p:nvSpPr>
        <p:spPr bwMode="auto">
          <a:xfrm flipH="1">
            <a:off x="2212975" y="2063750"/>
            <a:ext cx="11113" cy="774700"/>
          </a:xfrm>
          <a:prstGeom prst="line">
            <a:avLst/>
          </a:prstGeom>
          <a:noFill/>
          <a:ln w="28575">
            <a:solidFill>
              <a:srgbClr val="FF6600"/>
            </a:solidFill>
            <a:round/>
            <a:headEnd/>
            <a:tailEnd/>
          </a:ln>
        </p:spPr>
        <p:txBody>
          <a:bodyPr wrap="none" anchor="ctr"/>
          <a:lstStyle/>
          <a:p>
            <a:endParaRPr lang="en-US"/>
          </a:p>
        </p:txBody>
      </p:sp>
      <p:sp>
        <p:nvSpPr>
          <p:cNvPr id="25603" name="Line 3"/>
          <p:cNvSpPr>
            <a:spLocks noChangeShapeType="1"/>
          </p:cNvSpPr>
          <p:nvPr/>
        </p:nvSpPr>
        <p:spPr bwMode="auto">
          <a:xfrm>
            <a:off x="2260600" y="2044700"/>
            <a:ext cx="0" cy="406400"/>
          </a:xfrm>
          <a:prstGeom prst="line">
            <a:avLst/>
          </a:prstGeom>
          <a:noFill/>
          <a:ln w="28575">
            <a:noFill/>
            <a:round/>
            <a:headEnd/>
            <a:tailEnd/>
          </a:ln>
        </p:spPr>
        <p:txBody>
          <a:bodyPr wrap="none" anchor="ctr"/>
          <a:lstStyle/>
          <a:p>
            <a:endParaRPr lang="en-US"/>
          </a:p>
        </p:txBody>
      </p:sp>
      <p:sp>
        <p:nvSpPr>
          <p:cNvPr id="2742277" name="Rectangle 5"/>
          <p:cNvSpPr>
            <a:spLocks noChangeArrowheads="1"/>
          </p:cNvSpPr>
          <p:nvPr/>
        </p:nvSpPr>
        <p:spPr bwMode="blackWhite">
          <a:xfrm>
            <a:off x="1460500" y="2436813"/>
            <a:ext cx="1666875" cy="508000"/>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defRPr/>
            </a:pPr>
            <a:r>
              <a:rPr lang="zh-CN" altLang="en-US" sz="2400" b="1" dirty="0">
                <a:solidFill>
                  <a:schemeClr val="bg1"/>
                </a:solidFill>
                <a:ea typeface="黑体" pitchFamily="49" charset="-122"/>
                <a:cs typeface="Arial" pitchFamily="34" charset="0"/>
              </a:rPr>
              <a:t>董事会</a:t>
            </a:r>
          </a:p>
        </p:txBody>
      </p:sp>
      <p:sp>
        <p:nvSpPr>
          <p:cNvPr id="2742278" name="Rectangle 6"/>
          <p:cNvSpPr>
            <a:spLocks noChangeArrowheads="1"/>
          </p:cNvSpPr>
          <p:nvPr/>
        </p:nvSpPr>
        <p:spPr bwMode="blackWhite">
          <a:xfrm>
            <a:off x="1487488" y="1447800"/>
            <a:ext cx="1560512" cy="584200"/>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defRPr/>
            </a:pPr>
            <a:r>
              <a:rPr lang="zh-CN" altLang="en-US" sz="2400" b="1" dirty="0">
                <a:solidFill>
                  <a:schemeClr val="bg1"/>
                </a:solidFill>
                <a:ea typeface="黑体" pitchFamily="49" charset="-122"/>
                <a:cs typeface="Arial" pitchFamily="34" charset="0"/>
              </a:rPr>
              <a:t>股东大会</a:t>
            </a:r>
          </a:p>
        </p:txBody>
      </p:sp>
      <p:sp>
        <p:nvSpPr>
          <p:cNvPr id="2742280" name="Rectangle 8"/>
          <p:cNvSpPr>
            <a:spLocks noChangeArrowheads="1"/>
          </p:cNvSpPr>
          <p:nvPr/>
        </p:nvSpPr>
        <p:spPr bwMode="blackWhite">
          <a:xfrm>
            <a:off x="3321050" y="3284538"/>
            <a:ext cx="1154113" cy="601662"/>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lnSpc>
                <a:spcPct val="80000"/>
              </a:lnSpc>
              <a:defRPr/>
            </a:pPr>
            <a:r>
              <a:rPr lang="zh-CN" altLang="en-US" sz="1600" b="1">
                <a:solidFill>
                  <a:schemeClr val="bg1"/>
                </a:solidFill>
                <a:ea typeface="黑体" pitchFamily="49" charset="-122"/>
                <a:cs typeface="Arial" pitchFamily="34" charset="0"/>
              </a:rPr>
              <a:t>审计与风险</a:t>
            </a:r>
            <a:endParaRPr lang="en-US" altLang="zh-CN" sz="1600" b="1">
              <a:solidFill>
                <a:schemeClr val="bg1"/>
              </a:solidFill>
              <a:ea typeface="黑体" pitchFamily="49" charset="-122"/>
              <a:cs typeface="Arial" pitchFamily="34" charset="0"/>
            </a:endParaRPr>
          </a:p>
          <a:p>
            <a:pPr algn="ctr" defTabSz="873125">
              <a:lnSpc>
                <a:spcPct val="80000"/>
              </a:lnSpc>
              <a:defRPr/>
            </a:pPr>
            <a:r>
              <a:rPr lang="zh-CN" altLang="en-US" sz="1600" b="1">
                <a:solidFill>
                  <a:schemeClr val="bg1"/>
                </a:solidFill>
                <a:ea typeface="黑体" pitchFamily="49" charset="-122"/>
                <a:cs typeface="Arial" pitchFamily="34" charset="0"/>
              </a:rPr>
              <a:t>管理委员会</a:t>
            </a:r>
          </a:p>
        </p:txBody>
      </p:sp>
      <p:sp>
        <p:nvSpPr>
          <p:cNvPr id="2742281" name="Rectangle 9"/>
          <p:cNvSpPr>
            <a:spLocks noChangeArrowheads="1"/>
          </p:cNvSpPr>
          <p:nvPr/>
        </p:nvSpPr>
        <p:spPr bwMode="blackWhite">
          <a:xfrm>
            <a:off x="3317875" y="3994150"/>
            <a:ext cx="1217613" cy="36353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lnSpc>
                <a:spcPct val="80000"/>
              </a:lnSpc>
              <a:defRPr/>
            </a:pPr>
            <a:r>
              <a:rPr lang="zh-CN" altLang="en-US" sz="1600" b="1">
                <a:solidFill>
                  <a:schemeClr val="bg1"/>
                </a:solidFill>
                <a:ea typeface="黑体" pitchFamily="49" charset="-122"/>
                <a:cs typeface="Arial" pitchFamily="34" charset="0"/>
              </a:rPr>
              <a:t>薪酬委员会</a:t>
            </a:r>
          </a:p>
        </p:txBody>
      </p:sp>
      <p:sp>
        <p:nvSpPr>
          <p:cNvPr id="2742282" name="Rectangle 10"/>
          <p:cNvSpPr>
            <a:spLocks noChangeArrowheads="1"/>
          </p:cNvSpPr>
          <p:nvPr/>
        </p:nvSpPr>
        <p:spPr bwMode="blackWhite">
          <a:xfrm>
            <a:off x="3346450" y="4511675"/>
            <a:ext cx="1162050" cy="301625"/>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lnSpc>
                <a:spcPct val="80000"/>
              </a:lnSpc>
              <a:defRPr/>
            </a:pPr>
            <a:r>
              <a:rPr lang="zh-CN" altLang="en-US" sz="1600" b="1">
                <a:solidFill>
                  <a:schemeClr val="bg1"/>
                </a:solidFill>
                <a:ea typeface="黑体" pitchFamily="49" charset="-122"/>
                <a:cs typeface="Arial" pitchFamily="34" charset="0"/>
              </a:rPr>
              <a:t>提名委员会</a:t>
            </a:r>
          </a:p>
        </p:txBody>
      </p:sp>
      <p:sp>
        <p:nvSpPr>
          <p:cNvPr id="2742283" name="Rectangle 11"/>
          <p:cNvSpPr>
            <a:spLocks noChangeArrowheads="1"/>
          </p:cNvSpPr>
          <p:nvPr/>
        </p:nvSpPr>
        <p:spPr bwMode="blackWhite">
          <a:xfrm>
            <a:off x="400050" y="5130800"/>
            <a:ext cx="3790950" cy="1041400"/>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defRPr/>
            </a:pPr>
            <a:r>
              <a:rPr lang="en-US" altLang="en-US" sz="2400" b="1" dirty="0" smtClean="0">
                <a:solidFill>
                  <a:schemeClr val="bg1"/>
                </a:solidFill>
                <a:ea typeface="黑体" pitchFamily="49" charset="-122"/>
                <a:cs typeface="Arial" pitchFamily="34" charset="0"/>
              </a:rPr>
              <a:t>CEO</a:t>
            </a:r>
            <a:r>
              <a:rPr lang="zh-CN" altLang="en-US" sz="2400" b="1" dirty="0" smtClean="0">
                <a:solidFill>
                  <a:schemeClr val="bg1"/>
                </a:solidFill>
                <a:ea typeface="黑体" pitchFamily="49" charset="-122"/>
                <a:cs typeface="Arial" pitchFamily="34" charset="0"/>
              </a:rPr>
              <a:t>及执行委员会</a:t>
            </a:r>
            <a:endParaRPr lang="zh-CN" altLang="en-US" sz="2400" b="1">
              <a:solidFill>
                <a:schemeClr val="bg1"/>
              </a:solidFill>
              <a:ea typeface="黑体" pitchFamily="49" charset="-122"/>
              <a:cs typeface="Arial" pitchFamily="34" charset="0"/>
            </a:endParaRPr>
          </a:p>
        </p:txBody>
      </p:sp>
      <p:sp>
        <p:nvSpPr>
          <p:cNvPr id="25609" name="AutoShape 12"/>
          <p:cNvSpPr>
            <a:spLocks noChangeArrowheads="1"/>
          </p:cNvSpPr>
          <p:nvPr/>
        </p:nvSpPr>
        <p:spPr bwMode="auto">
          <a:xfrm>
            <a:off x="4949825" y="1687513"/>
            <a:ext cx="4041775" cy="3568700"/>
          </a:xfrm>
          <a:prstGeom prst="roundRect">
            <a:avLst>
              <a:gd name="adj" fmla="val 2592"/>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3500000" scaled="1"/>
            <a:tileRect/>
          </a:gradFill>
          <a:ln w="28575">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defRPr/>
            </a:pPr>
            <a:endParaRPr lang="zh-CN" altLang="en-US" b="1" dirty="0">
              <a:ea typeface="黑体" pitchFamily="49" charset="-122"/>
              <a:cs typeface="Arial" pitchFamily="34" charset="0"/>
            </a:endParaRPr>
          </a:p>
        </p:txBody>
      </p:sp>
      <p:sp>
        <p:nvSpPr>
          <p:cNvPr id="25613" name="Text Box 13"/>
          <p:cNvSpPr txBox="1">
            <a:spLocks noChangeArrowheads="1"/>
          </p:cNvSpPr>
          <p:nvPr/>
        </p:nvSpPr>
        <p:spPr bwMode="auto">
          <a:xfrm>
            <a:off x="4606925" y="1317625"/>
            <a:ext cx="4054475" cy="3633788"/>
          </a:xfrm>
          <a:prstGeom prst="rect">
            <a:avLst/>
          </a:prstGeom>
          <a:noFill/>
          <a:ln w="9525">
            <a:noFill/>
            <a:miter lim="800000"/>
            <a:headEnd/>
            <a:tailEnd/>
          </a:ln>
        </p:spPr>
        <p:txBody>
          <a:bodyPr>
            <a:spAutoFit/>
          </a:bodyPr>
          <a:lstStyle/>
          <a:p>
            <a:pPr marL="360363" indent="-360363">
              <a:lnSpc>
                <a:spcPct val="130000"/>
              </a:lnSpc>
              <a:spcAft>
                <a:spcPct val="40000"/>
              </a:spcAft>
              <a:buClr>
                <a:srgbClr val="FB1919"/>
              </a:buClr>
            </a:pPr>
            <a:endParaRPr kumimoji="1" lang="zh-CN" altLang="en-US" sz="2000" b="1">
              <a:solidFill>
                <a:schemeClr val="tx1"/>
              </a:solidFill>
              <a:latin typeface="黑体" pitchFamily="49" charset="-122"/>
              <a:ea typeface="黑体" pitchFamily="49" charset="-122"/>
            </a:endParaRPr>
          </a:p>
          <a:p>
            <a:pPr marL="900113" lvl="1" indent="-269875">
              <a:lnSpc>
                <a:spcPct val="130000"/>
              </a:lnSpc>
              <a:spcAft>
                <a:spcPct val="40000"/>
              </a:spcAft>
              <a:buClr>
                <a:srgbClr val="FB1919"/>
              </a:buClr>
              <a:buFont typeface="Wingdings" pitchFamily="2" charset="2"/>
              <a:buChar char="n"/>
            </a:pPr>
            <a:r>
              <a:rPr kumimoji="1" lang="zh-CN" altLang="en-US" sz="2000" b="1">
                <a:solidFill>
                  <a:schemeClr val="tx1"/>
                </a:solidFill>
                <a:latin typeface="黑体" pitchFamily="49" charset="-122"/>
                <a:ea typeface="黑体" pitchFamily="49" charset="-122"/>
              </a:rPr>
              <a:t>海外董事占比</a:t>
            </a:r>
            <a:r>
              <a:rPr kumimoji="1" lang="zh-CN" altLang="en-US" sz="2000" b="1" smtClean="0">
                <a:solidFill>
                  <a:schemeClr val="tx1"/>
                </a:solidFill>
                <a:latin typeface="黑体" pitchFamily="49" charset="-122"/>
                <a:ea typeface="黑体" pitchFamily="49" charset="-122"/>
              </a:rPr>
              <a:t>约</a:t>
            </a:r>
            <a:r>
              <a:rPr kumimoji="1" lang="en-US" altLang="zh-CN" sz="2000" b="1" smtClean="0">
                <a:solidFill>
                  <a:schemeClr val="tx1"/>
                </a:solidFill>
                <a:latin typeface="黑体" pitchFamily="49" charset="-122"/>
                <a:ea typeface="黑体" pitchFamily="49" charset="-122"/>
              </a:rPr>
              <a:t>50</a:t>
            </a:r>
            <a:r>
              <a:rPr kumimoji="1" lang="en-US" altLang="zh-CN" sz="2000" b="1">
                <a:solidFill>
                  <a:schemeClr val="tx1"/>
                </a:solidFill>
                <a:latin typeface="黑体" pitchFamily="49" charset="-122"/>
                <a:ea typeface="黑体" pitchFamily="49" charset="-122"/>
              </a:rPr>
              <a:t>%</a:t>
            </a:r>
            <a:r>
              <a:rPr kumimoji="1" lang="zh-CN" altLang="en-US" sz="2000" b="1">
                <a:solidFill>
                  <a:schemeClr val="tx1"/>
                </a:solidFill>
                <a:latin typeface="黑体" pitchFamily="49" charset="-122"/>
                <a:ea typeface="黑体" pitchFamily="49" charset="-122"/>
              </a:rPr>
              <a:t>，均为法律、会计、投资领域的资深专业人士</a:t>
            </a:r>
          </a:p>
          <a:p>
            <a:pPr marL="900113" lvl="1" indent="-269875">
              <a:lnSpc>
                <a:spcPct val="130000"/>
              </a:lnSpc>
              <a:spcAft>
                <a:spcPct val="40000"/>
              </a:spcAft>
              <a:buClr>
                <a:srgbClr val="FB1919"/>
              </a:buClr>
              <a:buFont typeface="Wingdings" pitchFamily="2" charset="2"/>
              <a:buChar char="n"/>
            </a:pPr>
            <a:r>
              <a:rPr kumimoji="1" lang="zh-CN" altLang="en-US" sz="2000" b="1">
                <a:solidFill>
                  <a:schemeClr val="tx1"/>
                </a:solidFill>
                <a:latin typeface="黑体" pitchFamily="49" charset="-122"/>
                <a:ea typeface="黑体" pitchFamily="49" charset="-122"/>
              </a:rPr>
              <a:t>独立董事</a:t>
            </a:r>
            <a:r>
              <a:rPr kumimoji="1" lang="en-US" altLang="zh-CN" sz="2000" b="1">
                <a:solidFill>
                  <a:schemeClr val="tx1"/>
                </a:solidFill>
                <a:latin typeface="黑体" pitchFamily="49" charset="-122"/>
                <a:ea typeface="黑体" pitchFamily="49" charset="-122"/>
              </a:rPr>
              <a:t>7</a:t>
            </a:r>
            <a:r>
              <a:rPr kumimoji="1" lang="zh-CN" altLang="en-US" sz="2000" b="1">
                <a:solidFill>
                  <a:schemeClr val="tx1"/>
                </a:solidFill>
                <a:latin typeface="黑体" pitchFamily="49" charset="-122"/>
                <a:ea typeface="黑体" pitchFamily="49" charset="-122"/>
              </a:rPr>
              <a:t>名，其中</a:t>
            </a:r>
            <a:r>
              <a:rPr kumimoji="1" lang="en-US" altLang="zh-CN" sz="2000" b="1">
                <a:solidFill>
                  <a:schemeClr val="tx1"/>
                </a:solidFill>
                <a:latin typeface="黑体" pitchFamily="49" charset="-122"/>
                <a:ea typeface="黑体" pitchFamily="49" charset="-122"/>
              </a:rPr>
              <a:t>3</a:t>
            </a:r>
            <a:r>
              <a:rPr kumimoji="1" lang="zh-CN" altLang="en-US" sz="2000" b="1">
                <a:solidFill>
                  <a:schemeClr val="tx1"/>
                </a:solidFill>
                <a:latin typeface="黑体" pitchFamily="49" charset="-122"/>
                <a:ea typeface="黑体" pitchFamily="49" charset="-122"/>
              </a:rPr>
              <a:t>名来自海外</a:t>
            </a:r>
          </a:p>
          <a:p>
            <a:pPr marL="900113" lvl="1" indent="-269875">
              <a:lnSpc>
                <a:spcPct val="130000"/>
              </a:lnSpc>
              <a:spcAft>
                <a:spcPct val="40000"/>
              </a:spcAft>
              <a:buClr>
                <a:srgbClr val="FB1919"/>
              </a:buClr>
              <a:buFont typeface="Wingdings" pitchFamily="2" charset="2"/>
              <a:buChar char="n"/>
            </a:pPr>
            <a:r>
              <a:rPr kumimoji="1" lang="zh-CN" altLang="en-US" sz="2000" b="1">
                <a:solidFill>
                  <a:schemeClr val="tx1"/>
                </a:solidFill>
                <a:latin typeface="黑体" pitchFamily="49" charset="-122"/>
                <a:ea typeface="黑体" pitchFamily="49" charset="-122"/>
              </a:rPr>
              <a:t>专业委员会在董事会决策中发挥重要作用</a:t>
            </a:r>
          </a:p>
        </p:txBody>
      </p:sp>
      <p:sp>
        <p:nvSpPr>
          <p:cNvPr id="2742286" name="Rectangle 14"/>
          <p:cNvSpPr>
            <a:spLocks noChangeArrowheads="1"/>
          </p:cNvSpPr>
          <p:nvPr/>
        </p:nvSpPr>
        <p:spPr bwMode="blackWhite">
          <a:xfrm>
            <a:off x="101600" y="1900238"/>
            <a:ext cx="1196975" cy="558800"/>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defRPr/>
            </a:pPr>
            <a:r>
              <a:rPr lang="zh-CN" altLang="en-US" sz="2400" b="1" dirty="0">
                <a:solidFill>
                  <a:schemeClr val="bg1"/>
                </a:solidFill>
                <a:ea typeface="黑体" pitchFamily="49" charset="-122"/>
                <a:cs typeface="Arial" pitchFamily="34" charset="0"/>
              </a:rPr>
              <a:t>监事会</a:t>
            </a:r>
          </a:p>
        </p:txBody>
      </p:sp>
      <p:sp>
        <p:nvSpPr>
          <p:cNvPr id="25615" name="Rectangle 1881"/>
          <p:cNvSpPr>
            <a:spLocks noChangeArrowheads="1"/>
          </p:cNvSpPr>
          <p:nvPr/>
        </p:nvSpPr>
        <p:spPr bwMode="auto">
          <a:xfrm>
            <a:off x="369888" y="325438"/>
            <a:ext cx="8361362" cy="914400"/>
          </a:xfrm>
          <a:prstGeom prst="rect">
            <a:avLst/>
          </a:prstGeom>
          <a:noFill/>
          <a:ln w="9525">
            <a:noFill/>
            <a:miter lim="800000"/>
            <a:headEnd/>
            <a:tailEnd/>
          </a:ln>
        </p:spPr>
        <p:txBody>
          <a:bodyPr lIns="0" tIns="0" rIns="0"/>
          <a:lstStyle/>
          <a:p>
            <a:pPr marL="571500" indent="-571500"/>
            <a:r>
              <a:rPr lang="zh-CN" altLang="en-US" sz="3000" b="1">
                <a:solidFill>
                  <a:srgbClr val="FF6600"/>
                </a:solidFill>
                <a:latin typeface="黑体" pitchFamily="49" charset="-122"/>
                <a:ea typeface="黑体" pitchFamily="49" charset="-122"/>
                <a:cs typeface="Arial" pitchFamily="34" charset="0"/>
              </a:rPr>
              <a:t>公司治理</a:t>
            </a:r>
            <a:endParaRPr lang="en-US" altLang="zh-CN" sz="3000" b="1">
              <a:solidFill>
                <a:srgbClr val="FF6600"/>
              </a:solidFill>
              <a:latin typeface="黑体" pitchFamily="49" charset="-122"/>
              <a:ea typeface="黑体" pitchFamily="49" charset="-122"/>
              <a:cs typeface="Arial" pitchFamily="34" charset="0"/>
            </a:endParaRPr>
          </a:p>
          <a:p>
            <a:pPr marL="571500" indent="-571500"/>
            <a:r>
              <a:rPr lang="zh-CN" altLang="en-US" sz="3000" b="1">
                <a:solidFill>
                  <a:schemeClr val="tx1"/>
                </a:solidFill>
                <a:latin typeface="黑体" pitchFamily="49" charset="-122"/>
                <a:ea typeface="黑体" pitchFamily="49" charset="-122"/>
                <a:cs typeface="Arial" pitchFamily="34" charset="0"/>
              </a:rPr>
              <a:t>国际化、专业化的董事会</a:t>
            </a:r>
          </a:p>
        </p:txBody>
      </p:sp>
      <p:sp>
        <p:nvSpPr>
          <p:cNvPr id="25616" name="Line 1884"/>
          <p:cNvSpPr>
            <a:spLocks noChangeShapeType="1"/>
          </p:cNvSpPr>
          <p:nvPr/>
        </p:nvSpPr>
        <p:spPr bwMode="auto">
          <a:xfrm>
            <a:off x="1295400" y="2235200"/>
            <a:ext cx="939800" cy="0"/>
          </a:xfrm>
          <a:prstGeom prst="line">
            <a:avLst/>
          </a:prstGeom>
          <a:noFill/>
          <a:ln w="28575">
            <a:solidFill>
              <a:srgbClr val="FF6600"/>
            </a:solidFill>
            <a:round/>
            <a:headEnd/>
            <a:tailEnd/>
          </a:ln>
        </p:spPr>
        <p:txBody>
          <a:bodyPr wrap="none" anchor="ctr"/>
          <a:lstStyle/>
          <a:p>
            <a:endParaRPr lang="en-US"/>
          </a:p>
        </p:txBody>
      </p:sp>
      <p:sp>
        <p:nvSpPr>
          <p:cNvPr id="25617" name="Line 1886"/>
          <p:cNvSpPr>
            <a:spLocks noChangeShapeType="1"/>
          </p:cNvSpPr>
          <p:nvPr/>
        </p:nvSpPr>
        <p:spPr bwMode="auto">
          <a:xfrm>
            <a:off x="2260600" y="2946400"/>
            <a:ext cx="12700" cy="2171700"/>
          </a:xfrm>
          <a:prstGeom prst="line">
            <a:avLst/>
          </a:prstGeom>
          <a:noFill/>
          <a:ln w="28575">
            <a:solidFill>
              <a:srgbClr val="FF6600"/>
            </a:solidFill>
            <a:round/>
            <a:headEnd/>
            <a:tailEnd/>
          </a:ln>
        </p:spPr>
        <p:txBody>
          <a:bodyPr wrap="none" anchor="ctr"/>
          <a:lstStyle/>
          <a:p>
            <a:endParaRPr lang="en-US"/>
          </a:p>
        </p:txBody>
      </p:sp>
      <p:sp>
        <p:nvSpPr>
          <p:cNvPr id="25618" name="Line 1887"/>
          <p:cNvSpPr>
            <a:spLocks noChangeShapeType="1"/>
          </p:cNvSpPr>
          <p:nvPr/>
        </p:nvSpPr>
        <p:spPr bwMode="auto">
          <a:xfrm flipV="1">
            <a:off x="2236788" y="4148138"/>
            <a:ext cx="1066800" cy="12700"/>
          </a:xfrm>
          <a:prstGeom prst="line">
            <a:avLst/>
          </a:prstGeom>
          <a:noFill/>
          <a:ln w="28575">
            <a:solidFill>
              <a:srgbClr val="FF6600"/>
            </a:solidFill>
            <a:round/>
            <a:headEnd/>
            <a:tailEnd/>
          </a:ln>
        </p:spPr>
        <p:txBody>
          <a:bodyPr wrap="none" anchor="ctr"/>
          <a:lstStyle/>
          <a:p>
            <a:endParaRPr lang="en-US"/>
          </a:p>
        </p:txBody>
      </p:sp>
      <p:sp>
        <p:nvSpPr>
          <p:cNvPr id="25619" name="Line 1888"/>
          <p:cNvSpPr>
            <a:spLocks noChangeShapeType="1"/>
          </p:cNvSpPr>
          <p:nvPr/>
        </p:nvSpPr>
        <p:spPr bwMode="auto">
          <a:xfrm flipH="1">
            <a:off x="2679700" y="3111500"/>
            <a:ext cx="20638" cy="1524000"/>
          </a:xfrm>
          <a:prstGeom prst="line">
            <a:avLst/>
          </a:prstGeom>
          <a:noFill/>
          <a:ln w="28575">
            <a:solidFill>
              <a:srgbClr val="FF6600"/>
            </a:solidFill>
            <a:round/>
            <a:headEnd/>
            <a:tailEnd/>
          </a:ln>
        </p:spPr>
        <p:txBody>
          <a:bodyPr wrap="none" anchor="ctr"/>
          <a:lstStyle/>
          <a:p>
            <a:endParaRPr lang="en-US"/>
          </a:p>
        </p:txBody>
      </p:sp>
      <p:sp>
        <p:nvSpPr>
          <p:cNvPr id="25620" name="Line 1889"/>
          <p:cNvSpPr>
            <a:spLocks noChangeShapeType="1"/>
          </p:cNvSpPr>
          <p:nvPr/>
        </p:nvSpPr>
        <p:spPr bwMode="auto">
          <a:xfrm flipV="1">
            <a:off x="2705100" y="3521075"/>
            <a:ext cx="571500" cy="0"/>
          </a:xfrm>
          <a:prstGeom prst="line">
            <a:avLst/>
          </a:prstGeom>
          <a:noFill/>
          <a:ln w="28575">
            <a:solidFill>
              <a:srgbClr val="FF6600"/>
            </a:solidFill>
            <a:round/>
            <a:headEnd/>
            <a:tailEnd/>
          </a:ln>
        </p:spPr>
        <p:txBody>
          <a:bodyPr wrap="none" anchor="ctr"/>
          <a:lstStyle/>
          <a:p>
            <a:endParaRPr lang="en-US"/>
          </a:p>
        </p:txBody>
      </p:sp>
      <p:sp>
        <p:nvSpPr>
          <p:cNvPr id="25621" name="Line 1890"/>
          <p:cNvSpPr>
            <a:spLocks noChangeShapeType="1"/>
          </p:cNvSpPr>
          <p:nvPr/>
        </p:nvSpPr>
        <p:spPr bwMode="auto">
          <a:xfrm flipV="1">
            <a:off x="2692400" y="4610100"/>
            <a:ext cx="609600" cy="12700"/>
          </a:xfrm>
          <a:prstGeom prst="line">
            <a:avLst/>
          </a:prstGeom>
          <a:noFill/>
          <a:ln w="28575">
            <a:solidFill>
              <a:srgbClr val="FF6600"/>
            </a:solidFill>
            <a:round/>
            <a:headEnd/>
            <a:tailEnd/>
          </a:ln>
        </p:spPr>
        <p:txBody>
          <a:bodyPr wrap="none" anchor="ctr"/>
          <a:lstStyle/>
          <a:p>
            <a:endParaRPr lang="en-US"/>
          </a:p>
        </p:txBody>
      </p:sp>
      <p:sp>
        <p:nvSpPr>
          <p:cNvPr id="25622" name="Line 1889"/>
          <p:cNvSpPr>
            <a:spLocks noChangeShapeType="1"/>
          </p:cNvSpPr>
          <p:nvPr/>
        </p:nvSpPr>
        <p:spPr bwMode="auto">
          <a:xfrm flipV="1">
            <a:off x="2701925" y="3108325"/>
            <a:ext cx="571500" cy="0"/>
          </a:xfrm>
          <a:prstGeom prst="line">
            <a:avLst/>
          </a:prstGeom>
          <a:noFill/>
          <a:ln w="28575">
            <a:solidFill>
              <a:srgbClr val="FF6600"/>
            </a:solidFill>
            <a:round/>
            <a:headEnd/>
            <a:tailEnd/>
          </a:ln>
        </p:spPr>
        <p:txBody>
          <a:bodyPr wrap="none" anchor="ctr"/>
          <a:lstStyle/>
          <a:p>
            <a:endParaRPr lang="en-US"/>
          </a:p>
        </p:txBody>
      </p:sp>
      <p:sp>
        <p:nvSpPr>
          <p:cNvPr id="20" name="Rectangle 9"/>
          <p:cNvSpPr>
            <a:spLocks noChangeArrowheads="1"/>
          </p:cNvSpPr>
          <p:nvPr/>
        </p:nvSpPr>
        <p:spPr bwMode="blackWhite">
          <a:xfrm>
            <a:off x="3297238" y="2551113"/>
            <a:ext cx="1222375" cy="600075"/>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100000" t="100000"/>
            </a:path>
            <a:tileRect r="-100000" b="-100000"/>
          </a:gradFill>
          <a:ln>
            <a:noFill/>
            <a:headEnd/>
            <a:tailEnd/>
          </a:ln>
          <a:effectLst>
            <a:reflection blurRad="6350" stA="52000" endA="300" endPos="35000" dir="5400000" sy="-100000" algn="bl" rotWithShape="0"/>
          </a:effectLst>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nchorCtr="1"/>
          <a:lstStyle/>
          <a:p>
            <a:pPr algn="ctr" defTabSz="873125">
              <a:lnSpc>
                <a:spcPct val="80000"/>
              </a:lnSpc>
              <a:defRPr/>
            </a:pPr>
            <a:r>
              <a:rPr lang="zh-CN" altLang="en-US" sz="1600" b="1" dirty="0">
                <a:solidFill>
                  <a:schemeClr val="bg1"/>
                </a:solidFill>
                <a:ea typeface="黑体" pitchFamily="49" charset="-122"/>
                <a:cs typeface="Arial" pitchFamily="34" charset="0"/>
              </a:rPr>
              <a:t>战略与投资</a:t>
            </a:r>
            <a:endParaRPr lang="en-US" altLang="zh-CN" sz="1600" b="1" dirty="0">
              <a:solidFill>
                <a:schemeClr val="bg1"/>
              </a:solidFill>
              <a:ea typeface="黑体" pitchFamily="49" charset="-122"/>
              <a:cs typeface="Arial" pitchFamily="34" charset="0"/>
            </a:endParaRPr>
          </a:p>
          <a:p>
            <a:pPr algn="ctr" defTabSz="873125">
              <a:lnSpc>
                <a:spcPct val="80000"/>
              </a:lnSpc>
              <a:defRPr/>
            </a:pPr>
            <a:r>
              <a:rPr lang="zh-CN" altLang="en-US" sz="1600" b="1" dirty="0">
                <a:solidFill>
                  <a:schemeClr val="bg1"/>
                </a:solidFill>
                <a:ea typeface="黑体" pitchFamily="49" charset="-122"/>
                <a:cs typeface="Arial" pitchFamily="34" charset="0"/>
              </a:rPr>
              <a:t>决策委员会</a:t>
            </a:r>
          </a:p>
        </p:txBody>
      </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Line 2"/>
          <p:cNvSpPr>
            <a:spLocks noChangeShapeType="1"/>
          </p:cNvSpPr>
          <p:nvPr/>
        </p:nvSpPr>
        <p:spPr bwMode="auto">
          <a:xfrm>
            <a:off x="2806700" y="1879600"/>
            <a:ext cx="0" cy="838200"/>
          </a:xfrm>
          <a:prstGeom prst="line">
            <a:avLst/>
          </a:prstGeom>
          <a:noFill/>
          <a:ln w="28575">
            <a:solidFill>
              <a:srgbClr val="FF6600"/>
            </a:solidFill>
            <a:round/>
            <a:headEnd/>
            <a:tailEnd type="triangle" w="med" len="med"/>
          </a:ln>
        </p:spPr>
        <p:txBody>
          <a:bodyPr wrap="none" anchor="ctr"/>
          <a:lstStyle/>
          <a:p>
            <a:endParaRPr lang="en-US"/>
          </a:p>
        </p:txBody>
      </p:sp>
      <p:sp>
        <p:nvSpPr>
          <p:cNvPr id="26627" name="AutoShape 3"/>
          <p:cNvSpPr>
            <a:spLocks noChangeArrowheads="1"/>
          </p:cNvSpPr>
          <p:nvPr/>
        </p:nvSpPr>
        <p:spPr bwMode="auto">
          <a:xfrm>
            <a:off x="6024563" y="1603375"/>
            <a:ext cx="3048000" cy="4114800"/>
          </a:xfrm>
          <a:prstGeom prst="roundRect">
            <a:avLst>
              <a:gd name="adj" fmla="val 5417"/>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3500000" scaled="1"/>
            <a:tileRect/>
          </a:gradFill>
          <a:ln w="28575">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defRPr/>
            </a:pPr>
            <a:endParaRPr lang="zh-CN" altLang="en-US" b="1" dirty="0">
              <a:ea typeface="黑体" pitchFamily="49" charset="-122"/>
              <a:cs typeface="Arial" pitchFamily="34" charset="0"/>
            </a:endParaRPr>
          </a:p>
        </p:txBody>
      </p:sp>
      <p:sp>
        <p:nvSpPr>
          <p:cNvPr id="26630" name="Text Box 5"/>
          <p:cNvSpPr txBox="1">
            <a:spLocks noChangeArrowheads="1"/>
          </p:cNvSpPr>
          <p:nvPr/>
        </p:nvSpPr>
        <p:spPr bwMode="auto">
          <a:xfrm>
            <a:off x="6034088" y="1968500"/>
            <a:ext cx="2909887" cy="3267075"/>
          </a:xfrm>
          <a:prstGeom prst="rect">
            <a:avLst/>
          </a:prstGeom>
          <a:noFill/>
          <a:ln w="9525">
            <a:noFill/>
            <a:miter lim="800000"/>
            <a:headEnd/>
            <a:tailEnd/>
          </a:ln>
        </p:spPr>
        <p:txBody>
          <a:bodyPr lIns="88368" tIns="44184" rIns="88368" bIns="44184">
            <a:spAutoFit/>
          </a:bodyPr>
          <a:lstStyle/>
          <a:p>
            <a:pPr marL="279400" indent="-279400" defTabSz="884238">
              <a:spcAft>
                <a:spcPct val="50000"/>
              </a:spcAft>
              <a:buClr>
                <a:srgbClr val="FB1919"/>
              </a:buClr>
              <a:buSzPct val="160000"/>
              <a:buFont typeface="Wingdings" pitchFamily="2" charset="2"/>
              <a:buChar char="§"/>
            </a:pPr>
            <a:r>
              <a:rPr kumimoji="1" lang="zh-CN" altLang="en-US" sz="1600" b="1">
                <a:solidFill>
                  <a:schemeClr val="tx1"/>
                </a:solidFill>
                <a:latin typeface="黑体" pitchFamily="49" charset="-122"/>
                <a:ea typeface="黑体" pitchFamily="49" charset="-122"/>
              </a:rPr>
              <a:t>集团公司指挥中心和最高决策机构</a:t>
            </a:r>
          </a:p>
          <a:p>
            <a:pPr marL="279400" indent="-279400" defTabSz="884238">
              <a:spcAft>
                <a:spcPct val="50000"/>
              </a:spcAft>
              <a:buClr>
                <a:srgbClr val="FB1919"/>
              </a:buClr>
              <a:buSzPct val="160000"/>
              <a:buFont typeface="Wingdings" pitchFamily="2" charset="2"/>
              <a:buChar char="§"/>
            </a:pPr>
            <a:r>
              <a:rPr kumimoji="1" lang="zh-CN" altLang="en-US" sz="1600" b="1">
                <a:solidFill>
                  <a:schemeClr val="tx1"/>
                </a:solidFill>
                <a:latin typeface="黑体" pitchFamily="49" charset="-122"/>
                <a:ea typeface="黑体" pitchFamily="49" charset="-122"/>
              </a:rPr>
              <a:t>由集团执行官和各子公司班子成员组成</a:t>
            </a:r>
          </a:p>
          <a:p>
            <a:pPr marL="279400" indent="-279400" defTabSz="884238">
              <a:spcAft>
                <a:spcPct val="50000"/>
              </a:spcAft>
              <a:buClr>
                <a:srgbClr val="FB1919"/>
              </a:buClr>
              <a:buSzPct val="160000"/>
              <a:buFont typeface="Wingdings" pitchFamily="2" charset="2"/>
              <a:buChar char="§"/>
            </a:pPr>
            <a:r>
              <a:rPr kumimoji="1" lang="zh-CN" altLang="en-US" sz="1600" b="1">
                <a:solidFill>
                  <a:schemeClr val="tx1"/>
                </a:solidFill>
                <a:latin typeface="黑体" pitchFamily="49" charset="-122"/>
                <a:ea typeface="黑体" pitchFamily="49" charset="-122"/>
              </a:rPr>
              <a:t>以圆桌会议方式对重大事项进行集体决策</a:t>
            </a:r>
          </a:p>
          <a:p>
            <a:pPr marL="279400" indent="-279400" defTabSz="884238">
              <a:spcAft>
                <a:spcPct val="50000"/>
              </a:spcAft>
              <a:buClr>
                <a:srgbClr val="FB1919"/>
              </a:buClr>
              <a:buSzPct val="160000"/>
              <a:buFont typeface="Wingdings" pitchFamily="2" charset="2"/>
              <a:buChar char="§"/>
            </a:pPr>
            <a:r>
              <a:rPr kumimoji="1" lang="zh-CN" altLang="en-US" sz="1600" b="1">
                <a:solidFill>
                  <a:schemeClr val="tx1"/>
                </a:solidFill>
                <a:latin typeface="黑体" pitchFamily="49" charset="-122"/>
                <a:ea typeface="黑体" pitchFamily="49" charset="-122"/>
              </a:rPr>
              <a:t>下设四大专业管理委员会，实行主任负责制下的集体决策模式</a:t>
            </a:r>
          </a:p>
          <a:p>
            <a:pPr marL="279400" indent="-279400" defTabSz="884238">
              <a:spcAft>
                <a:spcPct val="50000"/>
              </a:spcAft>
              <a:buClr>
                <a:srgbClr val="FB1919"/>
              </a:buClr>
              <a:buSzPct val="160000"/>
              <a:buFont typeface="Wingdings" pitchFamily="2" charset="2"/>
              <a:buChar char="§"/>
            </a:pPr>
            <a:r>
              <a:rPr kumimoji="1" lang="zh-CN" altLang="en-US" sz="1600" b="1">
                <a:solidFill>
                  <a:schemeClr val="tx1"/>
                </a:solidFill>
                <a:latin typeface="黑体" pitchFamily="49" charset="-122"/>
                <a:ea typeface="黑体" pitchFamily="49" charset="-122"/>
              </a:rPr>
              <a:t>委员会主任由董事长以外的高级管理人员担任</a:t>
            </a:r>
          </a:p>
        </p:txBody>
      </p:sp>
      <p:sp>
        <p:nvSpPr>
          <p:cNvPr id="26631" name="Text Box 6"/>
          <p:cNvSpPr txBox="1">
            <a:spLocks noChangeArrowheads="1"/>
          </p:cNvSpPr>
          <p:nvPr/>
        </p:nvSpPr>
        <p:spPr bwMode="auto">
          <a:xfrm>
            <a:off x="6378575" y="982663"/>
            <a:ext cx="2344738" cy="458787"/>
          </a:xfrm>
          <a:prstGeom prst="rect">
            <a:avLst/>
          </a:prstGeom>
          <a:noFill/>
          <a:ln w="9525">
            <a:noFill/>
            <a:miter lim="800000"/>
            <a:headEnd/>
            <a:tailEnd/>
          </a:ln>
        </p:spPr>
        <p:txBody>
          <a:bodyPr wrap="none" lIns="88368" tIns="44184" rIns="88368" bIns="44184">
            <a:spAutoFit/>
          </a:bodyPr>
          <a:lstStyle/>
          <a:p>
            <a:pPr defTabSz="884238"/>
            <a:r>
              <a:rPr lang="zh-CN" altLang="en-US" sz="2400" b="1">
                <a:solidFill>
                  <a:srgbClr val="FF9900"/>
                </a:solidFill>
                <a:latin typeface="黑体" pitchFamily="49" charset="-122"/>
                <a:ea typeface="黑体" pitchFamily="49" charset="-122"/>
              </a:rPr>
              <a:t>集团执委会运作</a:t>
            </a:r>
          </a:p>
        </p:txBody>
      </p:sp>
      <p:sp>
        <p:nvSpPr>
          <p:cNvPr id="2" name="Rectangle 7"/>
          <p:cNvSpPr>
            <a:spLocks noChangeArrowheads="1"/>
          </p:cNvSpPr>
          <p:nvPr/>
        </p:nvSpPr>
        <p:spPr bwMode="blackWhite">
          <a:xfrm>
            <a:off x="1093788" y="1282700"/>
            <a:ext cx="3503612" cy="6350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8100000" scaled="1"/>
            <a:tileRect/>
          </a:gra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a:defRPr/>
            </a:pPr>
            <a:r>
              <a:rPr lang="zh-CN" altLang="en-US" sz="2400">
                <a:latin typeface="黑体" pitchFamily="49" charset="-122"/>
                <a:ea typeface="黑体" pitchFamily="49" charset="-122"/>
              </a:rPr>
              <a:t>集团董事会</a:t>
            </a:r>
          </a:p>
        </p:txBody>
      </p:sp>
      <p:sp>
        <p:nvSpPr>
          <p:cNvPr id="3" name="Rectangle 8"/>
          <p:cNvSpPr>
            <a:spLocks noChangeArrowheads="1"/>
          </p:cNvSpPr>
          <p:nvPr/>
        </p:nvSpPr>
        <p:spPr bwMode="blackWhite">
          <a:xfrm>
            <a:off x="1612900" y="2654300"/>
            <a:ext cx="2743200" cy="8001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8100000" scaled="1"/>
            <a:tileRect/>
          </a:gra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a:lnSpc>
                <a:spcPct val="80000"/>
              </a:lnSpc>
              <a:defRPr/>
            </a:pPr>
            <a:r>
              <a:rPr lang="zh-CN" altLang="en-US" sz="2400">
                <a:latin typeface="黑体" pitchFamily="49" charset="-122"/>
                <a:ea typeface="黑体" pitchFamily="49" charset="-122"/>
              </a:rPr>
              <a:t>集团执行</a:t>
            </a:r>
          </a:p>
          <a:p>
            <a:pPr algn="ctr" defTabSz="873125">
              <a:lnSpc>
                <a:spcPct val="80000"/>
              </a:lnSpc>
              <a:defRPr/>
            </a:pPr>
            <a:r>
              <a:rPr lang="zh-CN" altLang="en-US" sz="2400">
                <a:latin typeface="黑体" pitchFamily="49" charset="-122"/>
                <a:ea typeface="黑体" pitchFamily="49" charset="-122"/>
              </a:rPr>
              <a:t>委员会</a:t>
            </a:r>
          </a:p>
        </p:txBody>
      </p:sp>
      <p:sp>
        <p:nvSpPr>
          <p:cNvPr id="26632" name="Rectangle 9"/>
          <p:cNvSpPr>
            <a:spLocks noChangeArrowheads="1"/>
          </p:cNvSpPr>
          <p:nvPr/>
        </p:nvSpPr>
        <p:spPr bwMode="blackWhite">
          <a:xfrm>
            <a:off x="4508500" y="4699000"/>
            <a:ext cx="1460500" cy="7620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8100000" scaled="1"/>
            <a:tileRect/>
          </a:gra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a:lnSpc>
                <a:spcPct val="80000"/>
              </a:lnSpc>
              <a:defRPr/>
            </a:pPr>
            <a:r>
              <a:rPr lang="zh-CN" altLang="en-US" sz="1800">
                <a:latin typeface="黑体" pitchFamily="49" charset="-122"/>
                <a:ea typeface="黑体" pitchFamily="49" charset="-122"/>
              </a:rPr>
              <a:t>风险监控</a:t>
            </a:r>
          </a:p>
          <a:p>
            <a:pPr algn="ctr" defTabSz="873125">
              <a:lnSpc>
                <a:spcPct val="80000"/>
              </a:lnSpc>
              <a:defRPr/>
            </a:pPr>
            <a:r>
              <a:rPr lang="zh-CN" altLang="en-US" sz="1800">
                <a:latin typeface="黑体" pitchFamily="49" charset="-122"/>
                <a:ea typeface="黑体" pitchFamily="49" charset="-122"/>
              </a:rPr>
              <a:t>委员会</a:t>
            </a:r>
          </a:p>
        </p:txBody>
      </p:sp>
      <p:sp>
        <p:nvSpPr>
          <p:cNvPr id="26633" name="Rectangle 10"/>
          <p:cNvSpPr>
            <a:spLocks noChangeArrowheads="1"/>
          </p:cNvSpPr>
          <p:nvPr/>
        </p:nvSpPr>
        <p:spPr bwMode="blackWhite">
          <a:xfrm>
            <a:off x="2908300" y="4699000"/>
            <a:ext cx="1562100" cy="7620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8100000" scaled="1"/>
            <a:tileRect/>
          </a:gra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a:lnSpc>
                <a:spcPct val="80000"/>
              </a:lnSpc>
              <a:defRPr/>
            </a:pPr>
            <a:r>
              <a:rPr lang="zh-CN" altLang="en-US" sz="1800">
                <a:latin typeface="黑体" pitchFamily="49" charset="-122"/>
                <a:ea typeface="黑体" pitchFamily="49" charset="-122"/>
              </a:rPr>
              <a:t>投资者关系</a:t>
            </a:r>
          </a:p>
          <a:p>
            <a:pPr algn="ctr" defTabSz="873125">
              <a:lnSpc>
                <a:spcPct val="80000"/>
              </a:lnSpc>
              <a:defRPr/>
            </a:pPr>
            <a:r>
              <a:rPr lang="zh-CN" altLang="en-US" sz="1800">
                <a:latin typeface="黑体" pitchFamily="49" charset="-122"/>
                <a:ea typeface="黑体" pitchFamily="49" charset="-122"/>
              </a:rPr>
              <a:t>管理委员会</a:t>
            </a:r>
          </a:p>
        </p:txBody>
      </p:sp>
      <p:sp>
        <p:nvSpPr>
          <p:cNvPr id="26634" name="Rectangle 11"/>
          <p:cNvSpPr>
            <a:spLocks noChangeArrowheads="1"/>
          </p:cNvSpPr>
          <p:nvPr/>
        </p:nvSpPr>
        <p:spPr bwMode="blackWhite">
          <a:xfrm>
            <a:off x="127000" y="4711700"/>
            <a:ext cx="1270000" cy="7620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8100000" scaled="1"/>
            <a:tileRect/>
          </a:gra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a:lnSpc>
                <a:spcPct val="80000"/>
              </a:lnSpc>
              <a:defRPr/>
            </a:pPr>
            <a:r>
              <a:rPr lang="zh-CN" altLang="en-US" sz="1800">
                <a:latin typeface="黑体" pitchFamily="49" charset="-122"/>
                <a:ea typeface="黑体" pitchFamily="49" charset="-122"/>
              </a:rPr>
              <a:t>预算管理</a:t>
            </a:r>
          </a:p>
          <a:p>
            <a:pPr algn="ctr" defTabSz="873125">
              <a:lnSpc>
                <a:spcPct val="80000"/>
              </a:lnSpc>
              <a:defRPr/>
            </a:pPr>
            <a:r>
              <a:rPr lang="zh-CN" altLang="en-US" sz="1800">
                <a:latin typeface="黑体" pitchFamily="49" charset="-122"/>
                <a:ea typeface="黑体" pitchFamily="49" charset="-122"/>
              </a:rPr>
              <a:t>委员会</a:t>
            </a:r>
          </a:p>
        </p:txBody>
      </p:sp>
      <p:sp>
        <p:nvSpPr>
          <p:cNvPr id="26635" name="Rectangle 12"/>
          <p:cNvSpPr>
            <a:spLocks noChangeArrowheads="1"/>
          </p:cNvSpPr>
          <p:nvPr/>
        </p:nvSpPr>
        <p:spPr bwMode="blackWhite">
          <a:xfrm>
            <a:off x="1447800" y="4699000"/>
            <a:ext cx="1409700" cy="7620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8100000" scaled="1"/>
            <a:tileRect/>
          </a:gra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a:lnSpc>
                <a:spcPct val="80000"/>
              </a:lnSpc>
              <a:defRPr/>
            </a:pPr>
            <a:r>
              <a:rPr lang="zh-CN" altLang="en-US" sz="1800">
                <a:latin typeface="黑体" pitchFamily="49" charset="-122"/>
                <a:ea typeface="黑体" pitchFamily="49" charset="-122"/>
              </a:rPr>
              <a:t>投资管理</a:t>
            </a:r>
          </a:p>
          <a:p>
            <a:pPr algn="ctr" defTabSz="873125">
              <a:lnSpc>
                <a:spcPct val="80000"/>
              </a:lnSpc>
              <a:defRPr/>
            </a:pPr>
            <a:r>
              <a:rPr lang="zh-CN" altLang="en-US" sz="1800">
                <a:latin typeface="黑体" pitchFamily="49" charset="-122"/>
                <a:ea typeface="黑体" pitchFamily="49" charset="-122"/>
              </a:rPr>
              <a:t>委员会</a:t>
            </a:r>
          </a:p>
        </p:txBody>
      </p:sp>
      <p:sp>
        <p:nvSpPr>
          <p:cNvPr id="26650" name="Line 13"/>
          <p:cNvSpPr>
            <a:spLocks noChangeShapeType="1"/>
          </p:cNvSpPr>
          <p:nvPr/>
        </p:nvSpPr>
        <p:spPr bwMode="auto">
          <a:xfrm>
            <a:off x="825500" y="4241800"/>
            <a:ext cx="4267200" cy="0"/>
          </a:xfrm>
          <a:prstGeom prst="line">
            <a:avLst/>
          </a:prstGeom>
          <a:noFill/>
          <a:ln w="28575">
            <a:solidFill>
              <a:srgbClr val="FF6600"/>
            </a:solidFill>
            <a:round/>
            <a:headEnd/>
            <a:tailEnd/>
          </a:ln>
        </p:spPr>
        <p:txBody>
          <a:bodyPr wrap="none" anchor="ctr"/>
          <a:lstStyle/>
          <a:p>
            <a:endParaRPr lang="en-US"/>
          </a:p>
        </p:txBody>
      </p:sp>
      <p:sp>
        <p:nvSpPr>
          <p:cNvPr id="26651" name="Line 14"/>
          <p:cNvSpPr>
            <a:spLocks noChangeShapeType="1"/>
          </p:cNvSpPr>
          <p:nvPr/>
        </p:nvSpPr>
        <p:spPr bwMode="auto">
          <a:xfrm>
            <a:off x="2806700" y="3479800"/>
            <a:ext cx="0" cy="762000"/>
          </a:xfrm>
          <a:prstGeom prst="line">
            <a:avLst/>
          </a:prstGeom>
          <a:noFill/>
          <a:ln w="28575">
            <a:solidFill>
              <a:srgbClr val="FF6600"/>
            </a:solidFill>
            <a:round/>
            <a:headEnd/>
            <a:tailEnd/>
          </a:ln>
        </p:spPr>
        <p:txBody>
          <a:bodyPr wrap="none" anchor="ctr"/>
          <a:lstStyle/>
          <a:p>
            <a:endParaRPr lang="en-US"/>
          </a:p>
        </p:txBody>
      </p:sp>
      <p:sp>
        <p:nvSpPr>
          <p:cNvPr id="26652" name="Line 15"/>
          <p:cNvSpPr>
            <a:spLocks noChangeShapeType="1"/>
          </p:cNvSpPr>
          <p:nvPr/>
        </p:nvSpPr>
        <p:spPr bwMode="auto">
          <a:xfrm>
            <a:off x="825500" y="4241800"/>
            <a:ext cx="0" cy="457200"/>
          </a:xfrm>
          <a:prstGeom prst="line">
            <a:avLst/>
          </a:prstGeom>
          <a:noFill/>
          <a:ln w="28575">
            <a:solidFill>
              <a:srgbClr val="FF6600"/>
            </a:solidFill>
            <a:round/>
            <a:headEnd/>
            <a:tailEnd type="triangle" w="med" len="med"/>
          </a:ln>
        </p:spPr>
        <p:txBody>
          <a:bodyPr wrap="none" anchor="ctr"/>
          <a:lstStyle/>
          <a:p>
            <a:endParaRPr lang="en-US"/>
          </a:p>
        </p:txBody>
      </p:sp>
      <p:sp>
        <p:nvSpPr>
          <p:cNvPr id="26653" name="Line 16"/>
          <p:cNvSpPr>
            <a:spLocks noChangeShapeType="1"/>
          </p:cNvSpPr>
          <p:nvPr/>
        </p:nvSpPr>
        <p:spPr bwMode="auto">
          <a:xfrm>
            <a:off x="2120900" y="4241800"/>
            <a:ext cx="0" cy="457200"/>
          </a:xfrm>
          <a:prstGeom prst="line">
            <a:avLst/>
          </a:prstGeom>
          <a:noFill/>
          <a:ln w="28575">
            <a:solidFill>
              <a:srgbClr val="FF6600"/>
            </a:solidFill>
            <a:round/>
            <a:headEnd/>
            <a:tailEnd type="triangle" w="med" len="med"/>
          </a:ln>
        </p:spPr>
        <p:txBody>
          <a:bodyPr wrap="none" anchor="ctr"/>
          <a:lstStyle/>
          <a:p>
            <a:endParaRPr lang="en-US"/>
          </a:p>
        </p:txBody>
      </p:sp>
      <p:sp>
        <p:nvSpPr>
          <p:cNvPr id="26654" name="Line 17"/>
          <p:cNvSpPr>
            <a:spLocks noChangeShapeType="1"/>
          </p:cNvSpPr>
          <p:nvPr/>
        </p:nvSpPr>
        <p:spPr bwMode="auto">
          <a:xfrm>
            <a:off x="3644900" y="4241800"/>
            <a:ext cx="0" cy="457200"/>
          </a:xfrm>
          <a:prstGeom prst="line">
            <a:avLst/>
          </a:prstGeom>
          <a:noFill/>
          <a:ln w="28575">
            <a:solidFill>
              <a:srgbClr val="FF6600"/>
            </a:solidFill>
            <a:round/>
            <a:headEnd/>
            <a:tailEnd type="triangle" w="med" len="med"/>
          </a:ln>
        </p:spPr>
        <p:txBody>
          <a:bodyPr wrap="none" anchor="ctr"/>
          <a:lstStyle/>
          <a:p>
            <a:endParaRPr lang="en-US"/>
          </a:p>
        </p:txBody>
      </p:sp>
      <p:sp>
        <p:nvSpPr>
          <p:cNvPr id="26655" name="Line 18"/>
          <p:cNvSpPr>
            <a:spLocks noChangeShapeType="1"/>
          </p:cNvSpPr>
          <p:nvPr/>
        </p:nvSpPr>
        <p:spPr bwMode="auto">
          <a:xfrm>
            <a:off x="5092700" y="4241800"/>
            <a:ext cx="0" cy="457200"/>
          </a:xfrm>
          <a:prstGeom prst="line">
            <a:avLst/>
          </a:prstGeom>
          <a:noFill/>
          <a:ln w="28575">
            <a:solidFill>
              <a:srgbClr val="FF6600"/>
            </a:solidFill>
            <a:round/>
            <a:headEnd/>
            <a:tailEnd type="triangle" w="med" len="med"/>
          </a:ln>
        </p:spPr>
        <p:txBody>
          <a:bodyPr wrap="none" anchor="ctr"/>
          <a:lstStyle/>
          <a:p>
            <a:endParaRPr lang="en-US"/>
          </a:p>
        </p:txBody>
      </p:sp>
      <p:sp>
        <p:nvSpPr>
          <p:cNvPr id="26656" name="Rectangle 19"/>
          <p:cNvSpPr>
            <a:spLocks noChangeArrowheads="1"/>
          </p:cNvSpPr>
          <p:nvPr/>
        </p:nvSpPr>
        <p:spPr bwMode="auto">
          <a:xfrm>
            <a:off x="369888" y="325438"/>
            <a:ext cx="8361362" cy="914400"/>
          </a:xfrm>
          <a:prstGeom prst="rect">
            <a:avLst/>
          </a:prstGeom>
          <a:noFill/>
          <a:ln w="9525">
            <a:noFill/>
            <a:miter lim="800000"/>
            <a:headEnd/>
            <a:tailEnd/>
          </a:ln>
        </p:spPr>
        <p:txBody>
          <a:bodyPr lIns="0" tIns="0" rIns="0"/>
          <a:lstStyle/>
          <a:p>
            <a:pPr marL="571500" indent="-571500"/>
            <a:r>
              <a:rPr lang="zh-CN" altLang="en-US" sz="3000" b="1">
                <a:solidFill>
                  <a:srgbClr val="FF6600"/>
                </a:solidFill>
                <a:latin typeface="黑体" pitchFamily="49" charset="-122"/>
                <a:ea typeface="黑体" pitchFamily="49" charset="-122"/>
              </a:rPr>
              <a:t>公司治理</a:t>
            </a:r>
            <a:endParaRPr lang="en-US" altLang="zh-CN" sz="3000" b="1">
              <a:solidFill>
                <a:srgbClr val="FF6600"/>
              </a:solidFill>
              <a:latin typeface="黑体" pitchFamily="49" charset="-122"/>
              <a:ea typeface="黑体" pitchFamily="49" charset="-122"/>
            </a:endParaRPr>
          </a:p>
          <a:p>
            <a:pPr marL="571500" indent="-571500"/>
            <a:r>
              <a:rPr lang="zh-CN" altLang="en-US" sz="3000" b="1">
                <a:solidFill>
                  <a:schemeClr val="tx1"/>
                </a:solidFill>
                <a:latin typeface="黑体" pitchFamily="49" charset="-122"/>
                <a:ea typeface="黑体" pitchFamily="49" charset="-122"/>
              </a:rPr>
              <a:t>执委会对重大事项实行集体决策</a:t>
            </a:r>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72" name="Rectangle 48"/>
          <p:cNvSpPr>
            <a:spLocks noChangeArrowheads="1"/>
          </p:cNvSpPr>
          <p:nvPr/>
        </p:nvSpPr>
        <p:spPr bwMode="auto">
          <a:xfrm>
            <a:off x="0" y="1925003"/>
            <a:ext cx="9144000" cy="4502150"/>
          </a:xfrm>
          <a:prstGeom prst="roundRect">
            <a:avLst>
              <a:gd name="adj" fmla="val 3973"/>
            </a:avLst>
          </a:prstGeom>
          <a:gradFill flip="none" rotWithShape="1">
            <a:gsLst>
              <a:gs pos="0">
                <a:schemeClr val="bg1">
                  <a:lumMod val="95000"/>
                  <a:shade val="30000"/>
                  <a:satMod val="115000"/>
                  <a:alpha val="0"/>
                </a:schemeClr>
              </a:gs>
              <a:gs pos="50000">
                <a:schemeClr val="bg1">
                  <a:lumMod val="95000"/>
                  <a:shade val="67500"/>
                  <a:satMod val="115000"/>
                  <a:alpha val="0"/>
                </a:schemeClr>
              </a:gs>
              <a:gs pos="100000">
                <a:schemeClr val="bg1">
                  <a:lumMod val="95000"/>
                  <a:shade val="100000"/>
                  <a:satMod val="115000"/>
                </a:schemeClr>
              </a:gs>
            </a:gsLst>
            <a:lin ang="13500000" scaled="1"/>
            <a:tileRect/>
          </a:gradFill>
          <a:ln w="38100">
            <a:solidFill>
              <a:srgbClr val="FF0000"/>
            </a:solidFill>
            <a:miter lim="800000"/>
            <a:headEnd/>
            <a:tailEnd/>
          </a:ln>
          <a:effectLst>
            <a:outerShdw dist="71842" dir="18900000" algn="ctr" rotWithShape="0">
              <a:schemeClr val="bg2"/>
            </a:outerShdw>
          </a:effectLst>
        </p:spPr>
        <p:txBody>
          <a:bodyPr anchor="ctr"/>
          <a:lstStyle/>
          <a:p>
            <a:pPr marL="1073150" indent="-809625">
              <a:lnSpc>
                <a:spcPct val="115000"/>
              </a:lnSpc>
              <a:spcAft>
                <a:spcPct val="100000"/>
              </a:spcAft>
              <a:defRPr/>
            </a:pPr>
            <a:endParaRPr lang="zh-CN" altLang="zh-CN" sz="2800" b="1">
              <a:solidFill>
                <a:schemeClr val="tx1"/>
              </a:solidFill>
              <a:latin typeface="Arial" charset="0"/>
            </a:endParaRPr>
          </a:p>
        </p:txBody>
      </p:sp>
      <p:sp>
        <p:nvSpPr>
          <p:cNvPr id="27651" name="灯片编号占位符 3"/>
          <p:cNvSpPr>
            <a:spLocks noGrp="1"/>
          </p:cNvSpPr>
          <p:nvPr>
            <p:ph type="sldNum" sz="quarter" idx="10"/>
          </p:nvPr>
        </p:nvSpPr>
        <p:spPr>
          <a:noFill/>
        </p:spPr>
        <p:txBody>
          <a:bodyPr/>
          <a:lstStyle/>
          <a:p>
            <a:pPr defTabSz="912813"/>
            <a:fld id="{F72E5FC8-3238-410E-9E46-E32228A3E68D}" type="slidenum">
              <a:rPr lang="zh-TW" altLang="zh-TW" smtClean="0">
                <a:latin typeface="Arial" pitchFamily="34" charset="0"/>
              </a:rPr>
              <a:pPr defTabSz="912813"/>
              <a:t>26</a:t>
            </a:fld>
            <a:endParaRPr lang="zh-TW" altLang="zh-TW" smtClean="0">
              <a:latin typeface="Arial" pitchFamily="34" charset="0"/>
            </a:endParaRPr>
          </a:p>
        </p:txBody>
      </p:sp>
      <p:sp>
        <p:nvSpPr>
          <p:cNvPr id="129060" name="Rectangle 36"/>
          <p:cNvSpPr>
            <a:spLocks noChangeArrowheads="1"/>
          </p:cNvSpPr>
          <p:nvPr/>
        </p:nvSpPr>
        <p:spPr bwMode="auto">
          <a:xfrm>
            <a:off x="3460750" y="2309813"/>
            <a:ext cx="2312988" cy="577850"/>
          </a:xfrm>
          <a:prstGeom prst="rect">
            <a:avLst/>
          </a:prstGeom>
          <a:solidFill>
            <a:schemeClr val="tx1"/>
          </a:solidFill>
          <a:ln w="25400"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algn="ctr">
              <a:defRPr/>
            </a:pPr>
            <a:r>
              <a:rPr lang="zh-CN" altLang="en-US" sz="2400">
                <a:effectLst>
                  <a:outerShdw blurRad="38100" dist="38100" dir="2700000" algn="tl">
                    <a:srgbClr val="000000"/>
                  </a:outerShdw>
                </a:effectLst>
                <a:latin typeface="Arial" charset="0"/>
                <a:ea typeface="黑体" pitchFamily="2" charset="-122"/>
              </a:rPr>
              <a:t>国务院</a:t>
            </a:r>
          </a:p>
        </p:txBody>
      </p:sp>
      <p:cxnSp>
        <p:nvCxnSpPr>
          <p:cNvPr id="27655" name="AutoShape 37"/>
          <p:cNvCxnSpPr>
            <a:cxnSpLocks noChangeShapeType="1"/>
          </p:cNvCxnSpPr>
          <p:nvPr/>
        </p:nvCxnSpPr>
        <p:spPr bwMode="auto">
          <a:xfrm flipH="1">
            <a:off x="4616450" y="2900363"/>
            <a:ext cx="1588" cy="615950"/>
          </a:xfrm>
          <a:prstGeom prst="straightConnector1">
            <a:avLst/>
          </a:prstGeom>
          <a:noFill/>
          <a:ln w="3175">
            <a:solidFill>
              <a:schemeClr val="tx1"/>
            </a:solidFill>
            <a:round/>
            <a:headEnd/>
            <a:tailEnd type="triangle" w="med" len="med"/>
          </a:ln>
        </p:spPr>
      </p:cxnSp>
      <p:cxnSp>
        <p:nvCxnSpPr>
          <p:cNvPr id="27656" name="AutoShape 38"/>
          <p:cNvCxnSpPr>
            <a:cxnSpLocks noChangeShapeType="1"/>
          </p:cNvCxnSpPr>
          <p:nvPr/>
        </p:nvCxnSpPr>
        <p:spPr bwMode="auto">
          <a:xfrm rot="5400000">
            <a:off x="2937669" y="1835944"/>
            <a:ext cx="615950" cy="2744788"/>
          </a:xfrm>
          <a:prstGeom prst="bentConnector3">
            <a:avLst>
              <a:gd name="adj1" fmla="val 48968"/>
            </a:avLst>
          </a:prstGeom>
          <a:noFill/>
          <a:ln w="3175">
            <a:solidFill>
              <a:schemeClr val="tx1"/>
            </a:solidFill>
            <a:miter lim="800000"/>
            <a:headEnd/>
            <a:tailEnd type="triangle" w="med" len="med"/>
          </a:ln>
        </p:spPr>
      </p:cxnSp>
      <p:cxnSp>
        <p:nvCxnSpPr>
          <p:cNvPr id="27657" name="AutoShape 39"/>
          <p:cNvCxnSpPr>
            <a:cxnSpLocks noChangeShapeType="1"/>
          </p:cNvCxnSpPr>
          <p:nvPr/>
        </p:nvCxnSpPr>
        <p:spPr bwMode="auto">
          <a:xfrm rot="16200000" flipH="1">
            <a:off x="5684044" y="1834357"/>
            <a:ext cx="615950" cy="2747962"/>
          </a:xfrm>
          <a:prstGeom prst="bentConnector3">
            <a:avLst>
              <a:gd name="adj1" fmla="val 48968"/>
            </a:avLst>
          </a:prstGeom>
          <a:noFill/>
          <a:ln w="3175">
            <a:solidFill>
              <a:schemeClr val="tx1"/>
            </a:solidFill>
            <a:miter lim="800000"/>
            <a:headEnd/>
            <a:tailEnd type="triangle" w="med" len="med"/>
          </a:ln>
        </p:spPr>
      </p:cxnSp>
      <p:sp>
        <p:nvSpPr>
          <p:cNvPr id="27658" name="Rectangle 40"/>
          <p:cNvSpPr>
            <a:spLocks noChangeArrowheads="1"/>
          </p:cNvSpPr>
          <p:nvPr/>
        </p:nvSpPr>
        <p:spPr bwMode="auto">
          <a:xfrm>
            <a:off x="2993073" y="5171440"/>
            <a:ext cx="85407" cy="1168400"/>
          </a:xfrm>
          <a:prstGeom prst="rect">
            <a:avLst/>
          </a:prstGeom>
          <a:pattFill prst="horzBrick">
            <a:fgClr>
              <a:schemeClr val="tx1"/>
            </a:fgClr>
            <a:bgClr>
              <a:srgbClr val="FFFFFF"/>
            </a:bgClr>
          </a:pattFill>
          <a:ln w="3175">
            <a:solidFill>
              <a:srgbClr val="FF0000"/>
            </a:solidFill>
            <a:miter lim="800000"/>
            <a:headEnd/>
            <a:tailEnd/>
          </a:ln>
        </p:spPr>
        <p:txBody>
          <a:bodyPr wrap="none" anchor="ctr"/>
          <a:lstStyle/>
          <a:p>
            <a:pPr algn="ctr">
              <a:spcBef>
                <a:spcPct val="15000"/>
              </a:spcBef>
            </a:pPr>
            <a:endParaRPr lang="zh-CN" altLang="en-US" b="1"/>
          </a:p>
        </p:txBody>
      </p:sp>
      <p:sp>
        <p:nvSpPr>
          <p:cNvPr id="27659" name="Rectangle 41"/>
          <p:cNvSpPr>
            <a:spLocks noChangeArrowheads="1"/>
          </p:cNvSpPr>
          <p:nvPr/>
        </p:nvSpPr>
        <p:spPr bwMode="auto">
          <a:xfrm flipH="1">
            <a:off x="6631941" y="5151120"/>
            <a:ext cx="45719" cy="1198880"/>
          </a:xfrm>
          <a:prstGeom prst="rect">
            <a:avLst/>
          </a:prstGeom>
          <a:pattFill prst="horzBrick">
            <a:fgClr>
              <a:schemeClr val="tx1"/>
            </a:fgClr>
            <a:bgClr>
              <a:srgbClr val="FFFFFF"/>
            </a:bgClr>
          </a:pattFill>
          <a:ln w="3175">
            <a:solidFill>
              <a:srgbClr val="FF0000"/>
            </a:solidFill>
            <a:miter lim="800000"/>
            <a:headEnd/>
            <a:tailEnd/>
          </a:ln>
        </p:spPr>
        <p:txBody>
          <a:bodyPr wrap="none" anchor="ctr"/>
          <a:lstStyle/>
          <a:p>
            <a:pPr algn="ctr">
              <a:spcBef>
                <a:spcPct val="15000"/>
              </a:spcBef>
            </a:pPr>
            <a:endParaRPr lang="zh-CN" altLang="en-US" b="1"/>
          </a:p>
        </p:txBody>
      </p:sp>
      <p:sp>
        <p:nvSpPr>
          <p:cNvPr id="27660" name="Rectangle 42"/>
          <p:cNvSpPr>
            <a:spLocks noChangeArrowheads="1"/>
          </p:cNvSpPr>
          <p:nvPr/>
        </p:nvSpPr>
        <p:spPr bwMode="auto">
          <a:xfrm>
            <a:off x="1062038" y="2457450"/>
            <a:ext cx="468312" cy="101600"/>
          </a:xfrm>
          <a:prstGeom prst="rect">
            <a:avLst/>
          </a:prstGeom>
          <a:pattFill prst="horzBrick">
            <a:fgClr>
              <a:schemeClr val="tx1"/>
            </a:fgClr>
            <a:bgClr>
              <a:srgbClr val="FFFFFF"/>
            </a:bgClr>
          </a:pattFill>
          <a:ln w="3175">
            <a:solidFill>
              <a:schemeClr val="tx1"/>
            </a:solidFill>
            <a:miter lim="800000"/>
            <a:headEnd/>
            <a:tailEnd/>
          </a:ln>
        </p:spPr>
        <p:txBody>
          <a:bodyPr wrap="none" anchor="ctr"/>
          <a:lstStyle/>
          <a:p>
            <a:pPr algn="ctr">
              <a:spcBef>
                <a:spcPct val="15000"/>
              </a:spcBef>
            </a:pPr>
            <a:endParaRPr lang="zh-CN" altLang="en-US" b="1"/>
          </a:p>
        </p:txBody>
      </p:sp>
      <p:sp>
        <p:nvSpPr>
          <p:cNvPr id="129067" name="Text Box 43"/>
          <p:cNvSpPr txBox="1">
            <a:spLocks noChangeArrowheads="1"/>
          </p:cNvSpPr>
          <p:nvPr/>
        </p:nvSpPr>
        <p:spPr bwMode="auto">
          <a:xfrm>
            <a:off x="1538288" y="2339975"/>
            <a:ext cx="871537" cy="336550"/>
          </a:xfrm>
          <a:prstGeom prst="rect">
            <a:avLst/>
          </a:prstGeom>
          <a:noFill/>
          <a:ln w="3175">
            <a:noFill/>
            <a:miter lim="800000"/>
            <a:headEnd/>
            <a:tailEnd/>
          </a:ln>
          <a:effectLst/>
        </p:spPr>
        <p:txBody>
          <a:bodyPr>
            <a:spAutoFit/>
          </a:bodyPr>
          <a:lstStyle/>
          <a:p>
            <a:pPr>
              <a:defRPr/>
            </a:pPr>
            <a:r>
              <a:rPr kumimoji="1" lang="zh-CN" altLang="en-US" sz="1600">
                <a:solidFill>
                  <a:schemeClr val="tx1"/>
                </a:solidFill>
                <a:effectLst>
                  <a:outerShdw blurRad="38100" dist="38100" dir="2700000" algn="tl">
                    <a:srgbClr val="C0C0C0"/>
                  </a:outerShdw>
                </a:effectLst>
                <a:latin typeface="Times New Roman" pitchFamily="18" charset="0"/>
                <a:ea typeface="黑体" pitchFamily="2" charset="-122"/>
              </a:rPr>
              <a:t>防火墙</a:t>
            </a:r>
          </a:p>
        </p:txBody>
      </p:sp>
      <p:sp>
        <p:nvSpPr>
          <p:cNvPr id="27662" name="Rectangle 44"/>
          <p:cNvSpPr>
            <a:spLocks noChangeArrowheads="1"/>
          </p:cNvSpPr>
          <p:nvPr/>
        </p:nvSpPr>
        <p:spPr bwMode="auto">
          <a:xfrm>
            <a:off x="1950721" y="5161280"/>
            <a:ext cx="60959" cy="1198880"/>
          </a:xfrm>
          <a:prstGeom prst="rect">
            <a:avLst/>
          </a:prstGeom>
          <a:pattFill prst="horzBrick">
            <a:fgClr>
              <a:schemeClr val="tx1"/>
            </a:fgClr>
            <a:bgClr>
              <a:srgbClr val="FFFFFF"/>
            </a:bgClr>
          </a:pattFill>
          <a:ln w="3175">
            <a:solidFill>
              <a:srgbClr val="FF0000"/>
            </a:solidFill>
            <a:miter lim="800000"/>
            <a:headEnd/>
            <a:tailEnd/>
          </a:ln>
        </p:spPr>
        <p:txBody>
          <a:bodyPr wrap="none" anchor="ctr"/>
          <a:lstStyle/>
          <a:p>
            <a:pPr algn="ctr">
              <a:spcBef>
                <a:spcPct val="15000"/>
              </a:spcBef>
            </a:pPr>
            <a:endParaRPr lang="zh-CN" altLang="en-US" b="1"/>
          </a:p>
        </p:txBody>
      </p:sp>
      <p:sp>
        <p:nvSpPr>
          <p:cNvPr id="27663" name="Rectangle 45"/>
          <p:cNvSpPr>
            <a:spLocks noChangeArrowheads="1"/>
          </p:cNvSpPr>
          <p:nvPr/>
        </p:nvSpPr>
        <p:spPr bwMode="auto">
          <a:xfrm>
            <a:off x="4138613" y="5201920"/>
            <a:ext cx="57467" cy="1168400"/>
          </a:xfrm>
          <a:prstGeom prst="rect">
            <a:avLst/>
          </a:prstGeom>
          <a:pattFill prst="horzBrick">
            <a:fgClr>
              <a:schemeClr val="tx1"/>
            </a:fgClr>
            <a:bgClr>
              <a:srgbClr val="FFFFFF"/>
            </a:bgClr>
          </a:pattFill>
          <a:ln w="3175">
            <a:solidFill>
              <a:srgbClr val="FF0000"/>
            </a:solidFill>
            <a:miter lim="800000"/>
            <a:headEnd/>
            <a:tailEnd/>
          </a:ln>
        </p:spPr>
        <p:txBody>
          <a:bodyPr wrap="none" anchor="ctr"/>
          <a:lstStyle/>
          <a:p>
            <a:pPr algn="ctr">
              <a:spcBef>
                <a:spcPct val="15000"/>
              </a:spcBef>
            </a:pPr>
            <a:endParaRPr lang="zh-CN" altLang="en-US" b="1"/>
          </a:p>
        </p:txBody>
      </p:sp>
      <p:sp>
        <p:nvSpPr>
          <p:cNvPr id="27664" name="Rectangle 46"/>
          <p:cNvSpPr>
            <a:spLocks noChangeArrowheads="1"/>
          </p:cNvSpPr>
          <p:nvPr/>
        </p:nvSpPr>
        <p:spPr bwMode="auto">
          <a:xfrm>
            <a:off x="7894321" y="5201920"/>
            <a:ext cx="91440" cy="1148080"/>
          </a:xfrm>
          <a:prstGeom prst="rect">
            <a:avLst/>
          </a:prstGeom>
          <a:pattFill prst="horzBrick">
            <a:fgClr>
              <a:schemeClr val="tx1"/>
            </a:fgClr>
            <a:bgClr>
              <a:srgbClr val="FFFFFF"/>
            </a:bgClr>
          </a:pattFill>
          <a:ln w="3175">
            <a:solidFill>
              <a:srgbClr val="FF0000"/>
            </a:solidFill>
            <a:miter lim="800000"/>
            <a:headEnd/>
            <a:tailEnd/>
          </a:ln>
        </p:spPr>
        <p:txBody>
          <a:bodyPr wrap="none" anchor="ctr"/>
          <a:lstStyle/>
          <a:p>
            <a:pPr algn="ctr">
              <a:spcBef>
                <a:spcPct val="15000"/>
              </a:spcBef>
            </a:pPr>
            <a:endParaRPr lang="zh-CN" altLang="en-US" b="1"/>
          </a:p>
        </p:txBody>
      </p:sp>
      <p:sp>
        <p:nvSpPr>
          <p:cNvPr id="27665" name="Text Box 47"/>
          <p:cNvSpPr txBox="1">
            <a:spLocks noChangeArrowheads="1"/>
          </p:cNvSpPr>
          <p:nvPr/>
        </p:nvSpPr>
        <p:spPr bwMode="auto">
          <a:xfrm>
            <a:off x="419100" y="798513"/>
            <a:ext cx="8362950" cy="829543"/>
          </a:xfrm>
          <a:prstGeom prst="rect">
            <a:avLst/>
          </a:prstGeom>
          <a:noFill/>
          <a:ln w="9525" algn="ctr">
            <a:noFill/>
            <a:miter lim="800000"/>
            <a:headEnd/>
            <a:tailEnd/>
          </a:ln>
        </p:spPr>
        <p:txBody>
          <a:bodyPr lIns="180000" tIns="90000" rIns="0" bIns="0">
            <a:spAutoFit/>
          </a:bodyPr>
          <a:lstStyle/>
          <a:p>
            <a:r>
              <a:rPr lang="zh-CN" altLang="en-US" sz="1600">
                <a:solidFill>
                  <a:schemeClr val="tx1"/>
                </a:solidFill>
                <a:latin typeface="黑体" pitchFamily="49" charset="-122"/>
                <a:ea typeface="黑体" pitchFamily="49" charset="-122"/>
              </a:rPr>
              <a:t>按照国务院、保监会批准的“集团控股，分业经营，分业监管，整体上市”体制和模式运作，经过多年实践，得到充分肯定和广泛认同；中国平安的这一体制和模式具有“双重管控”优势，代表了中国金融业未来发展的趋势</a:t>
            </a:r>
          </a:p>
        </p:txBody>
      </p:sp>
      <p:cxnSp>
        <p:nvCxnSpPr>
          <p:cNvPr id="27666" name="AutoShape 49"/>
          <p:cNvCxnSpPr>
            <a:cxnSpLocks noChangeShapeType="1"/>
          </p:cNvCxnSpPr>
          <p:nvPr/>
        </p:nvCxnSpPr>
        <p:spPr bwMode="auto">
          <a:xfrm>
            <a:off x="4567238" y="6416675"/>
            <a:ext cx="0" cy="0"/>
          </a:xfrm>
          <a:prstGeom prst="straightConnector1">
            <a:avLst/>
          </a:prstGeom>
          <a:noFill/>
          <a:ln w="3175">
            <a:solidFill>
              <a:schemeClr val="tx1"/>
            </a:solidFill>
            <a:round/>
            <a:headEnd/>
            <a:tailEnd type="triangle" w="med" len="med"/>
          </a:ln>
        </p:spPr>
      </p:cxnSp>
      <p:sp>
        <p:nvSpPr>
          <p:cNvPr id="129074" name="AutoShape 50"/>
          <p:cNvSpPr>
            <a:spLocks noChangeArrowheads="1"/>
          </p:cNvSpPr>
          <p:nvPr/>
        </p:nvSpPr>
        <p:spPr bwMode="auto">
          <a:xfrm>
            <a:off x="1240473" y="3993198"/>
            <a:ext cx="612775" cy="1439861"/>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129075" name="AutoShape 51"/>
          <p:cNvSpPr>
            <a:spLocks noChangeArrowheads="1"/>
          </p:cNvSpPr>
          <p:nvPr/>
        </p:nvSpPr>
        <p:spPr bwMode="auto">
          <a:xfrm>
            <a:off x="2157413" y="3995738"/>
            <a:ext cx="612775" cy="1414461"/>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129076" name="AutoShape 52"/>
          <p:cNvSpPr>
            <a:spLocks noChangeArrowheads="1"/>
          </p:cNvSpPr>
          <p:nvPr/>
        </p:nvSpPr>
        <p:spPr bwMode="auto">
          <a:xfrm>
            <a:off x="3275965" y="4036379"/>
            <a:ext cx="645795" cy="1399221"/>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129077" name="AutoShape 53"/>
          <p:cNvSpPr>
            <a:spLocks noChangeArrowheads="1"/>
          </p:cNvSpPr>
          <p:nvPr/>
        </p:nvSpPr>
        <p:spPr bwMode="auto">
          <a:xfrm>
            <a:off x="4416425" y="3967798"/>
            <a:ext cx="612775" cy="1452561"/>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129078" name="AutoShape 54"/>
          <p:cNvSpPr>
            <a:spLocks noChangeArrowheads="1"/>
          </p:cNvSpPr>
          <p:nvPr/>
        </p:nvSpPr>
        <p:spPr bwMode="auto">
          <a:xfrm>
            <a:off x="6959600" y="4003358"/>
            <a:ext cx="524193" cy="1389061"/>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129079" name="AutoShape 55"/>
          <p:cNvSpPr>
            <a:spLocks noChangeArrowheads="1"/>
          </p:cNvSpPr>
          <p:nvPr/>
        </p:nvSpPr>
        <p:spPr bwMode="auto">
          <a:xfrm>
            <a:off x="8249920" y="3975419"/>
            <a:ext cx="574040" cy="1389061"/>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129080" name="Rectangle 56"/>
          <p:cNvSpPr>
            <a:spLocks noChangeArrowheads="1"/>
          </p:cNvSpPr>
          <p:nvPr/>
        </p:nvSpPr>
        <p:spPr bwMode="auto">
          <a:xfrm>
            <a:off x="3942398" y="4465638"/>
            <a:ext cx="1571625" cy="506412"/>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2000">
                <a:solidFill>
                  <a:schemeClr val="tx1"/>
                </a:solidFill>
                <a:latin typeface="Arial" charset="0"/>
                <a:ea typeface="黑体" pitchFamily="2" charset="-122"/>
              </a:rPr>
              <a:t>平安集团</a:t>
            </a:r>
          </a:p>
        </p:txBody>
      </p:sp>
      <p:sp>
        <p:nvSpPr>
          <p:cNvPr id="27676" name="AutoShape 57"/>
          <p:cNvSpPr>
            <a:spLocks noChangeArrowheads="1"/>
          </p:cNvSpPr>
          <p:nvPr/>
        </p:nvSpPr>
        <p:spPr bwMode="auto">
          <a:xfrm>
            <a:off x="4076383" y="3985578"/>
            <a:ext cx="714375" cy="458787"/>
          </a:xfrm>
          <a:prstGeom prst="downArrow">
            <a:avLst>
              <a:gd name="adj1" fmla="val 49630"/>
              <a:gd name="adj2" fmla="val 11111"/>
            </a:avLst>
          </a:prstGeom>
          <a:noFill/>
          <a:ln w="3175" algn="ctr">
            <a:solidFill>
              <a:schemeClr val="tx1"/>
            </a:solidFill>
            <a:miter lim="800000"/>
            <a:headEnd/>
            <a:tailEnd/>
          </a:ln>
        </p:spPr>
        <p:txBody>
          <a:bodyPr wrap="none" anchor="ctr"/>
          <a:lstStyle/>
          <a:p>
            <a:pPr algn="ctr">
              <a:spcBef>
                <a:spcPct val="15000"/>
              </a:spcBef>
            </a:pPr>
            <a:endParaRPr lang="zh-CN" altLang="en-US" b="1"/>
          </a:p>
        </p:txBody>
      </p:sp>
      <p:sp>
        <p:nvSpPr>
          <p:cNvPr id="129082" name="Rectangle 58"/>
          <p:cNvSpPr>
            <a:spLocks noChangeArrowheads="1"/>
          </p:cNvSpPr>
          <p:nvPr/>
        </p:nvSpPr>
        <p:spPr bwMode="auto">
          <a:xfrm>
            <a:off x="1028700" y="5432425"/>
            <a:ext cx="885825" cy="422275"/>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a:solidFill>
                  <a:schemeClr val="tx1"/>
                </a:solidFill>
                <a:latin typeface="Arial" charset="0"/>
                <a:ea typeface="黑体" pitchFamily="2" charset="-122"/>
              </a:rPr>
              <a:t>平安银行</a:t>
            </a:r>
          </a:p>
        </p:txBody>
      </p:sp>
      <p:sp>
        <p:nvSpPr>
          <p:cNvPr id="129084" name="Rectangle 60"/>
          <p:cNvSpPr>
            <a:spLocks noChangeArrowheads="1"/>
          </p:cNvSpPr>
          <p:nvPr/>
        </p:nvSpPr>
        <p:spPr bwMode="auto">
          <a:xfrm>
            <a:off x="2072641" y="5442585"/>
            <a:ext cx="888999" cy="422275"/>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a:solidFill>
                  <a:schemeClr val="tx1"/>
                </a:solidFill>
                <a:latin typeface="Arial" charset="0"/>
                <a:ea typeface="黑体" pitchFamily="2" charset="-122"/>
              </a:rPr>
              <a:t>平安信托</a:t>
            </a:r>
          </a:p>
        </p:txBody>
      </p:sp>
      <p:sp>
        <p:nvSpPr>
          <p:cNvPr id="129085" name="Rectangle 61"/>
          <p:cNvSpPr>
            <a:spLocks noChangeArrowheads="1"/>
          </p:cNvSpPr>
          <p:nvPr/>
        </p:nvSpPr>
        <p:spPr bwMode="auto">
          <a:xfrm>
            <a:off x="3119120" y="5434964"/>
            <a:ext cx="955040" cy="396876"/>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a:solidFill>
                  <a:schemeClr val="tx1"/>
                </a:solidFill>
                <a:latin typeface="Arial" charset="0"/>
                <a:ea typeface="黑体" pitchFamily="2" charset="-122"/>
              </a:rPr>
              <a:t>平安人寿</a:t>
            </a:r>
          </a:p>
        </p:txBody>
      </p:sp>
      <p:sp>
        <p:nvSpPr>
          <p:cNvPr id="129086" name="Rectangle 62"/>
          <p:cNvSpPr>
            <a:spLocks noChangeArrowheads="1"/>
          </p:cNvSpPr>
          <p:nvPr/>
        </p:nvSpPr>
        <p:spPr bwMode="auto">
          <a:xfrm>
            <a:off x="4300220" y="5415279"/>
            <a:ext cx="982979" cy="447041"/>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a:solidFill>
                  <a:schemeClr val="tx1"/>
                </a:solidFill>
                <a:latin typeface="Arial" charset="0"/>
                <a:ea typeface="黑体" pitchFamily="2" charset="-122"/>
              </a:rPr>
              <a:t>平安产险</a:t>
            </a:r>
          </a:p>
        </p:txBody>
      </p:sp>
      <p:sp>
        <p:nvSpPr>
          <p:cNvPr id="129087" name="Rectangle 63"/>
          <p:cNvSpPr>
            <a:spLocks noChangeArrowheads="1"/>
          </p:cNvSpPr>
          <p:nvPr/>
        </p:nvSpPr>
        <p:spPr bwMode="auto">
          <a:xfrm>
            <a:off x="6725285" y="5419725"/>
            <a:ext cx="1026795" cy="412115"/>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a:solidFill>
                  <a:schemeClr val="tx1"/>
                </a:solidFill>
                <a:latin typeface="Arial" charset="0"/>
                <a:ea typeface="黑体" pitchFamily="2" charset="-122"/>
              </a:rPr>
              <a:t>平安证券</a:t>
            </a:r>
          </a:p>
        </p:txBody>
      </p:sp>
      <p:sp>
        <p:nvSpPr>
          <p:cNvPr id="129088" name="Rectangle 64"/>
          <p:cNvSpPr>
            <a:spLocks noChangeArrowheads="1"/>
          </p:cNvSpPr>
          <p:nvPr/>
        </p:nvSpPr>
        <p:spPr bwMode="auto">
          <a:xfrm>
            <a:off x="8128000" y="5435601"/>
            <a:ext cx="1016000" cy="396239"/>
          </a:xfrm>
          <a:prstGeom prst="rect">
            <a:avLst/>
          </a:prstGeom>
          <a:solidFill>
            <a:srgbClr val="FF9900"/>
          </a:solidFill>
          <a:ln w="3175" algn="ctr">
            <a:noFill/>
            <a:prstDash val="dash"/>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smtClean="0">
                <a:solidFill>
                  <a:schemeClr val="tx1"/>
                </a:solidFill>
                <a:latin typeface="Arial" charset="0"/>
                <a:ea typeface="黑体" pitchFamily="2" charset="-122"/>
              </a:rPr>
              <a:t>大</a:t>
            </a:r>
            <a:r>
              <a:rPr lang="zh-CN" altLang="en-US" sz="1600">
                <a:solidFill>
                  <a:schemeClr val="tx1"/>
                </a:solidFill>
                <a:latin typeface="Arial" charset="0"/>
                <a:ea typeface="黑体" pitchFamily="2" charset="-122"/>
              </a:rPr>
              <a:t>华基金</a:t>
            </a:r>
          </a:p>
        </p:txBody>
      </p:sp>
      <p:sp>
        <p:nvSpPr>
          <p:cNvPr id="129093" name="Rectangle 69"/>
          <p:cNvSpPr>
            <a:spLocks noChangeArrowheads="1"/>
          </p:cNvSpPr>
          <p:nvPr/>
        </p:nvSpPr>
        <p:spPr bwMode="auto">
          <a:xfrm>
            <a:off x="317501" y="3516313"/>
            <a:ext cx="2725738" cy="446087"/>
          </a:xfrm>
          <a:prstGeom prst="rect">
            <a:avLst/>
          </a:prstGeom>
          <a:gradFill rotWithShape="1">
            <a:gsLst>
              <a:gs pos="0">
                <a:srgbClr val="C0C0C0">
                  <a:alpha val="50000"/>
                </a:srgbClr>
              </a:gs>
              <a:gs pos="50000">
                <a:schemeClr val="bg1"/>
              </a:gs>
              <a:gs pos="100000">
                <a:srgbClr val="C0C0C0">
                  <a:alpha val="50000"/>
                </a:srgbClr>
              </a:gs>
            </a:gsLst>
            <a:lin ang="5400000" scaled="1"/>
          </a:gradFill>
          <a:ln w="317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defRPr/>
            </a:pPr>
            <a:r>
              <a:rPr lang="zh-CN" altLang="en-US" sz="1800">
                <a:solidFill>
                  <a:schemeClr val="tx1"/>
                </a:solidFill>
                <a:effectLst>
                  <a:outerShdw blurRad="38100" dist="38100" dir="2700000" algn="tl">
                    <a:srgbClr val="FFFFFF"/>
                  </a:outerShdw>
                </a:effectLst>
                <a:latin typeface="Arial" charset="0"/>
                <a:ea typeface="黑体" pitchFamily="2" charset="-122"/>
              </a:rPr>
              <a:t>银监会</a:t>
            </a:r>
          </a:p>
        </p:txBody>
      </p:sp>
      <p:sp>
        <p:nvSpPr>
          <p:cNvPr id="129094" name="Rectangle 70"/>
          <p:cNvSpPr>
            <a:spLocks noChangeArrowheads="1"/>
          </p:cNvSpPr>
          <p:nvPr/>
        </p:nvSpPr>
        <p:spPr bwMode="auto">
          <a:xfrm>
            <a:off x="6441440" y="3516313"/>
            <a:ext cx="2448560" cy="486727"/>
          </a:xfrm>
          <a:prstGeom prst="rect">
            <a:avLst/>
          </a:prstGeom>
          <a:gradFill rotWithShape="1">
            <a:gsLst>
              <a:gs pos="0">
                <a:srgbClr val="C0C0C0">
                  <a:alpha val="50000"/>
                </a:srgbClr>
              </a:gs>
              <a:gs pos="50000">
                <a:schemeClr val="bg1"/>
              </a:gs>
              <a:gs pos="100000">
                <a:srgbClr val="C0C0C0">
                  <a:alpha val="50000"/>
                </a:srgbClr>
              </a:gs>
            </a:gsLst>
            <a:lin ang="5400000" scaled="1"/>
          </a:gradFill>
          <a:ln w="317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defRPr/>
            </a:pPr>
            <a:r>
              <a:rPr lang="zh-CN" altLang="en-US" sz="1800">
                <a:solidFill>
                  <a:schemeClr val="tx1"/>
                </a:solidFill>
                <a:effectLst>
                  <a:outerShdw blurRad="38100" dist="38100" dir="2700000" algn="tl">
                    <a:srgbClr val="FFFFFF"/>
                  </a:outerShdw>
                </a:effectLst>
                <a:latin typeface="Arial" charset="0"/>
                <a:ea typeface="黑体" pitchFamily="2" charset="-122"/>
              </a:rPr>
              <a:t>证监会</a:t>
            </a:r>
          </a:p>
        </p:txBody>
      </p:sp>
      <p:sp>
        <p:nvSpPr>
          <p:cNvPr id="129095" name="Rectangle 71"/>
          <p:cNvSpPr>
            <a:spLocks noChangeArrowheads="1"/>
          </p:cNvSpPr>
          <p:nvPr/>
        </p:nvSpPr>
        <p:spPr bwMode="auto">
          <a:xfrm>
            <a:off x="3180081" y="3536633"/>
            <a:ext cx="3017520" cy="395287"/>
          </a:xfrm>
          <a:prstGeom prst="rect">
            <a:avLst/>
          </a:prstGeom>
          <a:gradFill rotWithShape="1">
            <a:gsLst>
              <a:gs pos="0">
                <a:srgbClr val="C0C0C0">
                  <a:alpha val="50000"/>
                </a:srgbClr>
              </a:gs>
              <a:gs pos="50000">
                <a:schemeClr val="bg1"/>
              </a:gs>
              <a:gs pos="100000">
                <a:srgbClr val="C0C0C0">
                  <a:alpha val="50000"/>
                </a:srgbClr>
              </a:gs>
            </a:gsLst>
            <a:lin ang="5400000" scaled="1"/>
          </a:gradFill>
          <a:ln w="317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defRPr/>
            </a:pPr>
            <a:r>
              <a:rPr lang="zh-CN" altLang="en-US" sz="1800">
                <a:solidFill>
                  <a:schemeClr val="tx1"/>
                </a:solidFill>
                <a:effectLst>
                  <a:outerShdw blurRad="38100" dist="38100" dir="2700000" algn="tl">
                    <a:srgbClr val="FFFFFF"/>
                  </a:outerShdw>
                </a:effectLst>
                <a:latin typeface="Arial" charset="0"/>
                <a:ea typeface="黑体" pitchFamily="2" charset="-122"/>
              </a:rPr>
              <a:t>保监会</a:t>
            </a:r>
          </a:p>
        </p:txBody>
      </p:sp>
      <p:sp>
        <p:nvSpPr>
          <p:cNvPr id="129098" name="Text Box 74"/>
          <p:cNvSpPr txBox="1">
            <a:spLocks noChangeArrowheads="1"/>
          </p:cNvSpPr>
          <p:nvPr/>
        </p:nvSpPr>
        <p:spPr bwMode="auto">
          <a:xfrm>
            <a:off x="0" y="228600"/>
            <a:ext cx="7823200" cy="674688"/>
          </a:xfrm>
          <a:prstGeom prst="rect">
            <a:avLst/>
          </a:prstGeom>
          <a:noFill/>
          <a:ln w="9525">
            <a:noFill/>
            <a:miter lim="800000"/>
            <a:headEnd/>
            <a:tailEnd/>
          </a:ln>
          <a:effectLst/>
        </p:spPr>
        <p:txBody>
          <a:bodyPr tIns="90000" bIns="90000">
            <a:spAutoFit/>
          </a:bodyPr>
          <a:lstStyle/>
          <a:p>
            <a:pPr>
              <a:defRPr/>
            </a:pPr>
            <a:r>
              <a:rPr lang="zh-CN" altLang="en-US" sz="3200" b="1" dirty="0">
                <a:solidFill>
                  <a:srgbClr val="FF6600"/>
                </a:solidFill>
                <a:latin typeface="黑体" pitchFamily="2" charset="-122"/>
                <a:ea typeface="黑体" pitchFamily="2" charset="-122"/>
              </a:rPr>
              <a:t>公司治理</a:t>
            </a:r>
            <a:r>
              <a:rPr lang="zh-CN" altLang="en-US" sz="3200" b="1" dirty="0">
                <a:solidFill>
                  <a:schemeClr val="tx1"/>
                </a:solidFill>
                <a:latin typeface="黑体" pitchFamily="2" charset="-122"/>
                <a:ea typeface="黑体" pitchFamily="2" charset="-122"/>
              </a:rPr>
              <a:t>集团综合金融体制与模式</a:t>
            </a:r>
            <a:endParaRPr lang="zh-CN" altLang="en-US" dirty="0">
              <a:solidFill>
                <a:schemeClr val="tx1"/>
              </a:solidFill>
              <a:effectLst>
                <a:outerShdw blurRad="38100" dist="38100" dir="2700000" algn="tl">
                  <a:srgbClr val="C0C0C0"/>
                </a:outerShdw>
              </a:effectLst>
              <a:latin typeface="Arial" charset="0"/>
              <a:ea typeface="黑体" pitchFamily="2" charset="-122"/>
            </a:endParaRPr>
          </a:p>
        </p:txBody>
      </p:sp>
      <p:sp>
        <p:nvSpPr>
          <p:cNvPr id="41" name="Rectangle 58"/>
          <p:cNvSpPr>
            <a:spLocks noChangeArrowheads="1"/>
          </p:cNvSpPr>
          <p:nvPr/>
        </p:nvSpPr>
        <p:spPr bwMode="auto">
          <a:xfrm>
            <a:off x="0" y="5419725"/>
            <a:ext cx="977900" cy="447675"/>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smtClean="0">
                <a:solidFill>
                  <a:schemeClr val="tx1"/>
                </a:solidFill>
                <a:latin typeface="Arial" charset="0"/>
                <a:ea typeface="黑体" pitchFamily="2" charset="-122"/>
              </a:rPr>
              <a:t>深发展</a:t>
            </a:r>
            <a:endParaRPr lang="zh-CN" altLang="en-US" sz="1600">
              <a:solidFill>
                <a:schemeClr val="tx1"/>
              </a:solidFill>
              <a:latin typeface="Arial" charset="0"/>
              <a:ea typeface="黑体" pitchFamily="2" charset="-122"/>
            </a:endParaRPr>
          </a:p>
        </p:txBody>
      </p:sp>
      <p:sp>
        <p:nvSpPr>
          <p:cNvPr id="76" name="Rectangle 44"/>
          <p:cNvSpPr>
            <a:spLocks noChangeArrowheads="1"/>
          </p:cNvSpPr>
          <p:nvPr/>
        </p:nvSpPr>
        <p:spPr bwMode="auto">
          <a:xfrm>
            <a:off x="939801" y="5191760"/>
            <a:ext cx="45719" cy="1148080"/>
          </a:xfrm>
          <a:prstGeom prst="rect">
            <a:avLst/>
          </a:prstGeom>
          <a:pattFill prst="horzBrick">
            <a:fgClr>
              <a:schemeClr val="tx1"/>
            </a:fgClr>
            <a:bgClr>
              <a:srgbClr val="FFFFFF"/>
            </a:bgClr>
          </a:pattFill>
          <a:ln w="3175">
            <a:solidFill>
              <a:srgbClr val="FF0000"/>
            </a:solidFill>
            <a:miter lim="800000"/>
            <a:headEnd/>
            <a:tailEnd/>
          </a:ln>
        </p:spPr>
        <p:txBody>
          <a:bodyPr wrap="none" anchor="ctr"/>
          <a:lstStyle/>
          <a:p>
            <a:pPr algn="ctr">
              <a:spcBef>
                <a:spcPct val="15000"/>
              </a:spcBef>
            </a:pPr>
            <a:endParaRPr lang="zh-CN" altLang="en-US" b="1"/>
          </a:p>
        </p:txBody>
      </p:sp>
      <p:sp>
        <p:nvSpPr>
          <p:cNvPr id="77" name="AutoShape 50"/>
          <p:cNvSpPr>
            <a:spLocks noChangeArrowheads="1"/>
          </p:cNvSpPr>
          <p:nvPr/>
        </p:nvSpPr>
        <p:spPr bwMode="auto">
          <a:xfrm>
            <a:off x="188913" y="4021138"/>
            <a:ext cx="612775" cy="1439861"/>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44" name="Rectangle 62"/>
          <p:cNvSpPr>
            <a:spLocks noChangeArrowheads="1"/>
          </p:cNvSpPr>
          <p:nvPr/>
        </p:nvSpPr>
        <p:spPr bwMode="auto">
          <a:xfrm>
            <a:off x="5509260" y="5405121"/>
            <a:ext cx="1054099" cy="457199"/>
          </a:xfrm>
          <a:prstGeom prst="rect">
            <a:avLst/>
          </a:prstGeom>
          <a:solidFill>
            <a:srgbClr val="FF9900"/>
          </a:solidFill>
          <a:ln w="3175"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algn="ctr">
              <a:defRPr/>
            </a:pPr>
            <a:r>
              <a:rPr lang="zh-CN" altLang="en-US" sz="1600">
                <a:solidFill>
                  <a:schemeClr val="tx1"/>
                </a:solidFill>
                <a:latin typeface="Arial" charset="0"/>
                <a:ea typeface="黑体" pitchFamily="2" charset="-122"/>
              </a:rPr>
              <a:t>平</a:t>
            </a:r>
            <a:r>
              <a:rPr lang="zh-CN" altLang="en-US" sz="1600" smtClean="0">
                <a:solidFill>
                  <a:schemeClr val="tx1"/>
                </a:solidFill>
                <a:latin typeface="Arial" charset="0"/>
                <a:ea typeface="黑体" pitchFamily="2" charset="-122"/>
              </a:rPr>
              <a:t>安养老险</a:t>
            </a:r>
            <a:endParaRPr lang="zh-CN" altLang="en-US" sz="1600">
              <a:solidFill>
                <a:schemeClr val="tx1"/>
              </a:solidFill>
              <a:latin typeface="Arial" charset="0"/>
              <a:ea typeface="黑体" pitchFamily="2" charset="-122"/>
            </a:endParaRPr>
          </a:p>
        </p:txBody>
      </p:sp>
      <p:sp>
        <p:nvSpPr>
          <p:cNvPr id="45" name="AutoShape 53"/>
          <p:cNvSpPr>
            <a:spLocks noChangeArrowheads="1"/>
          </p:cNvSpPr>
          <p:nvPr/>
        </p:nvSpPr>
        <p:spPr bwMode="auto">
          <a:xfrm>
            <a:off x="5689601" y="4008439"/>
            <a:ext cx="660400" cy="1386522"/>
          </a:xfrm>
          <a:prstGeom prst="downArrow">
            <a:avLst>
              <a:gd name="adj1" fmla="val 49630"/>
              <a:gd name="adj2" fmla="val 28497"/>
            </a:avLst>
          </a:prstGeom>
          <a:gradFill rotWithShape="1">
            <a:gsLst>
              <a:gs pos="0">
                <a:schemeClr val="bg1"/>
              </a:gs>
              <a:gs pos="100000">
                <a:schemeClr val="bg1">
                  <a:gamma/>
                  <a:shade val="76078"/>
                  <a:invGamma/>
                </a:schemeClr>
              </a:gs>
            </a:gsLst>
            <a:lin ang="5400000" scaled="1"/>
          </a:gradFill>
          <a:ln w="3175" algn="ctr">
            <a:noFill/>
            <a:miter lim="800000"/>
            <a:headEnd/>
            <a:tailEnd/>
          </a:ln>
          <a:effectLst/>
        </p:spPr>
        <p:txBody>
          <a:bodyPr wrap="none" anchor="ctr"/>
          <a:lstStyle/>
          <a:p>
            <a:pPr algn="ctr">
              <a:spcBef>
                <a:spcPct val="15000"/>
              </a:spcBef>
              <a:defRPr/>
            </a:pPr>
            <a:endParaRPr lang="zh-CN" altLang="en-US" b="1">
              <a:latin typeface="Arial" charset="0"/>
            </a:endParaRPr>
          </a:p>
        </p:txBody>
      </p:sp>
      <p:sp>
        <p:nvSpPr>
          <p:cNvPr id="46" name="Rectangle 45"/>
          <p:cNvSpPr>
            <a:spLocks noChangeArrowheads="1"/>
          </p:cNvSpPr>
          <p:nvPr/>
        </p:nvSpPr>
        <p:spPr bwMode="auto">
          <a:xfrm>
            <a:off x="5357813" y="5110480"/>
            <a:ext cx="57467" cy="1249680"/>
          </a:xfrm>
          <a:prstGeom prst="rect">
            <a:avLst/>
          </a:prstGeom>
          <a:pattFill prst="horzBrick">
            <a:fgClr>
              <a:schemeClr val="tx1"/>
            </a:fgClr>
            <a:bgClr>
              <a:srgbClr val="FFFFFF"/>
            </a:bgClr>
          </a:pattFill>
          <a:ln w="3175">
            <a:solidFill>
              <a:srgbClr val="FF0000"/>
            </a:solidFill>
            <a:miter lim="800000"/>
            <a:headEnd/>
            <a:tailEnd/>
          </a:ln>
        </p:spPr>
        <p:txBody>
          <a:bodyPr wrap="none" anchor="ctr"/>
          <a:lstStyle/>
          <a:p>
            <a:pPr algn="ctr">
              <a:spcBef>
                <a:spcPct val="15000"/>
              </a:spcBef>
            </a:pPr>
            <a:endParaRPr lang="zh-CN" altLang="en-US" b="1"/>
          </a:p>
        </p:txBody>
      </p:sp>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Text Box 7"/>
          <p:cNvSpPr txBox="1">
            <a:spLocks noChangeArrowheads="1"/>
          </p:cNvSpPr>
          <p:nvPr/>
        </p:nvSpPr>
        <p:spPr bwMode="auto">
          <a:xfrm>
            <a:off x="1168400" y="476250"/>
            <a:ext cx="2336800" cy="579438"/>
          </a:xfrm>
          <a:prstGeom prst="rect">
            <a:avLst/>
          </a:prstGeom>
          <a:noFill/>
          <a:ln w="9525">
            <a:noFill/>
            <a:miter lim="800000"/>
            <a:headEnd/>
            <a:tailEnd/>
          </a:ln>
        </p:spPr>
        <p:txBody>
          <a:bodyPr>
            <a:spAutoFit/>
          </a:bodyPr>
          <a:lstStyle/>
          <a:p>
            <a:pPr>
              <a:spcBef>
                <a:spcPct val="50000"/>
              </a:spcBef>
              <a:defRPr/>
            </a:pPr>
            <a:r>
              <a:rPr lang="zh-CN" altLang="en-US" sz="3200" b="1" dirty="0">
                <a:solidFill>
                  <a:schemeClr val="tx1"/>
                </a:solidFill>
                <a:latin typeface="黑体" pitchFamily="2" charset="-122"/>
                <a:ea typeface="黑体" pitchFamily="2" charset="-122"/>
                <a:cs typeface="+mj-cs"/>
              </a:rPr>
              <a:t>目录</a:t>
            </a:r>
          </a:p>
        </p:txBody>
      </p:sp>
      <p:cxnSp>
        <p:nvCxnSpPr>
          <p:cNvPr id="29700" name="Straight Connector 6"/>
          <p:cNvCxnSpPr>
            <a:cxnSpLocks noChangeShapeType="1"/>
          </p:cNvCxnSpPr>
          <p:nvPr/>
        </p:nvCxnSpPr>
        <p:spPr bwMode="auto">
          <a:xfrm rot="5400000">
            <a:off x="1781175" y="428625"/>
            <a:ext cx="857250" cy="0"/>
          </a:xfrm>
          <a:prstGeom prst="line">
            <a:avLst/>
          </a:prstGeom>
          <a:noFill/>
          <a:ln w="12700" algn="ctr">
            <a:solidFill>
              <a:schemeClr val="hlink"/>
            </a:solidFill>
            <a:round/>
            <a:headEnd/>
            <a:tailEnd/>
          </a:ln>
        </p:spPr>
      </p:cxnSp>
      <p:sp>
        <p:nvSpPr>
          <p:cNvPr id="9" name="Rectangle 8"/>
          <p:cNvSpPr/>
          <p:nvPr/>
        </p:nvSpPr>
        <p:spPr>
          <a:xfrm>
            <a:off x="0" y="3871913"/>
            <a:ext cx="9144000" cy="571500"/>
          </a:xfrm>
          <a:prstGeom prst="rect">
            <a:avLst/>
          </a:prstGeom>
          <a:gradFill>
            <a:gsLst>
              <a:gs pos="0">
                <a:schemeClr val="accent4">
                  <a:tint val="50000"/>
                  <a:satMod val="300000"/>
                  <a:alpha val="46000"/>
                </a:schemeClr>
              </a:gs>
              <a:gs pos="35000">
                <a:schemeClr val="accent4">
                  <a:tint val="37000"/>
                  <a:satMod val="300000"/>
                  <a:alpha val="31000"/>
                </a:schemeClr>
              </a:gs>
              <a:gs pos="100000">
                <a:schemeClr val="accent4">
                  <a:tint val="15000"/>
                  <a:satMod val="350000"/>
                  <a:alpha val="0"/>
                </a:schemeClr>
              </a:gs>
            </a:gsLst>
          </a:gradFill>
          <a:ln>
            <a:solidFill>
              <a:schemeClr val="bg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171" name="Rectangle 3"/>
          <p:cNvSpPr>
            <a:spLocks noGrp="1" noChangeArrowheads="1"/>
          </p:cNvSpPr>
          <p:nvPr>
            <p:ph type="body" idx="1"/>
          </p:nvPr>
        </p:nvSpPr>
        <p:spPr>
          <a:xfrm>
            <a:off x="3103563" y="1136650"/>
            <a:ext cx="3276600" cy="5181600"/>
          </a:xfrm>
        </p:spPr>
        <p:txBody>
          <a:bodyPr/>
          <a:lstStyle/>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集团概览</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发展战略</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业务概况</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公司治理</a:t>
            </a:r>
          </a:p>
          <a:p>
            <a:pPr eaLnBrk="1" hangingPunct="1">
              <a:lnSpc>
                <a:spcPct val="150000"/>
              </a:lnSpc>
              <a:spcBef>
                <a:spcPct val="50000"/>
              </a:spcBef>
              <a:buFont typeface="Wingdings" pitchFamily="2" charset="2"/>
              <a:buNone/>
              <a:defRPr/>
            </a:pPr>
            <a:r>
              <a:rPr lang="zh-CN" altLang="en-US" sz="3200" b="1" kern="1200" dirty="0" smtClean="0">
                <a:solidFill>
                  <a:srgbClr val="FF6600"/>
                </a:solidFill>
                <a:latin typeface="黑体" pitchFamily="2" charset="-122"/>
                <a:ea typeface="黑体" pitchFamily="2" charset="-122"/>
                <a:cs typeface="+mj-cs"/>
              </a:rPr>
              <a:t>人才团队</a:t>
            </a:r>
            <a:endParaRPr lang="en-US" altLang="zh-CN" sz="3200" b="1" kern="1200" dirty="0" smtClean="0">
              <a:solidFill>
                <a:srgbClr val="FF6600"/>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后援中心</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社会责任</a:t>
            </a:r>
          </a:p>
        </p:txBody>
      </p:sp>
      <p:pic>
        <p:nvPicPr>
          <p:cNvPr id="29703" name="Picture 14" descr="Logo2"/>
          <p:cNvPicPr>
            <a:picLocks noChangeAspect="1" noChangeArrowheads="1"/>
          </p:cNvPicPr>
          <p:nvPr/>
        </p:nvPicPr>
        <p:blipFill>
          <a:blip r:embed="rId4" cstate="print"/>
          <a:srcRect/>
          <a:stretch>
            <a:fillRect/>
          </a:stretch>
        </p:blipFill>
        <p:spPr bwMode="auto">
          <a:xfrm>
            <a:off x="711200" y="5695950"/>
            <a:ext cx="2306638" cy="381000"/>
          </a:xfrm>
          <a:prstGeom prst="rect">
            <a:avLst/>
          </a:prstGeom>
          <a:noFill/>
          <a:ln w="9525">
            <a:noFill/>
            <a:miter lim="800000"/>
            <a:headEnd/>
            <a:tailEnd/>
          </a:ln>
        </p:spPr>
      </p:pic>
      <p:sp>
        <p:nvSpPr>
          <p:cNvPr id="29704" name="Rectangle 12"/>
          <p:cNvSpPr>
            <a:spLocks noChangeArrowheads="1"/>
          </p:cNvSpPr>
          <p:nvPr/>
        </p:nvSpPr>
        <p:spPr bwMode="auto">
          <a:xfrm>
            <a:off x="2209800" y="0"/>
            <a:ext cx="247650" cy="971550"/>
          </a:xfrm>
          <a:prstGeom prst="rect">
            <a:avLst/>
          </a:prstGeom>
          <a:solidFill>
            <a:schemeClr val="bg2"/>
          </a:solidFill>
          <a:ln w="12700" algn="ctr">
            <a:solidFill>
              <a:schemeClr val="bg1"/>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Text Box 8"/>
          <p:cNvSpPr txBox="1">
            <a:spLocks noChangeArrowheads="1"/>
          </p:cNvSpPr>
          <p:nvPr/>
        </p:nvSpPr>
        <p:spPr bwMode="auto">
          <a:xfrm>
            <a:off x="2914650" y="1501774"/>
            <a:ext cx="6229351" cy="4632325"/>
          </a:xfrm>
          <a:prstGeom prst="rect">
            <a:avLst/>
          </a:prstGeom>
          <a:gradFill flip="none" rotWithShape="1">
            <a:gsLst>
              <a:gs pos="0">
                <a:schemeClr val="bg1">
                  <a:lumMod val="95000"/>
                  <a:shade val="30000"/>
                  <a:satMod val="115000"/>
                  <a:alpha val="0"/>
                </a:schemeClr>
              </a:gs>
              <a:gs pos="50000">
                <a:schemeClr val="bg1">
                  <a:lumMod val="95000"/>
                  <a:shade val="67500"/>
                  <a:satMod val="115000"/>
                  <a:alpha val="97000"/>
                </a:schemeClr>
              </a:gs>
              <a:gs pos="100000">
                <a:schemeClr val="bg1">
                  <a:lumMod val="95000"/>
                  <a:shade val="100000"/>
                  <a:satMod val="115000"/>
                </a:schemeClr>
              </a:gs>
            </a:gsLst>
            <a:lin ang="13500000" scaled="1"/>
            <a:tileRect/>
          </a:gradFill>
          <a:ln w="28575">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marL="263525" indent="-263525" defTabSz="895350">
              <a:lnSpc>
                <a:spcPct val="150000"/>
              </a:lnSpc>
              <a:buClr>
                <a:srgbClr val="FF0000"/>
              </a:buClr>
              <a:buSzPct val="85000"/>
              <a:buFont typeface="Wingdings" pitchFamily="2" charset="2"/>
              <a:buChar char="n"/>
              <a:defRPr/>
            </a:pPr>
            <a:r>
              <a:rPr lang="zh-CN" altLang="en-US" sz="2000" b="1" dirty="0">
                <a:solidFill>
                  <a:srgbClr val="FF9900"/>
                </a:solidFill>
                <a:ea typeface="黑体" pitchFamily="49" charset="-122"/>
                <a:cs typeface="Arial" pitchFamily="34" charset="0"/>
              </a:rPr>
              <a:t>如果河上有桥，我们干嘛还要摸着石头过河，付一点过桥费就可以了，既节省了时间，又降低了风险，海外人才就是这座桥</a:t>
            </a:r>
            <a:endParaRPr lang="en-US" altLang="zh-CN" sz="2000" b="1" dirty="0">
              <a:solidFill>
                <a:srgbClr val="FF9900"/>
              </a:solidFill>
              <a:ea typeface="黑体" pitchFamily="49" charset="-122"/>
              <a:cs typeface="Arial" pitchFamily="34" charset="0"/>
            </a:endParaRPr>
          </a:p>
          <a:p>
            <a:pPr marL="263525" indent="-263525" defTabSz="895350">
              <a:lnSpc>
                <a:spcPct val="150000"/>
              </a:lnSpc>
              <a:buClr>
                <a:srgbClr val="FF0000"/>
              </a:buClr>
              <a:buSzPct val="85000"/>
              <a:buFont typeface="Wingdings" pitchFamily="2" charset="2"/>
              <a:buChar char="n"/>
              <a:defRPr/>
            </a:pPr>
            <a:endParaRPr lang="zh-CN" altLang="en-US" sz="2000" b="1" dirty="0">
              <a:solidFill>
                <a:schemeClr val="tx1"/>
              </a:solidFill>
              <a:ea typeface="黑体" pitchFamily="49" charset="-122"/>
              <a:cs typeface="Arial" pitchFamily="34" charset="0"/>
            </a:endParaRPr>
          </a:p>
          <a:p>
            <a:pPr marL="263525" indent="-263525" defTabSz="895350">
              <a:lnSpc>
                <a:spcPct val="150000"/>
              </a:lnSpc>
              <a:buClr>
                <a:srgbClr val="FF0000"/>
              </a:buClr>
              <a:buSzPct val="85000"/>
              <a:buFont typeface="Wingdings" pitchFamily="2" charset="2"/>
              <a:buChar char="n"/>
              <a:defRPr/>
            </a:pPr>
            <a:r>
              <a:rPr lang="zh-CN" altLang="en-US" sz="2000" b="1" dirty="0">
                <a:solidFill>
                  <a:schemeClr val="tx1"/>
                </a:solidFill>
                <a:ea typeface="黑体" pitchFamily="49" charset="-122"/>
                <a:cs typeface="Arial" pitchFamily="34" charset="0"/>
              </a:rPr>
              <a:t>猫论：无论白猫、黑猫、洋猫、土猫，抓住老鼠就是好猫</a:t>
            </a:r>
            <a:endParaRPr lang="en-US" altLang="zh-CN" sz="2000" b="1" dirty="0">
              <a:solidFill>
                <a:schemeClr val="tx1"/>
              </a:solidFill>
              <a:ea typeface="黑体" pitchFamily="49" charset="-122"/>
              <a:cs typeface="Arial" pitchFamily="34" charset="0"/>
            </a:endParaRPr>
          </a:p>
          <a:p>
            <a:pPr marL="263525" indent="-263525" defTabSz="895350">
              <a:lnSpc>
                <a:spcPct val="150000"/>
              </a:lnSpc>
              <a:buClr>
                <a:srgbClr val="FF0000"/>
              </a:buClr>
              <a:buSzPct val="85000"/>
              <a:buFont typeface="Wingdings" pitchFamily="2" charset="2"/>
              <a:buChar char="n"/>
              <a:defRPr/>
            </a:pPr>
            <a:endParaRPr lang="zh-CN" altLang="en-US" sz="2000" b="1" dirty="0">
              <a:solidFill>
                <a:srgbClr val="FF9900"/>
              </a:solidFill>
              <a:ea typeface="黑体" pitchFamily="49" charset="-122"/>
              <a:cs typeface="Arial" pitchFamily="34" charset="0"/>
            </a:endParaRPr>
          </a:p>
          <a:p>
            <a:pPr marL="263525" indent="-263525" defTabSz="895350">
              <a:lnSpc>
                <a:spcPct val="150000"/>
              </a:lnSpc>
              <a:buClr>
                <a:srgbClr val="FF0000"/>
              </a:buClr>
              <a:buSzPct val="85000"/>
              <a:buFont typeface="Wingdings" pitchFamily="2" charset="2"/>
              <a:buChar char="n"/>
              <a:defRPr/>
            </a:pPr>
            <a:r>
              <a:rPr lang="zh-CN" altLang="en-US" sz="2000" b="1" dirty="0">
                <a:solidFill>
                  <a:srgbClr val="FF9900"/>
                </a:solidFill>
                <a:ea typeface="黑体" pitchFamily="49" charset="-122"/>
                <a:cs typeface="Arial" pitchFamily="34" charset="0"/>
              </a:rPr>
              <a:t>团队协作高效紧密：来自不同国家和地区、不同专业背景、不同公司的优秀人才，聚集在一起，配合协作紧密、高效</a:t>
            </a:r>
          </a:p>
        </p:txBody>
      </p:sp>
      <p:sp>
        <p:nvSpPr>
          <p:cNvPr id="30724" name="AutoShape 10"/>
          <p:cNvSpPr>
            <a:spLocks noChangeArrowheads="1"/>
          </p:cNvSpPr>
          <p:nvPr/>
        </p:nvSpPr>
        <p:spPr bwMode="auto">
          <a:xfrm>
            <a:off x="0" y="1619250"/>
            <a:ext cx="3219449" cy="1162050"/>
          </a:xfrm>
          <a:prstGeom prst="homePlate">
            <a:avLst>
              <a:gd name="adj" fmla="val 10478"/>
            </a:avLst>
          </a:prstGeom>
          <a:gradFill rotWithShape="1">
            <a:gsLst>
              <a:gs pos="0">
                <a:srgbClr val="762F00">
                  <a:alpha val="0"/>
                </a:srgbClr>
              </a:gs>
              <a:gs pos="100000">
                <a:srgbClr val="FF6600"/>
              </a:gs>
            </a:gsLst>
            <a:lin ang="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9611" tIns="44806" rIns="89611" bIns="44806" anchor="ctr"/>
          <a:lstStyle/>
          <a:p>
            <a:pPr algn="ctr" defTabSz="895350">
              <a:defRPr/>
            </a:pPr>
            <a:r>
              <a:rPr kumimoji="1" lang="zh-CN" altLang="en-US" sz="2800" b="1" dirty="0">
                <a:latin typeface="黑体" pitchFamily="49" charset="-122"/>
                <a:ea typeface="黑体" pitchFamily="49" charset="-122"/>
              </a:rPr>
              <a:t>过桥论</a:t>
            </a:r>
          </a:p>
        </p:txBody>
      </p:sp>
      <p:sp>
        <p:nvSpPr>
          <p:cNvPr id="30725" name="AutoShape 11"/>
          <p:cNvSpPr>
            <a:spLocks noChangeArrowheads="1"/>
          </p:cNvSpPr>
          <p:nvPr/>
        </p:nvSpPr>
        <p:spPr bwMode="auto">
          <a:xfrm>
            <a:off x="30162" y="4618038"/>
            <a:ext cx="3151187" cy="1162050"/>
          </a:xfrm>
          <a:prstGeom prst="homePlate">
            <a:avLst>
              <a:gd name="adj" fmla="val 9928"/>
            </a:avLst>
          </a:prstGeom>
          <a:gradFill rotWithShape="1">
            <a:gsLst>
              <a:gs pos="0">
                <a:srgbClr val="762F00">
                  <a:alpha val="0"/>
                </a:srgbClr>
              </a:gs>
              <a:gs pos="100000">
                <a:srgbClr val="FF6600"/>
              </a:gs>
            </a:gsLst>
            <a:lin ang="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9611" tIns="44806" rIns="89611" bIns="44806" anchor="ctr"/>
          <a:lstStyle/>
          <a:p>
            <a:pPr algn="ctr" defTabSz="895350">
              <a:defRPr/>
            </a:pPr>
            <a:r>
              <a:rPr kumimoji="1" lang="zh-CN" altLang="en-US" sz="2800" b="1" dirty="0">
                <a:latin typeface="黑体" pitchFamily="49" charset="-122"/>
                <a:ea typeface="黑体" pitchFamily="49" charset="-122"/>
              </a:rPr>
              <a:t>中西合璧</a:t>
            </a:r>
          </a:p>
          <a:p>
            <a:pPr algn="ctr" defTabSz="895350">
              <a:defRPr/>
            </a:pPr>
            <a:r>
              <a:rPr kumimoji="1" lang="zh-CN" altLang="en-US" sz="2800" b="1" dirty="0">
                <a:latin typeface="黑体" pitchFamily="49" charset="-122"/>
                <a:ea typeface="黑体" pitchFamily="49" charset="-122"/>
              </a:rPr>
              <a:t>海纳百川</a:t>
            </a:r>
          </a:p>
        </p:txBody>
      </p:sp>
      <p:sp>
        <p:nvSpPr>
          <p:cNvPr id="30726" name="AutoShape 13"/>
          <p:cNvSpPr>
            <a:spLocks noChangeArrowheads="1"/>
          </p:cNvSpPr>
          <p:nvPr/>
        </p:nvSpPr>
        <p:spPr bwMode="auto">
          <a:xfrm>
            <a:off x="0" y="3198813"/>
            <a:ext cx="3246439" cy="1162050"/>
          </a:xfrm>
          <a:prstGeom prst="homePlate">
            <a:avLst>
              <a:gd name="adj" fmla="val 9928"/>
            </a:avLst>
          </a:prstGeom>
          <a:gradFill rotWithShape="1">
            <a:gsLst>
              <a:gs pos="0">
                <a:srgbClr val="762F00">
                  <a:alpha val="0"/>
                </a:srgbClr>
              </a:gs>
              <a:gs pos="100000">
                <a:srgbClr val="FF6600"/>
              </a:gs>
            </a:gsLst>
            <a:lin ang="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9611" tIns="44806" rIns="89611" bIns="44806" anchor="ctr"/>
          <a:lstStyle/>
          <a:p>
            <a:pPr algn="ctr" defTabSz="895350">
              <a:defRPr/>
            </a:pPr>
            <a:r>
              <a:rPr kumimoji="1" lang="zh-CN" altLang="en-US" sz="2800" b="1">
                <a:solidFill>
                  <a:schemeClr val="tx1"/>
                </a:solidFill>
                <a:latin typeface="黑体" pitchFamily="49" charset="-122"/>
                <a:ea typeface="黑体" pitchFamily="49" charset="-122"/>
              </a:rPr>
              <a:t>猫论</a:t>
            </a:r>
          </a:p>
        </p:txBody>
      </p:sp>
      <p:sp>
        <p:nvSpPr>
          <p:cNvPr id="30735" name="Rectangle 14"/>
          <p:cNvSpPr>
            <a:spLocks noChangeArrowheads="1"/>
          </p:cNvSpPr>
          <p:nvPr/>
        </p:nvSpPr>
        <p:spPr bwMode="auto">
          <a:xfrm>
            <a:off x="215900" y="-22225"/>
            <a:ext cx="6858000" cy="1014413"/>
          </a:xfrm>
          <a:prstGeom prst="rect">
            <a:avLst/>
          </a:prstGeom>
          <a:noFill/>
          <a:ln w="9525" algn="ctr">
            <a:noFill/>
            <a:miter lim="800000"/>
            <a:headEnd/>
            <a:tailEnd/>
          </a:ln>
        </p:spPr>
        <p:txBody>
          <a:bodyPr lIns="180000" tIns="90000" rIns="0" bIns="0" anchor="ctr">
            <a:spAutoFit/>
          </a:bodyPr>
          <a:lstStyle/>
          <a:p>
            <a:r>
              <a:rPr lang="zh-CN" altLang="en-US" sz="3000" b="1">
                <a:solidFill>
                  <a:srgbClr val="FF6600"/>
                </a:solidFill>
                <a:latin typeface="黑体" pitchFamily="49" charset="-122"/>
                <a:ea typeface="黑体" pitchFamily="49" charset="-122"/>
              </a:rPr>
              <a:t>人才团队</a:t>
            </a:r>
            <a:endParaRPr lang="en-US" altLang="zh-CN" sz="3000" b="1">
              <a:solidFill>
                <a:srgbClr val="FF6600"/>
              </a:solidFill>
              <a:latin typeface="黑体" pitchFamily="49" charset="-122"/>
              <a:ea typeface="黑体" pitchFamily="49" charset="-122"/>
            </a:endParaRPr>
          </a:p>
          <a:p>
            <a:r>
              <a:rPr lang="zh-CN" altLang="en-US" sz="3000" b="1">
                <a:solidFill>
                  <a:schemeClr val="tx1"/>
                </a:solidFill>
                <a:latin typeface="黑体" pitchFamily="49" charset="-122"/>
                <a:ea typeface="黑体" pitchFamily="49" charset="-122"/>
              </a:rPr>
              <a:t>人才理念</a:t>
            </a:r>
          </a:p>
        </p:txBody>
      </p:sp>
    </p:spTree>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2" name="Picture 8"/>
          <p:cNvPicPr>
            <a:picLocks noChangeAspect="1" noChangeArrowheads="1"/>
          </p:cNvPicPr>
          <p:nvPr/>
        </p:nvPicPr>
        <p:blipFill>
          <a:blip r:embed="rId3" cstate="email">
            <a:duotone>
              <a:schemeClr val="accent3">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31747" name="Text Box 4"/>
          <p:cNvSpPr txBox="1">
            <a:spLocks noChangeArrowheads="1"/>
          </p:cNvSpPr>
          <p:nvPr/>
        </p:nvSpPr>
        <p:spPr bwMode="auto">
          <a:xfrm>
            <a:off x="3435350" y="1000125"/>
            <a:ext cx="5708650" cy="2170113"/>
          </a:xfrm>
          <a:prstGeom prst="rect">
            <a:avLst/>
          </a:prstGeom>
          <a:noFill/>
          <a:ln w="12700">
            <a:noFill/>
            <a:miter lim="800000"/>
            <a:headEnd/>
            <a:tailEnd/>
          </a:ln>
        </p:spPr>
        <p:txBody>
          <a:bodyPr>
            <a:spAutoFit/>
          </a:bodyPr>
          <a:lstStyle/>
          <a:p>
            <a:pPr marL="263525" indent="-263525" defTabSz="895350">
              <a:lnSpc>
                <a:spcPct val="150000"/>
              </a:lnSpc>
              <a:spcAft>
                <a:spcPct val="75000"/>
              </a:spcAft>
              <a:buClr>
                <a:srgbClr val="FF0000"/>
              </a:buClr>
              <a:buSzPct val="85000"/>
              <a:buFont typeface="Wingdings" pitchFamily="2" charset="2"/>
              <a:buChar char="n"/>
            </a:pPr>
            <a:r>
              <a:rPr lang="zh-CN" altLang="en-US" sz="2000" b="1">
                <a:solidFill>
                  <a:schemeClr val="tx1"/>
                </a:solidFill>
                <a:latin typeface="黑体" pitchFamily="49" charset="-122"/>
                <a:ea typeface="黑体" pitchFamily="49" charset="-122"/>
              </a:rPr>
              <a:t>国际化人才能帮助公司快速成长，复制国际领先技术、管理水平；</a:t>
            </a:r>
          </a:p>
          <a:p>
            <a:pPr marL="263525" indent="-263525" defTabSz="895350">
              <a:lnSpc>
                <a:spcPct val="150000"/>
              </a:lnSpc>
              <a:spcAft>
                <a:spcPct val="75000"/>
              </a:spcAft>
              <a:buClr>
                <a:srgbClr val="FF0000"/>
              </a:buClr>
              <a:buSzPct val="85000"/>
              <a:buFont typeface="Wingdings" pitchFamily="2" charset="2"/>
              <a:buChar char="n"/>
            </a:pPr>
            <a:r>
              <a:rPr lang="zh-CN" altLang="en-US" sz="2000" b="1">
                <a:solidFill>
                  <a:schemeClr val="tx1"/>
                </a:solidFill>
                <a:latin typeface="黑体" pitchFamily="49" charset="-122"/>
                <a:ea typeface="黑体" pitchFamily="49" charset="-122"/>
              </a:rPr>
              <a:t>建立平台与机制，长期管理理念、水平稳步提升，使公司具备长期竞争力。</a:t>
            </a:r>
          </a:p>
        </p:txBody>
      </p:sp>
      <p:sp>
        <p:nvSpPr>
          <p:cNvPr id="31748" name="AutoShape 6"/>
          <p:cNvSpPr>
            <a:spLocks noChangeArrowheads="1"/>
          </p:cNvSpPr>
          <p:nvPr/>
        </p:nvSpPr>
        <p:spPr bwMode="auto">
          <a:xfrm>
            <a:off x="827088" y="1619250"/>
            <a:ext cx="2092325" cy="1162050"/>
          </a:xfrm>
          <a:prstGeom prst="homePlate">
            <a:avLst>
              <a:gd name="adj" fmla="val 9928"/>
            </a:avLst>
          </a:prstGeom>
          <a:gradFill flip="none" rotWithShape="1">
            <a:gsLst>
              <a:gs pos="0">
                <a:srgbClr val="FFC000">
                  <a:alpha val="83000"/>
                </a:srgbClr>
              </a:gs>
              <a:gs pos="100000">
                <a:srgbClr val="FF6600"/>
              </a:gs>
            </a:gsLst>
            <a:lin ang="2700000" scaled="1"/>
            <a:tileRect/>
          </a:gradFill>
          <a:ln w="9525">
            <a:noFill/>
            <a:miter lim="800000"/>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lIns="89611" tIns="44806" rIns="89611" bIns="44806" anchor="ctr"/>
          <a:lstStyle/>
          <a:p>
            <a:pPr algn="ctr" defTabSz="895350">
              <a:defRPr/>
            </a:pPr>
            <a:r>
              <a:rPr kumimoji="1" lang="zh-CN" altLang="en-US" sz="2800" b="1" dirty="0">
                <a:solidFill>
                  <a:schemeClr val="tx1"/>
                </a:solidFill>
                <a:latin typeface="黑体" pitchFamily="49" charset="-122"/>
                <a:ea typeface="黑体" pitchFamily="49" charset="-122"/>
              </a:rPr>
              <a:t>国际化人才</a:t>
            </a:r>
          </a:p>
        </p:txBody>
      </p:sp>
      <p:sp>
        <p:nvSpPr>
          <p:cNvPr id="31749" name="AutoShape 7"/>
          <p:cNvSpPr>
            <a:spLocks noChangeArrowheads="1"/>
          </p:cNvSpPr>
          <p:nvPr/>
        </p:nvSpPr>
        <p:spPr bwMode="auto">
          <a:xfrm>
            <a:off x="782638" y="4227513"/>
            <a:ext cx="2179637" cy="1162050"/>
          </a:xfrm>
          <a:prstGeom prst="homePlate">
            <a:avLst>
              <a:gd name="adj" fmla="val 10342"/>
            </a:avLst>
          </a:prstGeom>
          <a:gradFill flip="none" rotWithShape="1">
            <a:gsLst>
              <a:gs pos="0">
                <a:srgbClr val="FFC000">
                  <a:alpha val="83000"/>
                </a:srgbClr>
              </a:gs>
              <a:gs pos="100000">
                <a:srgbClr val="FF6600"/>
              </a:gs>
            </a:gsLst>
            <a:lin ang="2700000" scaled="1"/>
            <a:tileRect/>
          </a:gradFill>
          <a:ln w="9525">
            <a:noFill/>
            <a:miter lim="800000"/>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lIns="89611" tIns="44806" rIns="89611" bIns="44806" anchor="ctr"/>
          <a:lstStyle/>
          <a:p>
            <a:pPr algn="ctr" defTabSz="895350">
              <a:defRPr/>
            </a:pPr>
            <a:r>
              <a:rPr kumimoji="1" lang="zh-CN" altLang="en-US" sz="2800" b="1" dirty="0">
                <a:solidFill>
                  <a:schemeClr val="tx1"/>
                </a:solidFill>
                <a:latin typeface="黑体" pitchFamily="49" charset="-122"/>
                <a:ea typeface="黑体" pitchFamily="49" charset="-122"/>
              </a:rPr>
              <a:t>本土人才</a:t>
            </a:r>
          </a:p>
          <a:p>
            <a:pPr algn="ctr" defTabSz="895350">
              <a:defRPr/>
            </a:pPr>
            <a:r>
              <a:rPr kumimoji="1" lang="zh-CN" altLang="en-US" sz="2800" b="1" dirty="0">
                <a:solidFill>
                  <a:schemeClr val="tx1"/>
                </a:solidFill>
                <a:latin typeface="黑体" pitchFamily="49" charset="-122"/>
                <a:ea typeface="黑体" pitchFamily="49" charset="-122"/>
              </a:rPr>
              <a:t>国际化</a:t>
            </a:r>
          </a:p>
        </p:txBody>
      </p:sp>
      <p:sp>
        <p:nvSpPr>
          <p:cNvPr id="31750" name="Text Box 9"/>
          <p:cNvSpPr txBox="1">
            <a:spLocks noChangeArrowheads="1"/>
          </p:cNvSpPr>
          <p:nvPr/>
        </p:nvSpPr>
        <p:spPr bwMode="auto">
          <a:xfrm>
            <a:off x="3435350" y="3775075"/>
            <a:ext cx="5708650" cy="2170113"/>
          </a:xfrm>
          <a:prstGeom prst="rect">
            <a:avLst/>
          </a:prstGeom>
          <a:noFill/>
          <a:ln w="12700">
            <a:noFill/>
            <a:miter lim="800000"/>
            <a:headEnd/>
            <a:tailEnd/>
          </a:ln>
        </p:spPr>
        <p:txBody>
          <a:bodyPr>
            <a:spAutoFit/>
          </a:bodyPr>
          <a:lstStyle/>
          <a:p>
            <a:pPr marL="263525" indent="-263525" defTabSz="895350">
              <a:lnSpc>
                <a:spcPct val="150000"/>
              </a:lnSpc>
              <a:spcAft>
                <a:spcPct val="75000"/>
              </a:spcAft>
              <a:buClr>
                <a:srgbClr val="FF0000"/>
              </a:buClr>
              <a:buSzPct val="85000"/>
              <a:buFont typeface="Wingdings" pitchFamily="2" charset="2"/>
              <a:buChar char="n"/>
            </a:pPr>
            <a:r>
              <a:rPr lang="zh-CN" altLang="en-US" sz="2000" b="1">
                <a:solidFill>
                  <a:schemeClr val="tx1"/>
                </a:solidFill>
                <a:latin typeface="黑体" pitchFamily="49" charset="-122"/>
                <a:ea typeface="黑体" pitchFamily="49" charset="-122"/>
              </a:rPr>
              <a:t>让大量本土人才近距离学习国际领先的方法、制度，最终促成本土人才国际化；</a:t>
            </a:r>
          </a:p>
          <a:p>
            <a:pPr marL="263525" indent="-263525" defTabSz="895350">
              <a:lnSpc>
                <a:spcPct val="150000"/>
              </a:lnSpc>
              <a:spcAft>
                <a:spcPct val="75000"/>
              </a:spcAft>
              <a:buClr>
                <a:srgbClr val="FF0000"/>
              </a:buClr>
              <a:buSzPct val="85000"/>
              <a:buFont typeface="Wingdings" pitchFamily="2" charset="2"/>
              <a:buChar char="n"/>
            </a:pPr>
            <a:r>
              <a:rPr lang="zh-CN" altLang="en-US" sz="2000" b="1">
                <a:solidFill>
                  <a:schemeClr val="tx1"/>
                </a:solidFill>
                <a:latin typeface="黑体" pitchFamily="49" charset="-122"/>
                <a:ea typeface="黑体" pitchFamily="49" charset="-122"/>
              </a:rPr>
              <a:t>提高本土人才的专业技能、国际视野、职业素质，保持公司持续发展竞争力。</a:t>
            </a:r>
          </a:p>
        </p:txBody>
      </p:sp>
      <p:sp>
        <p:nvSpPr>
          <p:cNvPr id="31751" name="Rectangle 10"/>
          <p:cNvSpPr>
            <a:spLocks noChangeArrowheads="1"/>
          </p:cNvSpPr>
          <p:nvPr/>
        </p:nvSpPr>
        <p:spPr bwMode="auto">
          <a:xfrm>
            <a:off x="215900" y="-22225"/>
            <a:ext cx="6858000" cy="1014413"/>
          </a:xfrm>
          <a:prstGeom prst="rect">
            <a:avLst/>
          </a:prstGeom>
          <a:noFill/>
          <a:ln w="9525" algn="ctr">
            <a:noFill/>
            <a:miter lim="800000"/>
            <a:headEnd/>
            <a:tailEnd/>
          </a:ln>
        </p:spPr>
        <p:txBody>
          <a:bodyPr lIns="180000" tIns="90000" rIns="0" bIns="0" anchor="ctr">
            <a:spAutoFit/>
          </a:bodyPr>
          <a:lstStyle/>
          <a:p>
            <a:r>
              <a:rPr lang="zh-CN" altLang="en-US" sz="3000" b="1">
                <a:solidFill>
                  <a:srgbClr val="FF6600"/>
                </a:solidFill>
                <a:latin typeface="黑体" pitchFamily="49" charset="-122"/>
                <a:ea typeface="黑体" pitchFamily="49" charset="-122"/>
              </a:rPr>
              <a:t>人才团队</a:t>
            </a:r>
            <a:endParaRPr lang="en-US" altLang="zh-CN" sz="3000" b="1">
              <a:solidFill>
                <a:srgbClr val="FF6600"/>
              </a:solidFill>
              <a:latin typeface="黑体" pitchFamily="49" charset="-122"/>
              <a:ea typeface="黑体" pitchFamily="49" charset="-122"/>
            </a:endParaRPr>
          </a:p>
          <a:p>
            <a:r>
              <a:rPr lang="zh-CN" altLang="en-US" sz="3000" b="1">
                <a:solidFill>
                  <a:srgbClr val="FF6600"/>
                </a:solidFill>
                <a:latin typeface="黑体" pitchFamily="49" charset="-122"/>
                <a:ea typeface="黑体" pitchFamily="49" charset="-122"/>
              </a:rPr>
              <a:t>人才理念</a:t>
            </a:r>
          </a:p>
        </p:txBody>
      </p:sp>
      <p:sp>
        <p:nvSpPr>
          <p:cNvPr id="2" name="Left Brace 7"/>
          <p:cNvSpPr>
            <a:spLocks/>
          </p:cNvSpPr>
          <p:nvPr/>
        </p:nvSpPr>
        <p:spPr bwMode="auto">
          <a:xfrm>
            <a:off x="2974975" y="1176338"/>
            <a:ext cx="320675" cy="1890712"/>
          </a:xfrm>
          <a:prstGeom prst="leftBrace">
            <a:avLst>
              <a:gd name="adj1" fmla="val 8353"/>
              <a:gd name="adj2" fmla="val 50000"/>
            </a:avLst>
          </a:prstGeom>
          <a:noFill/>
          <a:ln w="12700" algn="ctr">
            <a:solidFill>
              <a:schemeClr val="hlink"/>
            </a:solidFill>
            <a:round/>
            <a:headEnd/>
            <a:tailEnd/>
          </a:ln>
        </p:spPr>
        <p:txBody>
          <a:bodyPr wrap="none" lIns="0" tIns="0" rIns="0" anchor="ctr" anchorCtr="1"/>
          <a:lstStyle/>
          <a:p>
            <a:pPr algn="ctr">
              <a:spcBef>
                <a:spcPct val="15000"/>
              </a:spcBef>
            </a:pPr>
            <a:endParaRPr lang="en-US" altLang="zh-CN" b="1"/>
          </a:p>
        </p:txBody>
      </p:sp>
      <p:sp>
        <p:nvSpPr>
          <p:cNvPr id="31753" name="Left Brace 8"/>
          <p:cNvSpPr>
            <a:spLocks/>
          </p:cNvSpPr>
          <p:nvPr/>
        </p:nvSpPr>
        <p:spPr bwMode="auto">
          <a:xfrm>
            <a:off x="2994025" y="3919538"/>
            <a:ext cx="320675" cy="1890712"/>
          </a:xfrm>
          <a:prstGeom prst="leftBrace">
            <a:avLst>
              <a:gd name="adj1" fmla="val 8353"/>
              <a:gd name="adj2" fmla="val 50000"/>
            </a:avLst>
          </a:prstGeom>
          <a:noFill/>
          <a:ln w="12700" algn="ctr">
            <a:solidFill>
              <a:schemeClr val="hlink"/>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2"/>
          <p:cNvSpPr>
            <a:spLocks noChangeArrowheads="1"/>
          </p:cNvSpPr>
          <p:nvPr/>
        </p:nvSpPr>
        <p:spPr bwMode="auto">
          <a:xfrm>
            <a:off x="0" y="184150"/>
            <a:ext cx="9148763" cy="882650"/>
          </a:xfrm>
          <a:prstGeom prst="rect">
            <a:avLst/>
          </a:prstGeom>
          <a:noFill/>
          <a:ln w="9525" algn="ctr">
            <a:noFill/>
            <a:miter lim="800000"/>
            <a:headEnd/>
            <a:tailEnd/>
          </a:ln>
        </p:spPr>
        <p:txBody>
          <a:bodyPr lIns="180000" tIns="90000" rIns="0" bIns="0">
            <a:spAutoFit/>
          </a:bodyPr>
          <a:lstStyle/>
          <a:p>
            <a:pPr>
              <a:defRPr/>
            </a:pPr>
            <a:r>
              <a:rPr lang="zh-CN" altLang="en-US" sz="2800" b="1" dirty="0">
                <a:solidFill>
                  <a:srgbClr val="F05A23"/>
                </a:solidFill>
                <a:ea typeface="黑体" pitchFamily="49" charset="-122"/>
                <a:cs typeface="Arial" pitchFamily="34" charset="0"/>
              </a:rPr>
              <a:t>人才团队</a:t>
            </a:r>
            <a:r>
              <a:rPr lang="zh-CN" altLang="en-US" sz="2800" b="1" dirty="0">
                <a:solidFill>
                  <a:schemeClr val="tx1"/>
                </a:solidFill>
                <a:ea typeface="黑体" pitchFamily="49" charset="-122"/>
                <a:cs typeface="Arial" pitchFamily="34" charset="0"/>
              </a:rPr>
              <a:t>专业化的集团管理团队</a:t>
            </a:r>
            <a:r>
              <a:rPr lang="zh-CN" altLang="en-US" sz="2800" b="1" dirty="0">
                <a:solidFill>
                  <a:srgbClr val="F05A23"/>
                </a:solidFill>
                <a:ea typeface="黑体" pitchFamily="49" charset="-122"/>
                <a:cs typeface="Arial" pitchFamily="34" charset="0"/>
              </a:rPr>
              <a:t/>
            </a:r>
            <a:br>
              <a:rPr lang="zh-CN" altLang="en-US" sz="2800" b="1" dirty="0">
                <a:solidFill>
                  <a:srgbClr val="F05A23"/>
                </a:solidFill>
                <a:ea typeface="黑体" pitchFamily="49" charset="-122"/>
                <a:cs typeface="Arial" pitchFamily="34" charset="0"/>
              </a:rPr>
            </a:br>
            <a:r>
              <a:rPr lang="zh-CN" altLang="en-US" sz="2400" b="1" dirty="0">
                <a:solidFill>
                  <a:schemeClr val="bg2">
                    <a:lumMod val="60000"/>
                    <a:lumOff val="40000"/>
                  </a:schemeClr>
                </a:solidFill>
                <a:ea typeface="黑体" pitchFamily="49" charset="-122"/>
                <a:cs typeface="Arial" pitchFamily="34" charset="0"/>
              </a:rPr>
              <a:t>海外人士占比</a:t>
            </a:r>
            <a:r>
              <a:rPr lang="en-US" altLang="zh-CN" sz="2400" b="1" dirty="0">
                <a:solidFill>
                  <a:schemeClr val="bg2">
                    <a:lumMod val="60000"/>
                    <a:lumOff val="40000"/>
                  </a:schemeClr>
                </a:solidFill>
                <a:ea typeface="黑体" pitchFamily="49" charset="-122"/>
                <a:cs typeface="Arial" pitchFamily="34" charset="0"/>
              </a:rPr>
              <a:t>1/2</a:t>
            </a:r>
            <a:r>
              <a:rPr lang="zh-CN" altLang="en-US" sz="2400" b="1" dirty="0">
                <a:solidFill>
                  <a:schemeClr val="bg2">
                    <a:lumMod val="60000"/>
                    <a:lumOff val="40000"/>
                  </a:schemeClr>
                </a:solidFill>
                <a:ea typeface="黑体" pitchFamily="49" charset="-122"/>
                <a:cs typeface="Arial" pitchFamily="34" charset="0"/>
              </a:rPr>
              <a:t>，均来自国际顶尖企业，平均经验超过</a:t>
            </a:r>
            <a:r>
              <a:rPr lang="en-US" altLang="zh-CN" sz="2400" b="1" dirty="0">
                <a:solidFill>
                  <a:schemeClr val="bg2">
                    <a:lumMod val="60000"/>
                    <a:lumOff val="40000"/>
                  </a:schemeClr>
                </a:solidFill>
                <a:ea typeface="黑体" pitchFamily="49" charset="-122"/>
                <a:cs typeface="Arial" pitchFamily="34" charset="0"/>
              </a:rPr>
              <a:t>20</a:t>
            </a:r>
            <a:r>
              <a:rPr lang="zh-CN" altLang="en-US" sz="2400" b="1" dirty="0">
                <a:solidFill>
                  <a:schemeClr val="bg2">
                    <a:lumMod val="60000"/>
                    <a:lumOff val="40000"/>
                  </a:schemeClr>
                </a:solidFill>
                <a:ea typeface="黑体" pitchFamily="49" charset="-122"/>
                <a:cs typeface="Arial" pitchFamily="34" charset="0"/>
              </a:rPr>
              <a:t>年</a:t>
            </a:r>
          </a:p>
        </p:txBody>
      </p:sp>
      <p:sp>
        <p:nvSpPr>
          <p:cNvPr id="32772" name="Text Box 55"/>
          <p:cNvSpPr txBox="1">
            <a:spLocks noChangeArrowheads="1"/>
          </p:cNvSpPr>
          <p:nvPr/>
        </p:nvSpPr>
        <p:spPr bwMode="auto">
          <a:xfrm>
            <a:off x="2519363" y="2587625"/>
            <a:ext cx="742950" cy="428625"/>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孙建一</a:t>
            </a:r>
          </a:p>
          <a:p>
            <a:pPr algn="ctr"/>
            <a:r>
              <a:rPr lang="zh-CN" altLang="en-US" sz="1100" b="1">
                <a:solidFill>
                  <a:schemeClr val="tx1"/>
                </a:solidFill>
                <a:ea typeface="黑体" pitchFamily="49" charset="-122"/>
                <a:cs typeface="Arial" pitchFamily="34" charset="0"/>
              </a:rPr>
              <a:t>副董事长</a:t>
            </a:r>
          </a:p>
        </p:txBody>
      </p:sp>
      <p:sp>
        <p:nvSpPr>
          <p:cNvPr id="32773" name="Text Box 68"/>
          <p:cNvSpPr txBox="1">
            <a:spLocks noChangeArrowheads="1"/>
          </p:cNvSpPr>
          <p:nvPr/>
        </p:nvSpPr>
        <p:spPr bwMode="auto">
          <a:xfrm>
            <a:off x="4197350" y="2603500"/>
            <a:ext cx="952500" cy="600075"/>
          </a:xfrm>
          <a:prstGeom prst="rect">
            <a:avLst/>
          </a:prstGeom>
          <a:noFill/>
          <a:ln w="3175" algn="ctr">
            <a:noFill/>
            <a:miter lim="800000"/>
            <a:headEnd/>
            <a:tailEnd/>
          </a:ln>
        </p:spPr>
        <p:txBody>
          <a:bodyPr>
            <a:spAutoFit/>
          </a:bodyPr>
          <a:lstStyle/>
          <a:p>
            <a:pPr algn="ctr"/>
            <a:r>
              <a:rPr lang="zh-CN" altLang="en-US" sz="1100" b="1">
                <a:solidFill>
                  <a:schemeClr val="tx1"/>
                </a:solidFill>
                <a:ea typeface="黑体" pitchFamily="49" charset="-122"/>
                <a:cs typeface="Arial" pitchFamily="34" charset="0"/>
              </a:rPr>
              <a:t>马明哲</a:t>
            </a:r>
          </a:p>
          <a:p>
            <a:pPr algn="ctr"/>
            <a:r>
              <a:rPr lang="zh-CN" altLang="en-US" sz="1100" b="1">
                <a:solidFill>
                  <a:schemeClr val="tx1"/>
                </a:solidFill>
                <a:ea typeface="黑体" pitchFamily="49" charset="-122"/>
                <a:cs typeface="Arial" pitchFamily="34" charset="0"/>
              </a:rPr>
              <a:t>董事长兼</a:t>
            </a:r>
            <a:r>
              <a:rPr lang="en-US" altLang="zh-CN" sz="1100" b="1">
                <a:solidFill>
                  <a:schemeClr val="tx1"/>
                </a:solidFill>
                <a:ea typeface="黑体" pitchFamily="49" charset="-122"/>
                <a:cs typeface="Arial" pitchFamily="34" charset="0"/>
              </a:rPr>
              <a:t>CEO</a:t>
            </a:r>
          </a:p>
        </p:txBody>
      </p:sp>
      <p:sp>
        <p:nvSpPr>
          <p:cNvPr id="32774" name="Text Box 74"/>
          <p:cNvSpPr txBox="1">
            <a:spLocks noChangeArrowheads="1"/>
          </p:cNvSpPr>
          <p:nvPr/>
        </p:nvSpPr>
        <p:spPr bwMode="auto">
          <a:xfrm>
            <a:off x="6403975" y="2609850"/>
            <a:ext cx="669925" cy="428625"/>
          </a:xfrm>
          <a:prstGeom prst="rect">
            <a:avLst/>
          </a:prstGeom>
          <a:noFill/>
          <a:ln w="3175" algn="ctr">
            <a:noFill/>
            <a:miter lim="800000"/>
            <a:headEnd/>
            <a:tailEnd/>
          </a:ln>
        </p:spPr>
        <p:txBody>
          <a:bodyPr>
            <a:spAutoFit/>
          </a:bodyPr>
          <a:lstStyle/>
          <a:p>
            <a:pPr algn="ctr"/>
            <a:r>
              <a:rPr lang="zh-CN" altLang="en-US" sz="1100" b="1">
                <a:solidFill>
                  <a:schemeClr val="tx1"/>
                </a:solidFill>
                <a:ea typeface="黑体" pitchFamily="49" charset="-122"/>
                <a:cs typeface="Arial" pitchFamily="34" charset="0"/>
              </a:rPr>
              <a:t>任汇川总经理</a:t>
            </a:r>
          </a:p>
        </p:txBody>
      </p:sp>
      <p:sp>
        <p:nvSpPr>
          <p:cNvPr id="32775" name="Text Box 76"/>
          <p:cNvSpPr txBox="1">
            <a:spLocks noChangeArrowheads="1"/>
          </p:cNvSpPr>
          <p:nvPr/>
        </p:nvSpPr>
        <p:spPr bwMode="auto">
          <a:xfrm>
            <a:off x="8034338" y="2152650"/>
            <a:ext cx="895350" cy="304800"/>
          </a:xfrm>
          <a:prstGeom prst="rect">
            <a:avLst/>
          </a:prstGeom>
          <a:noFill/>
          <a:ln w="9525">
            <a:noFill/>
            <a:miter lim="800000"/>
            <a:headEnd/>
            <a:tailEnd/>
          </a:ln>
        </p:spPr>
        <p:txBody>
          <a:bodyPr wrap="none">
            <a:spAutoFit/>
          </a:bodyPr>
          <a:lstStyle/>
          <a:p>
            <a:r>
              <a:rPr lang="zh-CN" altLang="en-US" b="1">
                <a:solidFill>
                  <a:srgbClr val="000066"/>
                </a:solidFill>
                <a:ea typeface="黑体" pitchFamily="49" charset="-122"/>
                <a:cs typeface="Arial" pitchFamily="34" charset="0"/>
              </a:rPr>
              <a:t>海外人士</a:t>
            </a:r>
          </a:p>
        </p:txBody>
      </p:sp>
      <p:sp>
        <p:nvSpPr>
          <p:cNvPr id="32776" name="AutoShape 86"/>
          <p:cNvSpPr>
            <a:spLocks noChangeArrowheads="1"/>
          </p:cNvSpPr>
          <p:nvPr/>
        </p:nvSpPr>
        <p:spPr bwMode="auto">
          <a:xfrm rot="10800000">
            <a:off x="7789862" y="2123203"/>
            <a:ext cx="335446" cy="579497"/>
          </a:xfrm>
          <a:prstGeom prst="rtTriangle">
            <a:avLst/>
          </a:prstGeom>
          <a:solidFill>
            <a:srgbClr val="FFFF00"/>
          </a:solidFill>
          <a:ln w="3175"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spAutoFit/>
          </a:bodyPr>
          <a:lstStyle/>
          <a:p>
            <a:pPr eaLnBrk="0" hangingPunct="0">
              <a:spcBef>
                <a:spcPct val="50000"/>
              </a:spcBef>
              <a:buClr>
                <a:srgbClr val="FFCC00"/>
              </a:buClr>
              <a:buSzPct val="75000"/>
              <a:buFont typeface="Wingdings" pitchFamily="2" charset="2"/>
              <a:buNone/>
              <a:defRPr/>
            </a:pPr>
            <a:endParaRPr lang="zh-CN" altLang="en-US" sz="1000" baseline="30000">
              <a:solidFill>
                <a:srgbClr val="FFFFFF"/>
              </a:solidFill>
              <a:ea typeface="黑体" pitchFamily="49" charset="-122"/>
              <a:cs typeface="Arial" pitchFamily="34" charset="0"/>
            </a:endParaRPr>
          </a:p>
        </p:txBody>
      </p:sp>
      <p:pic>
        <p:nvPicPr>
          <p:cNvPr id="32819" name="Picture 35" descr="陈克祥标准照"/>
          <p:cNvPicPr>
            <a:picLocks noChangeAspect="1" noChangeArrowheads="1"/>
          </p:cNvPicPr>
          <p:nvPr/>
        </p:nvPicPr>
        <p:blipFill>
          <a:blip r:embed="rId4" cstate="email"/>
          <a:srcRect/>
          <a:stretch>
            <a:fillRect/>
          </a:stretch>
        </p:blipFill>
        <p:spPr bwMode="auto">
          <a:xfrm>
            <a:off x="2910840" y="4848225"/>
            <a:ext cx="978421" cy="12607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2780" name="Text Box 60"/>
          <p:cNvSpPr txBox="1">
            <a:spLocks noChangeArrowheads="1"/>
          </p:cNvSpPr>
          <p:nvPr/>
        </p:nvSpPr>
        <p:spPr bwMode="auto">
          <a:xfrm>
            <a:off x="2924493" y="6075680"/>
            <a:ext cx="742950" cy="428625"/>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陈克祥</a:t>
            </a:r>
          </a:p>
          <a:p>
            <a:pPr algn="ctr"/>
            <a:r>
              <a:rPr lang="zh-CN" altLang="en-US" sz="1100" b="1">
                <a:solidFill>
                  <a:schemeClr val="tx1"/>
                </a:solidFill>
                <a:ea typeface="黑体" pitchFamily="49" charset="-122"/>
                <a:cs typeface="Arial" pitchFamily="34" charset="0"/>
              </a:rPr>
              <a:t>副总经理</a:t>
            </a:r>
          </a:p>
        </p:txBody>
      </p:sp>
      <p:sp>
        <p:nvSpPr>
          <p:cNvPr id="32781" name="Text Box 59"/>
          <p:cNvSpPr txBox="1">
            <a:spLocks noChangeArrowheads="1"/>
          </p:cNvSpPr>
          <p:nvPr/>
        </p:nvSpPr>
        <p:spPr bwMode="auto">
          <a:xfrm>
            <a:off x="569913" y="4402138"/>
            <a:ext cx="742950" cy="428625"/>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王利平</a:t>
            </a:r>
          </a:p>
          <a:p>
            <a:pPr algn="ctr"/>
            <a:r>
              <a:rPr lang="zh-CN" altLang="en-US" sz="1100" b="1">
                <a:solidFill>
                  <a:schemeClr val="tx1"/>
                </a:solidFill>
                <a:ea typeface="黑体" pitchFamily="49" charset="-122"/>
                <a:cs typeface="Arial" pitchFamily="34" charset="0"/>
              </a:rPr>
              <a:t>副总经理</a:t>
            </a:r>
          </a:p>
        </p:txBody>
      </p:sp>
      <p:pic>
        <p:nvPicPr>
          <p:cNvPr id="32818" name="Picture 66" descr="王利平-1"/>
          <p:cNvPicPr>
            <a:picLocks noChangeArrowheads="1"/>
          </p:cNvPicPr>
          <p:nvPr/>
        </p:nvPicPr>
        <p:blipFill>
          <a:blip r:embed="rId5" cstate="email"/>
          <a:srcRect/>
          <a:stretch>
            <a:fillRect/>
          </a:stretch>
        </p:blipFill>
        <p:spPr bwMode="auto">
          <a:xfrm>
            <a:off x="457200" y="3257550"/>
            <a:ext cx="939800" cy="10862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815" name="Picture 70" descr="曹实凡-1"/>
          <p:cNvPicPr>
            <a:picLocks noChangeArrowheads="1"/>
          </p:cNvPicPr>
          <p:nvPr/>
        </p:nvPicPr>
        <p:blipFill>
          <a:blip r:embed="rId6" cstate="email"/>
          <a:srcRect/>
          <a:stretch>
            <a:fillRect/>
          </a:stretch>
        </p:blipFill>
        <p:spPr bwMode="auto">
          <a:xfrm>
            <a:off x="812164" y="4857750"/>
            <a:ext cx="993775" cy="1263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2784" name="Text Box 71"/>
          <p:cNvSpPr txBox="1">
            <a:spLocks noChangeArrowheads="1"/>
          </p:cNvSpPr>
          <p:nvPr/>
        </p:nvSpPr>
        <p:spPr bwMode="auto">
          <a:xfrm>
            <a:off x="906780" y="6079808"/>
            <a:ext cx="742950" cy="428625"/>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曹实凡</a:t>
            </a:r>
          </a:p>
          <a:p>
            <a:pPr algn="ctr"/>
            <a:r>
              <a:rPr lang="zh-CN" altLang="en-US" sz="1100" b="1">
                <a:solidFill>
                  <a:schemeClr val="tx1"/>
                </a:solidFill>
                <a:ea typeface="黑体" pitchFamily="49" charset="-122"/>
                <a:cs typeface="Arial" pitchFamily="34" charset="0"/>
              </a:rPr>
              <a:t>副总经理</a:t>
            </a:r>
          </a:p>
        </p:txBody>
      </p:sp>
      <p:pic>
        <p:nvPicPr>
          <p:cNvPr id="32813" name="Picture 37" descr="姚波标准照"/>
          <p:cNvPicPr>
            <a:picLocks noChangeAspect="1" noChangeArrowheads="1"/>
          </p:cNvPicPr>
          <p:nvPr/>
        </p:nvPicPr>
        <p:blipFill>
          <a:blip r:embed="rId7" cstate="email"/>
          <a:srcRect/>
          <a:stretch>
            <a:fillRect/>
          </a:stretch>
        </p:blipFill>
        <p:spPr bwMode="auto">
          <a:xfrm>
            <a:off x="2192229" y="3246438"/>
            <a:ext cx="818272" cy="1125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2786" name="Text Box 63"/>
          <p:cNvSpPr txBox="1">
            <a:spLocks noChangeArrowheads="1"/>
          </p:cNvSpPr>
          <p:nvPr/>
        </p:nvSpPr>
        <p:spPr bwMode="auto">
          <a:xfrm>
            <a:off x="1673225" y="4432300"/>
            <a:ext cx="1893888" cy="430213"/>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姚波</a:t>
            </a:r>
          </a:p>
          <a:p>
            <a:pPr algn="ctr"/>
            <a:r>
              <a:rPr lang="zh-CN" altLang="en-US" sz="1100" b="1">
                <a:solidFill>
                  <a:schemeClr val="tx1"/>
                </a:solidFill>
                <a:ea typeface="黑体" pitchFamily="49" charset="-122"/>
                <a:cs typeface="Arial" pitchFamily="34" charset="0"/>
              </a:rPr>
              <a:t>副总经理、执行董事兼</a:t>
            </a:r>
            <a:r>
              <a:rPr lang="en-US" altLang="zh-CN" sz="1100" b="1">
                <a:solidFill>
                  <a:schemeClr val="tx1"/>
                </a:solidFill>
                <a:ea typeface="黑体" pitchFamily="49" charset="-122"/>
                <a:cs typeface="Arial" pitchFamily="34" charset="0"/>
              </a:rPr>
              <a:t>CFO</a:t>
            </a:r>
            <a:endParaRPr lang="zh-CN" altLang="en-US" sz="1100" b="1">
              <a:solidFill>
                <a:schemeClr val="tx1"/>
              </a:solidFill>
              <a:ea typeface="黑体" pitchFamily="49" charset="-122"/>
              <a:cs typeface="Arial" pitchFamily="34" charset="0"/>
            </a:endParaRPr>
          </a:p>
        </p:txBody>
      </p:sp>
      <p:sp>
        <p:nvSpPr>
          <p:cNvPr id="32787" name="Text Box 62"/>
          <p:cNvSpPr txBox="1">
            <a:spLocks noChangeArrowheads="1"/>
          </p:cNvSpPr>
          <p:nvPr/>
        </p:nvSpPr>
        <p:spPr bwMode="auto">
          <a:xfrm>
            <a:off x="7110730" y="4267200"/>
            <a:ext cx="1301750" cy="596900"/>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罗世礼</a:t>
            </a:r>
          </a:p>
          <a:p>
            <a:pPr algn="ctr"/>
            <a:r>
              <a:rPr lang="zh-CN" altLang="en-US" sz="1100" b="1">
                <a:solidFill>
                  <a:schemeClr val="tx1"/>
                </a:solidFill>
                <a:ea typeface="黑体" pitchFamily="49" charset="-122"/>
                <a:cs typeface="Arial" pitchFamily="34" charset="0"/>
              </a:rPr>
              <a:t>副总经理</a:t>
            </a:r>
          </a:p>
          <a:p>
            <a:pPr algn="ctr"/>
            <a:r>
              <a:rPr lang="zh-CN" altLang="en-US" sz="1100" b="1">
                <a:solidFill>
                  <a:schemeClr val="tx1"/>
                </a:solidFill>
                <a:ea typeface="黑体" pitchFamily="49" charset="-122"/>
                <a:cs typeface="Arial" pitchFamily="34" charset="0"/>
              </a:rPr>
              <a:t>兼首席信息执行官</a:t>
            </a:r>
          </a:p>
        </p:txBody>
      </p:sp>
      <p:pic>
        <p:nvPicPr>
          <p:cNvPr id="32812" name="Picture 65" descr="罗世礼"/>
          <p:cNvPicPr>
            <a:picLocks noChangeAspect="1" noChangeArrowheads="1"/>
          </p:cNvPicPr>
          <p:nvPr/>
        </p:nvPicPr>
        <p:blipFill>
          <a:blip r:embed="rId8" cstate="email"/>
          <a:srcRect/>
          <a:stretch>
            <a:fillRect/>
          </a:stretch>
        </p:blipFill>
        <p:spPr bwMode="auto">
          <a:xfrm>
            <a:off x="7278266" y="3193415"/>
            <a:ext cx="895512" cy="10889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83" name="Picture 46"/>
          <p:cNvPicPr>
            <a:picLocks noChangeAspect="1" noChangeArrowheads="1"/>
          </p:cNvPicPr>
          <p:nvPr/>
        </p:nvPicPr>
        <p:blipFill>
          <a:blip r:embed="rId9" cstate="email"/>
          <a:srcRect/>
          <a:stretch>
            <a:fillRect/>
          </a:stretch>
        </p:blipFill>
        <p:spPr bwMode="auto">
          <a:xfrm>
            <a:off x="2370138" y="1441450"/>
            <a:ext cx="957263" cy="10858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8372" name="Picture 48"/>
          <p:cNvPicPr>
            <a:picLocks noChangeAspect="1" noChangeArrowheads="1"/>
          </p:cNvPicPr>
          <p:nvPr/>
        </p:nvPicPr>
        <p:blipFill>
          <a:blip r:embed="rId10" cstate="email"/>
          <a:srcRect/>
          <a:stretch>
            <a:fillRect/>
          </a:stretch>
        </p:blipFill>
        <p:spPr bwMode="auto">
          <a:xfrm>
            <a:off x="3983038" y="1116013"/>
            <a:ext cx="1252538" cy="13763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90" name="Picture 50"/>
          <p:cNvPicPr>
            <a:picLocks noChangeAspect="1" noChangeArrowheads="1"/>
          </p:cNvPicPr>
          <p:nvPr/>
        </p:nvPicPr>
        <p:blipFill>
          <a:blip r:embed="rId11" cstate="email"/>
          <a:srcRect/>
          <a:stretch>
            <a:fillRect/>
          </a:stretch>
        </p:blipFill>
        <p:spPr bwMode="blackWhite">
          <a:xfrm>
            <a:off x="6191250" y="1492250"/>
            <a:ext cx="947738" cy="10461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807" name="Picture 45"/>
          <p:cNvPicPr>
            <a:picLocks noChangeAspect="1" noChangeArrowheads="1"/>
          </p:cNvPicPr>
          <p:nvPr/>
        </p:nvPicPr>
        <p:blipFill>
          <a:blip r:embed="rId12" cstate="email"/>
          <a:srcRect/>
          <a:stretch>
            <a:fillRect/>
          </a:stretch>
        </p:blipFill>
        <p:spPr bwMode="auto">
          <a:xfrm>
            <a:off x="796593" y="1695450"/>
            <a:ext cx="839788" cy="9007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2795" name="TextBox 55"/>
          <p:cNvSpPr txBox="1">
            <a:spLocks noChangeArrowheads="1"/>
          </p:cNvSpPr>
          <p:nvPr/>
        </p:nvSpPr>
        <p:spPr bwMode="auto">
          <a:xfrm>
            <a:off x="711200" y="2657475"/>
            <a:ext cx="1104900" cy="430213"/>
          </a:xfrm>
          <a:prstGeom prst="rect">
            <a:avLst/>
          </a:prstGeom>
          <a:noFill/>
          <a:ln w="9525">
            <a:noFill/>
            <a:miter lim="800000"/>
            <a:headEnd/>
            <a:tailEnd/>
          </a:ln>
        </p:spPr>
        <p:txBody>
          <a:bodyPr>
            <a:spAutoFit/>
          </a:bodyPr>
          <a:lstStyle/>
          <a:p>
            <a:pPr algn="ctr">
              <a:buFont typeface="Wingdings" pitchFamily="2" charset="2"/>
              <a:buNone/>
            </a:pPr>
            <a:r>
              <a:rPr lang="zh-CN" altLang="en-US" sz="1100" b="1">
                <a:solidFill>
                  <a:schemeClr val="tx1"/>
                </a:solidFill>
                <a:ea typeface="黑体" pitchFamily="49" charset="-122"/>
                <a:cs typeface="Arial" pitchFamily="34" charset="0"/>
              </a:rPr>
              <a:t>梁家驹</a:t>
            </a:r>
          </a:p>
          <a:p>
            <a:pPr algn="ctr">
              <a:buFont typeface="Wingdings" pitchFamily="2" charset="2"/>
              <a:buNone/>
            </a:pPr>
            <a:r>
              <a:rPr lang="zh-CN" altLang="en-US" sz="1100" b="1">
                <a:solidFill>
                  <a:schemeClr val="tx1"/>
                </a:solidFill>
                <a:ea typeface="黑体" pitchFamily="49" charset="-122"/>
                <a:cs typeface="Arial" pitchFamily="34" charset="0"/>
              </a:rPr>
              <a:t>集团首席顾问</a:t>
            </a:r>
          </a:p>
        </p:txBody>
      </p:sp>
      <p:sp>
        <p:nvSpPr>
          <p:cNvPr id="2" name="AutoShape 88"/>
          <p:cNvSpPr>
            <a:spLocks noChangeArrowheads="1"/>
          </p:cNvSpPr>
          <p:nvPr/>
        </p:nvSpPr>
        <p:spPr bwMode="auto">
          <a:xfrm rot="10800000">
            <a:off x="7837488" y="3181463"/>
            <a:ext cx="347870" cy="579497"/>
          </a:xfrm>
          <a:prstGeom prst="rtTriangle">
            <a:avLst/>
          </a:prstGeom>
          <a:solidFill>
            <a:srgbClr val="FFFF00"/>
          </a:solidFill>
          <a:ln w="3175"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ot="10800000" anchor="ctr">
            <a:spAutoFit/>
          </a:bodyPr>
          <a:lstStyle/>
          <a:p>
            <a:pPr eaLnBrk="0" hangingPunct="0">
              <a:spcBef>
                <a:spcPct val="50000"/>
              </a:spcBef>
              <a:buClr>
                <a:srgbClr val="FFCC00"/>
              </a:buClr>
              <a:buSzPct val="75000"/>
              <a:buFont typeface="Wingdings" pitchFamily="2" charset="2"/>
              <a:buNone/>
              <a:defRPr/>
            </a:pPr>
            <a:endParaRPr lang="zh-CN" altLang="en-US" sz="1000" baseline="30000">
              <a:solidFill>
                <a:srgbClr val="FFFFFF"/>
              </a:solidFill>
              <a:ea typeface="黑体" pitchFamily="49" charset="-122"/>
              <a:cs typeface="Arial" pitchFamily="34" charset="0"/>
            </a:endParaRPr>
          </a:p>
        </p:txBody>
      </p:sp>
      <p:sp>
        <p:nvSpPr>
          <p:cNvPr id="32789" name="AutoShape 88"/>
          <p:cNvSpPr>
            <a:spLocks noChangeArrowheads="1"/>
          </p:cNvSpPr>
          <p:nvPr/>
        </p:nvSpPr>
        <p:spPr bwMode="auto">
          <a:xfrm rot="10800000">
            <a:off x="2697163" y="3255123"/>
            <a:ext cx="347870" cy="579497"/>
          </a:xfrm>
          <a:prstGeom prst="rtTriangle">
            <a:avLst/>
          </a:prstGeom>
          <a:solidFill>
            <a:srgbClr val="FFFF00"/>
          </a:solidFill>
          <a:ln w="3175"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ot="10800000" anchor="ctr">
            <a:spAutoFit/>
          </a:bodyPr>
          <a:lstStyle/>
          <a:p>
            <a:pPr eaLnBrk="0" hangingPunct="0">
              <a:spcBef>
                <a:spcPct val="50000"/>
              </a:spcBef>
              <a:buClr>
                <a:srgbClr val="FFCC00"/>
              </a:buClr>
              <a:buSzPct val="75000"/>
              <a:buFont typeface="Wingdings" pitchFamily="2" charset="2"/>
              <a:buNone/>
              <a:defRPr/>
            </a:pPr>
            <a:endParaRPr lang="zh-CN" altLang="en-US" sz="1000" baseline="30000">
              <a:solidFill>
                <a:srgbClr val="FFFFFF"/>
              </a:solidFill>
              <a:ea typeface="黑体" pitchFamily="49" charset="-122"/>
              <a:cs typeface="Arial" pitchFamily="34" charset="0"/>
            </a:endParaRPr>
          </a:p>
        </p:txBody>
      </p:sp>
      <p:sp>
        <p:nvSpPr>
          <p:cNvPr id="3" name="AutoShape 88"/>
          <p:cNvSpPr>
            <a:spLocks noChangeArrowheads="1"/>
          </p:cNvSpPr>
          <p:nvPr/>
        </p:nvSpPr>
        <p:spPr bwMode="auto">
          <a:xfrm rot="10800000">
            <a:off x="1371599" y="1720010"/>
            <a:ext cx="285750" cy="579497"/>
          </a:xfrm>
          <a:prstGeom prst="rtTriangle">
            <a:avLst/>
          </a:prstGeom>
          <a:solidFill>
            <a:srgbClr val="FFFF00"/>
          </a:solidFill>
          <a:ln w="3175"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ot="10800000" anchor="ctr">
            <a:spAutoFit/>
          </a:bodyPr>
          <a:lstStyle/>
          <a:p>
            <a:pPr eaLnBrk="0" hangingPunct="0">
              <a:spcBef>
                <a:spcPct val="50000"/>
              </a:spcBef>
              <a:buClr>
                <a:srgbClr val="FFCC00"/>
              </a:buClr>
              <a:buSzPct val="75000"/>
              <a:buFont typeface="Wingdings" pitchFamily="2" charset="2"/>
              <a:buNone/>
              <a:defRPr/>
            </a:pPr>
            <a:endParaRPr lang="zh-CN" altLang="en-US" sz="1000" baseline="30000">
              <a:solidFill>
                <a:srgbClr val="FFFFFF"/>
              </a:solidFill>
              <a:ea typeface="黑体" pitchFamily="49" charset="-122"/>
              <a:cs typeface="Arial" pitchFamily="34" charset="0"/>
            </a:endParaRPr>
          </a:p>
        </p:txBody>
      </p:sp>
      <p:pic>
        <p:nvPicPr>
          <p:cNvPr id="32805" name="Picture 38" descr="ACD"/>
          <p:cNvPicPr>
            <a:picLocks noChangeAspect="1" noChangeArrowheads="1"/>
          </p:cNvPicPr>
          <p:nvPr/>
        </p:nvPicPr>
        <p:blipFill>
          <a:blip r:embed="rId13" cstate="email"/>
          <a:srcRect/>
          <a:stretch>
            <a:fillRect/>
          </a:stretch>
        </p:blipFill>
        <p:spPr bwMode="auto">
          <a:xfrm>
            <a:off x="4820943" y="4820920"/>
            <a:ext cx="1056618" cy="12124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 Box 64"/>
          <p:cNvSpPr txBox="1">
            <a:spLocks noChangeArrowheads="1"/>
          </p:cNvSpPr>
          <p:nvPr/>
        </p:nvSpPr>
        <p:spPr bwMode="auto">
          <a:xfrm>
            <a:off x="4737100" y="5908358"/>
            <a:ext cx="1301750" cy="596900"/>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叶素兰</a:t>
            </a:r>
          </a:p>
          <a:p>
            <a:pPr algn="ctr"/>
            <a:r>
              <a:rPr lang="zh-CN" altLang="en-US" sz="1100" b="1">
                <a:solidFill>
                  <a:schemeClr val="tx1"/>
                </a:solidFill>
                <a:ea typeface="黑体" pitchFamily="49" charset="-122"/>
                <a:cs typeface="Arial" pitchFamily="34" charset="0"/>
              </a:rPr>
              <a:t>副总经理</a:t>
            </a:r>
          </a:p>
          <a:p>
            <a:pPr algn="ctr"/>
            <a:r>
              <a:rPr lang="zh-CN" altLang="en-US" sz="1100" b="1">
                <a:solidFill>
                  <a:schemeClr val="tx1"/>
                </a:solidFill>
                <a:ea typeface="黑体" pitchFamily="49" charset="-122"/>
                <a:cs typeface="Arial" pitchFamily="34" charset="0"/>
              </a:rPr>
              <a:t>兼首席稽核执行官</a:t>
            </a:r>
          </a:p>
        </p:txBody>
      </p:sp>
      <p:sp>
        <p:nvSpPr>
          <p:cNvPr id="32810" name="Text Box 56"/>
          <p:cNvSpPr txBox="1">
            <a:spLocks noChangeArrowheads="1"/>
          </p:cNvSpPr>
          <p:nvPr/>
        </p:nvSpPr>
        <p:spPr bwMode="auto">
          <a:xfrm>
            <a:off x="5089525" y="4070350"/>
            <a:ext cx="1684338" cy="933450"/>
          </a:xfrm>
          <a:prstGeom prst="rect">
            <a:avLst/>
          </a:prstGeom>
          <a:noFill/>
          <a:ln w="3175" algn="ctr">
            <a:noFill/>
            <a:miter lim="800000"/>
            <a:headEnd/>
            <a:tailEnd/>
          </a:ln>
        </p:spPr>
        <p:txBody>
          <a:bodyPr>
            <a:spAutoFit/>
          </a:bodyPr>
          <a:lstStyle/>
          <a:p>
            <a:pPr algn="ctr" defTabSz="873125">
              <a:buFont typeface="Wingdings" pitchFamily="2" charset="2"/>
              <a:buNone/>
            </a:pPr>
            <a:r>
              <a:rPr lang="zh-CN" altLang="en-US" sz="1100" b="1">
                <a:solidFill>
                  <a:schemeClr val="tx1"/>
                </a:solidFill>
                <a:ea typeface="黑体" pitchFamily="49" charset="-122"/>
                <a:cs typeface="Arial" pitchFamily="34" charset="0"/>
              </a:rPr>
              <a:t>  </a:t>
            </a:r>
            <a:endParaRPr lang="en-US" altLang="zh-CN" sz="1100" b="1">
              <a:solidFill>
                <a:schemeClr val="tx1"/>
              </a:solidFill>
              <a:ea typeface="黑体" pitchFamily="49" charset="-122"/>
              <a:cs typeface="Arial" pitchFamily="34" charset="0"/>
            </a:endParaRPr>
          </a:p>
          <a:p>
            <a:pPr algn="ctr" defTabSz="873125">
              <a:buFont typeface="Wingdings" pitchFamily="2" charset="2"/>
              <a:buNone/>
            </a:pPr>
            <a:r>
              <a:rPr lang="en-US" altLang="zh-CN" sz="1100" b="1">
                <a:solidFill>
                  <a:schemeClr val="tx1"/>
                </a:solidFill>
                <a:ea typeface="黑体" pitchFamily="49" charset="-122"/>
                <a:cs typeface="Arial" pitchFamily="34" charset="0"/>
              </a:rPr>
              <a:t> </a:t>
            </a:r>
            <a:r>
              <a:rPr lang="zh-CN" altLang="en-US" sz="1100" b="1">
                <a:solidFill>
                  <a:schemeClr val="tx1"/>
                </a:solidFill>
                <a:ea typeface="黑体" pitchFamily="49" charset="-122"/>
                <a:cs typeface="Arial" pitchFamily="34" charset="0"/>
              </a:rPr>
              <a:t>李源祥</a:t>
            </a:r>
            <a:endParaRPr lang="en-US" altLang="zh-CN" sz="1100" b="1">
              <a:solidFill>
                <a:schemeClr val="tx1"/>
              </a:solidFill>
              <a:ea typeface="黑体" pitchFamily="49" charset="-122"/>
              <a:cs typeface="Arial" pitchFamily="34" charset="0"/>
            </a:endParaRPr>
          </a:p>
          <a:p>
            <a:pPr algn="ctr" defTabSz="873125">
              <a:buFont typeface="Wingdings" pitchFamily="2" charset="2"/>
              <a:buNone/>
            </a:pPr>
            <a:r>
              <a:rPr lang="zh-CN" altLang="en-US" sz="1100" b="1">
                <a:solidFill>
                  <a:schemeClr val="tx1"/>
                </a:solidFill>
                <a:ea typeface="黑体" pitchFamily="49" charset="-122"/>
                <a:cs typeface="Arial" pitchFamily="34" charset="0"/>
              </a:rPr>
              <a:t>副总经理兼首席保险业务执行官</a:t>
            </a:r>
            <a:endParaRPr lang="en-US" altLang="zh-CN" sz="1100" b="1">
              <a:solidFill>
                <a:schemeClr val="tx1"/>
              </a:solidFill>
              <a:ea typeface="黑体" pitchFamily="49" charset="-122"/>
              <a:cs typeface="Arial" pitchFamily="34" charset="0"/>
            </a:endParaRPr>
          </a:p>
          <a:p>
            <a:pPr algn="ctr" defTabSz="873125"/>
            <a:endParaRPr lang="zh-CN" altLang="en-US" sz="1100" b="1">
              <a:solidFill>
                <a:schemeClr val="tx1"/>
              </a:solidFill>
              <a:ea typeface="黑体" pitchFamily="49" charset="-122"/>
              <a:cs typeface="Arial" pitchFamily="34" charset="0"/>
            </a:endParaRPr>
          </a:p>
        </p:txBody>
      </p:sp>
      <p:pic>
        <p:nvPicPr>
          <p:cNvPr id="32804" name="Picture 49"/>
          <p:cNvPicPr>
            <a:picLocks noChangeAspect="1" noChangeArrowheads="1"/>
          </p:cNvPicPr>
          <p:nvPr/>
        </p:nvPicPr>
        <p:blipFill>
          <a:blip r:embed="rId14" cstate="email"/>
          <a:srcRect/>
          <a:stretch>
            <a:fillRect/>
          </a:stretch>
        </p:blipFill>
        <p:spPr bwMode="blackWhite">
          <a:xfrm>
            <a:off x="5494562" y="3267075"/>
            <a:ext cx="873980" cy="9803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801" name="Picture 87" descr="顾敏"/>
          <p:cNvPicPr>
            <a:picLocks noChangeArrowheads="1"/>
          </p:cNvPicPr>
          <p:nvPr>
            <p:custDataLst>
              <p:tags r:id="rId1"/>
            </p:custDataLst>
          </p:nvPr>
        </p:nvPicPr>
        <p:blipFill>
          <a:blip r:embed="rId15" cstate="email"/>
          <a:srcRect/>
          <a:stretch>
            <a:fillRect/>
          </a:stretch>
        </p:blipFill>
        <p:spPr bwMode="auto">
          <a:xfrm>
            <a:off x="3763963" y="3211513"/>
            <a:ext cx="897892" cy="11178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 Box 89"/>
          <p:cNvSpPr txBox="1">
            <a:spLocks noChangeArrowheads="1"/>
          </p:cNvSpPr>
          <p:nvPr/>
        </p:nvSpPr>
        <p:spPr bwMode="auto">
          <a:xfrm>
            <a:off x="3919538" y="4348163"/>
            <a:ext cx="742950" cy="428625"/>
          </a:xfrm>
          <a:prstGeom prst="rect">
            <a:avLst/>
          </a:prstGeom>
          <a:noFill/>
          <a:ln w="3175" algn="ctr">
            <a:noFill/>
            <a:miter lim="800000"/>
            <a:headEnd/>
            <a:tailEnd/>
          </a:ln>
        </p:spPr>
        <p:txBody>
          <a:bodyPr wrap="none">
            <a:spAutoFit/>
          </a:bodyPr>
          <a:lstStyle/>
          <a:p>
            <a:pPr algn="ctr"/>
            <a:r>
              <a:rPr lang="zh-CN" altLang="en-US" sz="1100" b="1">
                <a:solidFill>
                  <a:schemeClr val="tx1"/>
                </a:solidFill>
                <a:ea typeface="黑体" pitchFamily="49" charset="-122"/>
                <a:cs typeface="Arial" pitchFamily="34" charset="0"/>
              </a:rPr>
              <a:t>顾敏</a:t>
            </a:r>
          </a:p>
          <a:p>
            <a:pPr algn="ctr"/>
            <a:r>
              <a:rPr lang="zh-CN" altLang="en-US" sz="1100" b="1">
                <a:solidFill>
                  <a:schemeClr val="tx1"/>
                </a:solidFill>
                <a:ea typeface="黑体" pitchFamily="49" charset="-122"/>
                <a:cs typeface="Arial" pitchFamily="34" charset="0"/>
              </a:rPr>
              <a:t>副总经理</a:t>
            </a:r>
          </a:p>
        </p:txBody>
      </p:sp>
      <p:sp>
        <p:nvSpPr>
          <p:cNvPr id="32800" name="AutoShape 88"/>
          <p:cNvSpPr>
            <a:spLocks noChangeArrowheads="1"/>
          </p:cNvSpPr>
          <p:nvPr/>
        </p:nvSpPr>
        <p:spPr bwMode="auto">
          <a:xfrm rot="10800000">
            <a:off x="4425950" y="3236043"/>
            <a:ext cx="244337" cy="579497"/>
          </a:xfrm>
          <a:prstGeom prst="rtTriangle">
            <a:avLst/>
          </a:prstGeom>
          <a:solidFill>
            <a:srgbClr val="FFFF00"/>
          </a:solidFill>
          <a:ln w="3175"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ot="10800000" anchor="ctr">
            <a:spAutoFit/>
          </a:bodyPr>
          <a:lstStyle/>
          <a:p>
            <a:pPr eaLnBrk="0" hangingPunct="0">
              <a:spcBef>
                <a:spcPct val="50000"/>
              </a:spcBef>
              <a:buClr>
                <a:srgbClr val="FFCC00"/>
              </a:buClr>
              <a:buSzPct val="75000"/>
              <a:buFont typeface="Wingdings" pitchFamily="2" charset="2"/>
              <a:buNone/>
              <a:defRPr/>
            </a:pPr>
            <a:endParaRPr lang="zh-CN" altLang="en-US" sz="1000" baseline="30000">
              <a:solidFill>
                <a:srgbClr val="FFFFFF"/>
              </a:solidFill>
              <a:ea typeface="黑体" pitchFamily="49" charset="-122"/>
              <a:cs typeface="Arial" pitchFamily="34" charset="0"/>
            </a:endParaRPr>
          </a:p>
        </p:txBody>
      </p:sp>
      <p:sp>
        <p:nvSpPr>
          <p:cNvPr id="32817" name="矩形 49"/>
          <p:cNvSpPr>
            <a:spLocks noChangeArrowheads="1"/>
          </p:cNvSpPr>
          <p:nvPr/>
        </p:nvSpPr>
        <p:spPr bwMode="auto">
          <a:xfrm>
            <a:off x="7034989" y="6076633"/>
            <a:ext cx="889987" cy="430887"/>
          </a:xfrm>
          <a:prstGeom prst="rect">
            <a:avLst/>
          </a:prstGeom>
          <a:noFill/>
          <a:ln w="9525">
            <a:noFill/>
            <a:miter lim="800000"/>
            <a:headEnd/>
            <a:tailEnd/>
          </a:ln>
        </p:spPr>
        <p:txBody>
          <a:bodyPr wrap="none">
            <a:spAutoFit/>
          </a:bodyPr>
          <a:lstStyle/>
          <a:p>
            <a:pPr algn="ctr">
              <a:buFont typeface="Wingdings" pitchFamily="2" charset="2"/>
              <a:buNone/>
            </a:pPr>
            <a:r>
              <a:rPr lang="zh-CN" altLang="en-US" sz="1100" b="1" smtClean="0">
                <a:solidFill>
                  <a:schemeClr val="tx1"/>
                </a:solidFill>
                <a:ea typeface="黑体" pitchFamily="49" charset="-122"/>
                <a:cs typeface="Arial" pitchFamily="34" charset="0"/>
              </a:rPr>
              <a:t>金绍梁</a:t>
            </a:r>
            <a:endParaRPr lang="en-US" altLang="zh-CN" sz="1100" b="1" smtClean="0">
              <a:solidFill>
                <a:schemeClr val="tx1"/>
              </a:solidFill>
              <a:ea typeface="黑体" pitchFamily="49" charset="-122"/>
              <a:cs typeface="Arial" pitchFamily="34" charset="0"/>
            </a:endParaRPr>
          </a:p>
          <a:p>
            <a:pPr algn="ctr">
              <a:buFont typeface="Wingdings" pitchFamily="2" charset="2"/>
              <a:buNone/>
            </a:pPr>
            <a:r>
              <a:rPr lang="zh-CN" altLang="en-US" sz="1100" b="1" smtClean="0">
                <a:solidFill>
                  <a:schemeClr val="tx1"/>
                </a:solidFill>
                <a:ea typeface="黑体" pitchFamily="49" charset="-122"/>
                <a:cs typeface="Arial" pitchFamily="34" charset="0"/>
              </a:rPr>
              <a:t>董</a:t>
            </a:r>
            <a:r>
              <a:rPr lang="zh-CN" altLang="en-US" sz="1100" b="1">
                <a:solidFill>
                  <a:schemeClr val="tx1"/>
                </a:solidFill>
                <a:ea typeface="黑体" pitchFamily="49" charset="-122"/>
                <a:cs typeface="Arial" pitchFamily="34" charset="0"/>
              </a:rPr>
              <a:t>事会秘书</a:t>
            </a:r>
          </a:p>
        </p:txBody>
      </p:sp>
      <p:sp>
        <p:nvSpPr>
          <p:cNvPr id="6" name="AutoShape 88"/>
          <p:cNvSpPr>
            <a:spLocks noChangeArrowheads="1"/>
          </p:cNvSpPr>
          <p:nvPr/>
        </p:nvSpPr>
        <p:spPr bwMode="auto">
          <a:xfrm rot="10800000">
            <a:off x="5534659" y="4808333"/>
            <a:ext cx="318880" cy="579497"/>
          </a:xfrm>
          <a:prstGeom prst="rtTriangle">
            <a:avLst/>
          </a:prstGeom>
          <a:solidFill>
            <a:srgbClr val="FFFF00"/>
          </a:solidFill>
          <a:ln w="3175"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ot="10800000" anchor="ctr">
            <a:spAutoFit/>
          </a:bodyPr>
          <a:lstStyle/>
          <a:p>
            <a:pPr eaLnBrk="0" hangingPunct="0">
              <a:spcBef>
                <a:spcPct val="50000"/>
              </a:spcBef>
              <a:buClr>
                <a:srgbClr val="FFCC00"/>
              </a:buClr>
              <a:buSzPct val="75000"/>
              <a:buFont typeface="Wingdings" pitchFamily="2" charset="2"/>
              <a:buNone/>
              <a:defRPr/>
            </a:pPr>
            <a:endParaRPr lang="zh-CN" altLang="en-US" sz="1000" baseline="30000">
              <a:solidFill>
                <a:srgbClr val="FFFFFF"/>
              </a:solidFill>
              <a:ea typeface="黑体" pitchFamily="49" charset="-122"/>
              <a:cs typeface="Arial" pitchFamily="34" charset="0"/>
            </a:endParaRPr>
          </a:p>
        </p:txBody>
      </p:sp>
      <p:sp>
        <p:nvSpPr>
          <p:cNvPr id="32796" name="AutoShape 88"/>
          <p:cNvSpPr>
            <a:spLocks noChangeArrowheads="1"/>
          </p:cNvSpPr>
          <p:nvPr/>
        </p:nvSpPr>
        <p:spPr bwMode="auto">
          <a:xfrm rot="10800000">
            <a:off x="6102349" y="3264648"/>
            <a:ext cx="310598" cy="579497"/>
          </a:xfrm>
          <a:prstGeom prst="rtTriangle">
            <a:avLst/>
          </a:prstGeom>
          <a:solidFill>
            <a:srgbClr val="FFFF00"/>
          </a:solidFill>
          <a:ln w="3175"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ot="10800000" anchor="ctr">
            <a:spAutoFit/>
          </a:bodyPr>
          <a:lstStyle/>
          <a:p>
            <a:pPr eaLnBrk="0" hangingPunct="0">
              <a:spcBef>
                <a:spcPct val="50000"/>
              </a:spcBef>
              <a:buClr>
                <a:srgbClr val="FFCC00"/>
              </a:buClr>
              <a:buSzPct val="75000"/>
              <a:buFont typeface="Wingdings" pitchFamily="2" charset="2"/>
              <a:buNone/>
              <a:defRPr/>
            </a:pPr>
            <a:endParaRPr lang="zh-CN" altLang="en-US" sz="1000" baseline="30000">
              <a:solidFill>
                <a:srgbClr val="FFFFFF"/>
              </a:solidFill>
              <a:ea typeface="黑体" pitchFamily="49" charset="-122"/>
              <a:cs typeface="Arial" pitchFamily="34" charset="0"/>
            </a:endParaRPr>
          </a:p>
        </p:txBody>
      </p:sp>
      <p:pic>
        <p:nvPicPr>
          <p:cNvPr id="37" name="Picture 36" descr="TZJ_1424.JPG"/>
          <p:cNvPicPr>
            <a:picLocks noChangeAspect="1"/>
          </p:cNvPicPr>
          <p:nvPr/>
        </p:nvPicPr>
        <p:blipFill>
          <a:blip r:embed="rId16" cstate="print"/>
          <a:srcRect l="62722" t="35000" r="14389" b="34667"/>
          <a:stretch>
            <a:fillRect/>
          </a:stretch>
        </p:blipFill>
        <p:spPr>
          <a:xfrm rot="16200000" flipV="1">
            <a:off x="7031905" y="5071025"/>
            <a:ext cx="1066798" cy="9425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172"/>
          <p:cNvPicPr>
            <a:picLocks noChangeAspect="1" noChangeArrowheads="1"/>
          </p:cNvPicPr>
          <p:nvPr/>
        </p:nvPicPr>
        <p:blipFill>
          <a:blip r:embed="rId3" cstate="print"/>
          <a:srcRect/>
          <a:stretch>
            <a:fillRect/>
          </a:stretch>
        </p:blipFill>
        <p:spPr bwMode="auto">
          <a:xfrm>
            <a:off x="0" y="266700"/>
            <a:ext cx="9144000" cy="6867525"/>
          </a:xfrm>
          <a:prstGeom prst="rect">
            <a:avLst/>
          </a:prstGeom>
          <a:noFill/>
          <a:ln w="9525">
            <a:noFill/>
            <a:miter lim="800000"/>
            <a:headEnd/>
            <a:tailEnd/>
          </a:ln>
        </p:spPr>
      </p:pic>
      <p:sp>
        <p:nvSpPr>
          <p:cNvPr id="2052" name="灯片编号占位符 3"/>
          <p:cNvSpPr>
            <a:spLocks noGrp="1"/>
          </p:cNvSpPr>
          <p:nvPr>
            <p:ph type="sldNum" sz="quarter" idx="10"/>
          </p:nvPr>
        </p:nvSpPr>
        <p:spPr>
          <a:xfrm>
            <a:off x="8872538" y="6653213"/>
            <a:ext cx="127000" cy="152400"/>
          </a:xfrm>
          <a:noFill/>
        </p:spPr>
        <p:txBody>
          <a:bodyPr/>
          <a:lstStyle/>
          <a:p>
            <a:pPr defTabSz="912813"/>
            <a:fld id="{0FD88CC4-D62E-48DE-A6C6-B8563C437099}" type="slidenum">
              <a:rPr lang="zh-TW" altLang="zh-TW" smtClean="0">
                <a:latin typeface="黑体" pitchFamily="49" charset="-122"/>
                <a:ea typeface="黑体" pitchFamily="49" charset="-122"/>
              </a:rPr>
              <a:pPr defTabSz="912813"/>
              <a:t>31</a:t>
            </a:fld>
            <a:endParaRPr lang="zh-TW" altLang="zh-TW" smtClean="0">
              <a:latin typeface="黑体" pitchFamily="49" charset="-122"/>
              <a:ea typeface="黑体" pitchFamily="49" charset="-122"/>
            </a:endParaRPr>
          </a:p>
        </p:txBody>
      </p:sp>
      <p:sp>
        <p:nvSpPr>
          <p:cNvPr id="2053" name="Text Box 2"/>
          <p:cNvSpPr txBox="1">
            <a:spLocks noChangeArrowheads="1"/>
          </p:cNvSpPr>
          <p:nvPr/>
        </p:nvSpPr>
        <p:spPr bwMode="auto">
          <a:xfrm>
            <a:off x="0" y="304800"/>
            <a:ext cx="8382000" cy="955675"/>
          </a:xfrm>
          <a:prstGeom prst="rect">
            <a:avLst/>
          </a:prstGeom>
          <a:noFill/>
          <a:ln w="9525" algn="ctr">
            <a:noFill/>
            <a:miter lim="800000"/>
            <a:headEnd/>
            <a:tailEnd/>
          </a:ln>
        </p:spPr>
        <p:txBody>
          <a:bodyPr lIns="90000" tIns="46800" rIns="90000" bIns="46800">
            <a:spAutoFit/>
          </a:bodyPr>
          <a:lstStyle/>
          <a:p>
            <a:r>
              <a:rPr lang="zh-CN" altLang="en-US" sz="2800" b="1">
                <a:solidFill>
                  <a:srgbClr val="FF6600"/>
                </a:solidFill>
                <a:latin typeface="黑体" pitchFamily="49" charset="-122"/>
                <a:ea typeface="黑体" pitchFamily="49" charset="-122"/>
              </a:rPr>
              <a:t>人才团队</a:t>
            </a:r>
            <a:endParaRPr lang="en-US" altLang="zh-CN" sz="2800" b="1">
              <a:solidFill>
                <a:srgbClr val="FF6600"/>
              </a:solidFill>
              <a:latin typeface="黑体" pitchFamily="49" charset="-122"/>
              <a:ea typeface="黑体" pitchFamily="49" charset="-122"/>
            </a:endParaRPr>
          </a:p>
          <a:p>
            <a:r>
              <a:rPr lang="zh-CN" altLang="en-US" sz="2800" b="1">
                <a:solidFill>
                  <a:schemeClr val="tx1"/>
                </a:solidFill>
                <a:latin typeface="黑体" pitchFamily="49" charset="-122"/>
                <a:ea typeface="黑体" pitchFamily="49" charset="-122"/>
              </a:rPr>
              <a:t>先进完善的机制让优秀的人才脱颖而出</a:t>
            </a:r>
          </a:p>
        </p:txBody>
      </p:sp>
      <p:grpSp>
        <p:nvGrpSpPr>
          <p:cNvPr id="2054" name="Group 4"/>
          <p:cNvGrpSpPr>
            <a:grpSpLocks/>
          </p:cNvGrpSpPr>
          <p:nvPr/>
        </p:nvGrpSpPr>
        <p:grpSpPr bwMode="auto">
          <a:xfrm>
            <a:off x="7226300" y="1187450"/>
            <a:ext cx="438150" cy="1106488"/>
            <a:chOff x="1618" y="1126"/>
            <a:chExt cx="265" cy="697"/>
          </a:xfrm>
        </p:grpSpPr>
        <p:grpSp>
          <p:nvGrpSpPr>
            <p:cNvPr id="2209" name="Group 5"/>
            <p:cNvGrpSpPr>
              <a:grpSpLocks/>
            </p:cNvGrpSpPr>
            <p:nvPr/>
          </p:nvGrpSpPr>
          <p:grpSpPr bwMode="auto">
            <a:xfrm>
              <a:off x="1618" y="1227"/>
              <a:ext cx="265" cy="197"/>
              <a:chOff x="1618" y="1227"/>
              <a:chExt cx="265" cy="197"/>
            </a:xfrm>
          </p:grpSpPr>
          <p:sp>
            <p:nvSpPr>
              <p:cNvPr id="2217" name="Freeform 6"/>
              <p:cNvSpPr>
                <a:spLocks/>
              </p:cNvSpPr>
              <p:nvPr/>
            </p:nvSpPr>
            <p:spPr bwMode="auto">
              <a:xfrm>
                <a:off x="1618" y="1227"/>
                <a:ext cx="265" cy="197"/>
              </a:xfrm>
              <a:custGeom>
                <a:avLst/>
                <a:gdLst>
                  <a:gd name="T0" fmla="*/ 1 w 530"/>
                  <a:gd name="T1" fmla="*/ 0 h 590"/>
                  <a:gd name="T2" fmla="*/ 1 w 530"/>
                  <a:gd name="T3" fmla="*/ 0 h 590"/>
                  <a:gd name="T4" fmla="*/ 1 w 530"/>
                  <a:gd name="T5" fmla="*/ 0 h 590"/>
                  <a:gd name="T6" fmla="*/ 1 w 530"/>
                  <a:gd name="T7" fmla="*/ 0 h 590"/>
                  <a:gd name="T8" fmla="*/ 1 w 530"/>
                  <a:gd name="T9" fmla="*/ 0 h 590"/>
                  <a:gd name="T10" fmla="*/ 0 w 530"/>
                  <a:gd name="T11" fmla="*/ 0 h 590"/>
                  <a:gd name="T12" fmla="*/ 1 w 530"/>
                  <a:gd name="T13" fmla="*/ 0 h 590"/>
                  <a:gd name="T14" fmla="*/ 1 w 530"/>
                  <a:gd name="T15" fmla="*/ 0 h 590"/>
                  <a:gd name="T16" fmla="*/ 1 w 530"/>
                  <a:gd name="T17" fmla="*/ 0 h 590"/>
                  <a:gd name="T18" fmla="*/ 1 w 530"/>
                  <a:gd name="T19" fmla="*/ 0 h 590"/>
                  <a:gd name="T20" fmla="*/ 1 w 530"/>
                  <a:gd name="T21" fmla="*/ 0 h 590"/>
                  <a:gd name="T22" fmla="*/ 1 w 530"/>
                  <a:gd name="T23" fmla="*/ 0 h 590"/>
                  <a:gd name="T24" fmla="*/ 1 w 530"/>
                  <a:gd name="T25" fmla="*/ 0 h 590"/>
                  <a:gd name="T26" fmla="*/ 1 w 530"/>
                  <a:gd name="T27" fmla="*/ 0 h 590"/>
                  <a:gd name="T28" fmla="*/ 1 w 530"/>
                  <a:gd name="T29" fmla="*/ 0 h 590"/>
                  <a:gd name="T30" fmla="*/ 1 w 530"/>
                  <a:gd name="T31" fmla="*/ 0 h 590"/>
                  <a:gd name="T32" fmla="*/ 1 w 530"/>
                  <a:gd name="T33" fmla="*/ 0 h 590"/>
                  <a:gd name="T34" fmla="*/ 1 w 530"/>
                  <a:gd name="T35" fmla="*/ 0 h 590"/>
                  <a:gd name="T36" fmla="*/ 1 w 530"/>
                  <a:gd name="T37" fmla="*/ 0 h 590"/>
                  <a:gd name="T38" fmla="*/ 1 w 530"/>
                  <a:gd name="T39" fmla="*/ 0 h 590"/>
                  <a:gd name="T40" fmla="*/ 1 w 530"/>
                  <a:gd name="T41" fmla="*/ 0 h 590"/>
                  <a:gd name="T42" fmla="*/ 1 w 530"/>
                  <a:gd name="T43" fmla="*/ 0 h 590"/>
                  <a:gd name="T44" fmla="*/ 1 w 530"/>
                  <a:gd name="T45" fmla="*/ 0 h 59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30"/>
                  <a:gd name="T70" fmla="*/ 0 h 590"/>
                  <a:gd name="T71" fmla="*/ 530 w 530"/>
                  <a:gd name="T72" fmla="*/ 590 h 59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30" h="590">
                    <a:moveTo>
                      <a:pt x="201" y="0"/>
                    </a:moveTo>
                    <a:lnTo>
                      <a:pt x="137" y="49"/>
                    </a:lnTo>
                    <a:lnTo>
                      <a:pt x="73" y="90"/>
                    </a:lnTo>
                    <a:lnTo>
                      <a:pt x="33" y="259"/>
                    </a:lnTo>
                    <a:lnTo>
                      <a:pt x="1" y="388"/>
                    </a:lnTo>
                    <a:lnTo>
                      <a:pt x="0" y="415"/>
                    </a:lnTo>
                    <a:lnTo>
                      <a:pt x="29" y="479"/>
                    </a:lnTo>
                    <a:lnTo>
                      <a:pt x="48" y="501"/>
                    </a:lnTo>
                    <a:lnTo>
                      <a:pt x="65" y="505"/>
                    </a:lnTo>
                    <a:lnTo>
                      <a:pt x="66" y="523"/>
                    </a:lnTo>
                    <a:lnTo>
                      <a:pt x="97" y="496"/>
                    </a:lnTo>
                    <a:lnTo>
                      <a:pt x="100" y="566"/>
                    </a:lnTo>
                    <a:lnTo>
                      <a:pt x="118" y="590"/>
                    </a:lnTo>
                    <a:lnTo>
                      <a:pt x="428" y="590"/>
                    </a:lnTo>
                    <a:lnTo>
                      <a:pt x="455" y="557"/>
                    </a:lnTo>
                    <a:lnTo>
                      <a:pt x="449" y="496"/>
                    </a:lnTo>
                    <a:lnTo>
                      <a:pt x="484" y="535"/>
                    </a:lnTo>
                    <a:lnTo>
                      <a:pt x="530" y="424"/>
                    </a:lnTo>
                    <a:lnTo>
                      <a:pt x="435" y="78"/>
                    </a:lnTo>
                    <a:lnTo>
                      <a:pt x="333" y="33"/>
                    </a:lnTo>
                    <a:lnTo>
                      <a:pt x="302" y="11"/>
                    </a:lnTo>
                    <a:lnTo>
                      <a:pt x="254" y="67"/>
                    </a:lnTo>
                    <a:lnTo>
                      <a:pt x="201" y="0"/>
                    </a:lnTo>
                    <a:close/>
                  </a:path>
                </a:pathLst>
              </a:custGeom>
              <a:blipFill dpi="0" rotWithShape="0">
                <a:blip r:embed="rId4" cstate="print"/>
                <a:srcRect/>
                <a:tile tx="0" ty="0" sx="100000" sy="100000" flip="none" algn="tl"/>
              </a:blipFill>
              <a:ln w="9525">
                <a:solidFill>
                  <a:srgbClr val="FF6600"/>
                </a:solidFill>
                <a:round/>
                <a:headEnd/>
                <a:tailEnd/>
              </a:ln>
            </p:spPr>
            <p:txBody>
              <a:bodyPr/>
              <a:lstStyle/>
              <a:p>
                <a:endParaRPr lang="zh-CN" altLang="en-US"/>
              </a:p>
            </p:txBody>
          </p:sp>
          <p:grpSp>
            <p:nvGrpSpPr>
              <p:cNvPr id="2218" name="Group 7"/>
              <p:cNvGrpSpPr>
                <a:grpSpLocks/>
              </p:cNvGrpSpPr>
              <p:nvPr/>
            </p:nvGrpSpPr>
            <p:grpSpPr bwMode="auto">
              <a:xfrm>
                <a:off x="1669" y="1248"/>
                <a:ext cx="185" cy="175"/>
                <a:chOff x="1669" y="1248"/>
                <a:chExt cx="185" cy="175"/>
              </a:xfrm>
            </p:grpSpPr>
            <p:sp>
              <p:nvSpPr>
                <p:cNvPr id="2219" name="Freeform 8"/>
                <p:cNvSpPr>
                  <a:spLocks/>
                </p:cNvSpPr>
                <p:nvPr/>
              </p:nvSpPr>
              <p:spPr bwMode="auto">
                <a:xfrm>
                  <a:off x="1727" y="1248"/>
                  <a:ext cx="39" cy="175"/>
                </a:xfrm>
                <a:custGeom>
                  <a:avLst/>
                  <a:gdLst>
                    <a:gd name="T0" fmla="*/ 1 w 77"/>
                    <a:gd name="T1" fmla="*/ 0 h 527"/>
                    <a:gd name="T2" fmla="*/ 1 w 77"/>
                    <a:gd name="T3" fmla="*/ 0 h 527"/>
                    <a:gd name="T4" fmla="*/ 1 w 77"/>
                    <a:gd name="T5" fmla="*/ 0 h 527"/>
                    <a:gd name="T6" fmla="*/ 0 w 77"/>
                    <a:gd name="T7" fmla="*/ 0 h 527"/>
                    <a:gd name="T8" fmla="*/ 1 w 77"/>
                    <a:gd name="T9" fmla="*/ 0 h 527"/>
                    <a:gd name="T10" fmla="*/ 1 w 77"/>
                    <a:gd name="T11" fmla="*/ 0 h 527"/>
                    <a:gd name="T12" fmla="*/ 1 w 77"/>
                    <a:gd name="T13" fmla="*/ 0 h 527"/>
                    <a:gd name="T14" fmla="*/ 1 w 77"/>
                    <a:gd name="T15" fmla="*/ 0 h 527"/>
                    <a:gd name="T16" fmla="*/ 1 w 77"/>
                    <a:gd name="T17" fmla="*/ 0 h 527"/>
                    <a:gd name="T18" fmla="*/ 1 w 77"/>
                    <a:gd name="T19" fmla="*/ 0 h 527"/>
                    <a:gd name="T20" fmla="*/ 1 w 77"/>
                    <a:gd name="T21" fmla="*/ 0 h 527"/>
                    <a:gd name="T22" fmla="*/ 1 w 77"/>
                    <a:gd name="T23" fmla="*/ 0 h 527"/>
                    <a:gd name="T24" fmla="*/ 1 w 77"/>
                    <a:gd name="T25" fmla="*/ 0 h 5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7"/>
                    <a:gd name="T40" fmla="*/ 0 h 527"/>
                    <a:gd name="T41" fmla="*/ 77 w 77"/>
                    <a:gd name="T42" fmla="*/ 527 h 5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7" h="527">
                      <a:moveTo>
                        <a:pt x="21" y="0"/>
                      </a:moveTo>
                      <a:lnTo>
                        <a:pt x="7" y="36"/>
                      </a:lnTo>
                      <a:lnTo>
                        <a:pt x="21" y="54"/>
                      </a:lnTo>
                      <a:lnTo>
                        <a:pt x="0" y="422"/>
                      </a:lnTo>
                      <a:lnTo>
                        <a:pt x="2" y="487"/>
                      </a:lnTo>
                      <a:lnTo>
                        <a:pt x="42" y="527"/>
                      </a:lnTo>
                      <a:lnTo>
                        <a:pt x="77" y="483"/>
                      </a:lnTo>
                      <a:lnTo>
                        <a:pt x="77" y="407"/>
                      </a:lnTo>
                      <a:lnTo>
                        <a:pt x="45" y="57"/>
                      </a:lnTo>
                      <a:lnTo>
                        <a:pt x="60" y="36"/>
                      </a:lnTo>
                      <a:lnTo>
                        <a:pt x="46" y="2"/>
                      </a:lnTo>
                      <a:lnTo>
                        <a:pt x="34" y="14"/>
                      </a:lnTo>
                      <a:lnTo>
                        <a:pt x="21" y="0"/>
                      </a:lnTo>
                      <a:close/>
                    </a:path>
                  </a:pathLst>
                </a:custGeom>
                <a:blipFill dpi="0" rotWithShape="0">
                  <a:blip r:embed="rId5" cstate="print"/>
                  <a:srcRect/>
                  <a:tile tx="0" ty="0" sx="100000" sy="100000" flip="none" algn="tl"/>
                </a:blipFill>
                <a:ln w="9525">
                  <a:solidFill>
                    <a:srgbClr val="FF6600"/>
                  </a:solidFill>
                  <a:round/>
                  <a:headEnd/>
                  <a:tailEnd/>
                </a:ln>
              </p:spPr>
              <p:txBody>
                <a:bodyPr/>
                <a:lstStyle/>
                <a:p>
                  <a:endParaRPr lang="zh-CN" altLang="en-US"/>
                </a:p>
              </p:txBody>
            </p:sp>
            <p:grpSp>
              <p:nvGrpSpPr>
                <p:cNvPr id="2220" name="Group 9"/>
                <p:cNvGrpSpPr>
                  <a:grpSpLocks/>
                </p:cNvGrpSpPr>
                <p:nvPr/>
              </p:nvGrpSpPr>
              <p:grpSpPr bwMode="auto">
                <a:xfrm>
                  <a:off x="1669" y="1323"/>
                  <a:ext cx="185" cy="59"/>
                  <a:chOff x="1669" y="1323"/>
                  <a:chExt cx="185" cy="59"/>
                </a:xfrm>
              </p:grpSpPr>
              <p:sp>
                <p:nvSpPr>
                  <p:cNvPr id="2221" name="Freeform 10"/>
                  <p:cNvSpPr>
                    <a:spLocks/>
                  </p:cNvSpPr>
                  <p:nvPr/>
                </p:nvSpPr>
                <p:spPr bwMode="auto">
                  <a:xfrm>
                    <a:off x="1709" y="1335"/>
                    <a:ext cx="144" cy="38"/>
                  </a:xfrm>
                  <a:custGeom>
                    <a:avLst/>
                    <a:gdLst>
                      <a:gd name="T0" fmla="*/ 1 w 288"/>
                      <a:gd name="T1" fmla="*/ 0 h 114"/>
                      <a:gd name="T2" fmla="*/ 1 w 288"/>
                      <a:gd name="T3" fmla="*/ 0 h 114"/>
                      <a:gd name="T4" fmla="*/ 1 w 288"/>
                      <a:gd name="T5" fmla="*/ 0 h 114"/>
                      <a:gd name="T6" fmla="*/ 1 w 288"/>
                      <a:gd name="T7" fmla="*/ 0 h 114"/>
                      <a:gd name="T8" fmla="*/ 0 w 288"/>
                      <a:gd name="T9" fmla="*/ 0 h 114"/>
                      <a:gd name="T10" fmla="*/ 1 w 288"/>
                      <a:gd name="T11" fmla="*/ 0 h 114"/>
                      <a:gd name="T12" fmla="*/ 0 60000 65536"/>
                      <a:gd name="T13" fmla="*/ 0 60000 65536"/>
                      <a:gd name="T14" fmla="*/ 0 60000 65536"/>
                      <a:gd name="T15" fmla="*/ 0 60000 65536"/>
                      <a:gd name="T16" fmla="*/ 0 60000 65536"/>
                      <a:gd name="T17" fmla="*/ 0 60000 65536"/>
                      <a:gd name="T18" fmla="*/ 0 w 288"/>
                      <a:gd name="T19" fmla="*/ 0 h 114"/>
                      <a:gd name="T20" fmla="*/ 288 w 288"/>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288" h="114">
                        <a:moveTo>
                          <a:pt x="25" y="71"/>
                        </a:moveTo>
                        <a:lnTo>
                          <a:pt x="220" y="0"/>
                        </a:lnTo>
                        <a:lnTo>
                          <a:pt x="288" y="9"/>
                        </a:lnTo>
                        <a:lnTo>
                          <a:pt x="48" y="114"/>
                        </a:lnTo>
                        <a:lnTo>
                          <a:pt x="0" y="83"/>
                        </a:lnTo>
                        <a:lnTo>
                          <a:pt x="25" y="71"/>
                        </a:lnTo>
                        <a:close/>
                      </a:path>
                    </a:pathLst>
                  </a:custGeom>
                  <a:solidFill>
                    <a:srgbClr val="000000"/>
                  </a:solidFill>
                  <a:ln w="9525">
                    <a:solidFill>
                      <a:srgbClr val="FF6600"/>
                    </a:solidFill>
                    <a:round/>
                    <a:headEnd/>
                    <a:tailEnd/>
                  </a:ln>
                </p:spPr>
                <p:txBody>
                  <a:bodyPr/>
                  <a:lstStyle/>
                  <a:p>
                    <a:endParaRPr lang="zh-CN" altLang="en-US"/>
                  </a:p>
                </p:txBody>
              </p:sp>
              <p:sp>
                <p:nvSpPr>
                  <p:cNvPr id="2222" name="Freeform 11"/>
                  <p:cNvSpPr>
                    <a:spLocks/>
                  </p:cNvSpPr>
                  <p:nvPr/>
                </p:nvSpPr>
                <p:spPr bwMode="auto">
                  <a:xfrm>
                    <a:off x="1773" y="1336"/>
                    <a:ext cx="81" cy="44"/>
                  </a:xfrm>
                  <a:custGeom>
                    <a:avLst/>
                    <a:gdLst>
                      <a:gd name="T0" fmla="*/ 1 w 161"/>
                      <a:gd name="T1" fmla="*/ 0 h 132"/>
                      <a:gd name="T2" fmla="*/ 1 w 161"/>
                      <a:gd name="T3" fmla="*/ 0 h 132"/>
                      <a:gd name="T4" fmla="*/ 1 w 161"/>
                      <a:gd name="T5" fmla="*/ 0 h 132"/>
                      <a:gd name="T6" fmla="*/ 0 w 161"/>
                      <a:gd name="T7" fmla="*/ 0 h 132"/>
                      <a:gd name="T8" fmla="*/ 1 w 161"/>
                      <a:gd name="T9" fmla="*/ 0 h 132"/>
                      <a:gd name="T10" fmla="*/ 1 w 161"/>
                      <a:gd name="T11" fmla="*/ 0 h 132"/>
                      <a:gd name="T12" fmla="*/ 1 w 161"/>
                      <a:gd name="T13" fmla="*/ 0 h 132"/>
                      <a:gd name="T14" fmla="*/ 1 w 161"/>
                      <a:gd name="T15" fmla="*/ 0 h 132"/>
                      <a:gd name="T16" fmla="*/ 1 w 161"/>
                      <a:gd name="T17" fmla="*/ 0 h 132"/>
                      <a:gd name="T18" fmla="*/ 1 w 161"/>
                      <a:gd name="T19" fmla="*/ 0 h 132"/>
                      <a:gd name="T20" fmla="*/ 1 w 161"/>
                      <a:gd name="T21" fmla="*/ 0 h 1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1"/>
                      <a:gd name="T34" fmla="*/ 0 h 132"/>
                      <a:gd name="T35" fmla="*/ 161 w 161"/>
                      <a:gd name="T36" fmla="*/ 132 h 1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1" h="132">
                        <a:moveTo>
                          <a:pt x="83" y="0"/>
                        </a:moveTo>
                        <a:lnTo>
                          <a:pt x="19" y="21"/>
                        </a:lnTo>
                        <a:lnTo>
                          <a:pt x="15" y="48"/>
                        </a:lnTo>
                        <a:lnTo>
                          <a:pt x="0" y="70"/>
                        </a:lnTo>
                        <a:lnTo>
                          <a:pt x="26" y="106"/>
                        </a:lnTo>
                        <a:lnTo>
                          <a:pt x="62" y="128"/>
                        </a:lnTo>
                        <a:lnTo>
                          <a:pt x="114" y="132"/>
                        </a:lnTo>
                        <a:lnTo>
                          <a:pt x="161" y="74"/>
                        </a:lnTo>
                        <a:lnTo>
                          <a:pt x="155" y="5"/>
                        </a:lnTo>
                        <a:lnTo>
                          <a:pt x="114" y="39"/>
                        </a:lnTo>
                        <a:lnTo>
                          <a:pt x="83" y="0"/>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223" name="Freeform 12"/>
                  <p:cNvSpPr>
                    <a:spLocks/>
                  </p:cNvSpPr>
                  <p:nvPr/>
                </p:nvSpPr>
                <p:spPr bwMode="auto">
                  <a:xfrm>
                    <a:off x="1669" y="1323"/>
                    <a:ext cx="66" cy="59"/>
                  </a:xfrm>
                  <a:custGeom>
                    <a:avLst/>
                    <a:gdLst>
                      <a:gd name="T0" fmla="*/ 0 w 130"/>
                      <a:gd name="T1" fmla="*/ 0 h 179"/>
                      <a:gd name="T2" fmla="*/ 1 w 130"/>
                      <a:gd name="T3" fmla="*/ 0 h 179"/>
                      <a:gd name="T4" fmla="*/ 1 w 130"/>
                      <a:gd name="T5" fmla="*/ 0 h 179"/>
                      <a:gd name="T6" fmla="*/ 1 w 130"/>
                      <a:gd name="T7" fmla="*/ 0 h 179"/>
                      <a:gd name="T8" fmla="*/ 1 w 130"/>
                      <a:gd name="T9" fmla="*/ 0 h 179"/>
                      <a:gd name="T10" fmla="*/ 1 w 130"/>
                      <a:gd name="T11" fmla="*/ 0 h 179"/>
                      <a:gd name="T12" fmla="*/ 1 w 130"/>
                      <a:gd name="T13" fmla="*/ 0 h 179"/>
                      <a:gd name="T14" fmla="*/ 1 w 130"/>
                      <a:gd name="T15" fmla="*/ 0 h 179"/>
                      <a:gd name="T16" fmla="*/ 1 w 130"/>
                      <a:gd name="T17" fmla="*/ 0 h 179"/>
                      <a:gd name="T18" fmla="*/ 1 w 130"/>
                      <a:gd name="T19" fmla="*/ 0 h 179"/>
                      <a:gd name="T20" fmla="*/ 1 w 130"/>
                      <a:gd name="T21" fmla="*/ 0 h 179"/>
                      <a:gd name="T22" fmla="*/ 1 w 130"/>
                      <a:gd name="T23" fmla="*/ 0 h 179"/>
                      <a:gd name="T24" fmla="*/ 1 w 130"/>
                      <a:gd name="T25" fmla="*/ 0 h 179"/>
                      <a:gd name="T26" fmla="*/ 1 w 130"/>
                      <a:gd name="T27" fmla="*/ 0 h 179"/>
                      <a:gd name="T28" fmla="*/ 1 w 130"/>
                      <a:gd name="T29" fmla="*/ 0 h 179"/>
                      <a:gd name="T30" fmla="*/ 0 w 130"/>
                      <a:gd name="T31" fmla="*/ 0 h 17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0"/>
                      <a:gd name="T49" fmla="*/ 0 h 179"/>
                      <a:gd name="T50" fmla="*/ 130 w 130"/>
                      <a:gd name="T51" fmla="*/ 179 h 17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0" h="179">
                        <a:moveTo>
                          <a:pt x="0" y="111"/>
                        </a:moveTo>
                        <a:lnTo>
                          <a:pt x="15" y="80"/>
                        </a:lnTo>
                        <a:lnTo>
                          <a:pt x="29" y="46"/>
                        </a:lnTo>
                        <a:lnTo>
                          <a:pt x="36" y="13"/>
                        </a:lnTo>
                        <a:lnTo>
                          <a:pt x="75" y="0"/>
                        </a:lnTo>
                        <a:lnTo>
                          <a:pt x="105" y="0"/>
                        </a:lnTo>
                        <a:lnTo>
                          <a:pt x="130" y="90"/>
                        </a:lnTo>
                        <a:lnTo>
                          <a:pt x="122" y="111"/>
                        </a:lnTo>
                        <a:lnTo>
                          <a:pt x="105" y="133"/>
                        </a:lnTo>
                        <a:lnTo>
                          <a:pt x="79" y="144"/>
                        </a:lnTo>
                        <a:lnTo>
                          <a:pt x="58" y="147"/>
                        </a:lnTo>
                        <a:lnTo>
                          <a:pt x="50" y="152"/>
                        </a:lnTo>
                        <a:lnTo>
                          <a:pt x="37" y="170"/>
                        </a:lnTo>
                        <a:lnTo>
                          <a:pt x="15" y="179"/>
                        </a:lnTo>
                        <a:lnTo>
                          <a:pt x="5" y="179"/>
                        </a:lnTo>
                        <a:lnTo>
                          <a:pt x="0" y="111"/>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grpSp>
        </p:grpSp>
        <p:grpSp>
          <p:nvGrpSpPr>
            <p:cNvPr id="2210" name="Group 13"/>
            <p:cNvGrpSpPr>
              <a:grpSpLocks/>
            </p:cNvGrpSpPr>
            <p:nvPr/>
          </p:nvGrpSpPr>
          <p:grpSpPr bwMode="auto">
            <a:xfrm>
              <a:off x="1701" y="1126"/>
              <a:ext cx="91" cy="126"/>
              <a:chOff x="1701" y="1126"/>
              <a:chExt cx="91" cy="126"/>
            </a:xfrm>
          </p:grpSpPr>
          <p:sp>
            <p:nvSpPr>
              <p:cNvPr id="2215" name="Freeform 14"/>
              <p:cNvSpPr>
                <a:spLocks/>
              </p:cNvSpPr>
              <p:nvPr/>
            </p:nvSpPr>
            <p:spPr bwMode="auto">
              <a:xfrm>
                <a:off x="1702" y="1133"/>
                <a:ext cx="85" cy="119"/>
              </a:xfrm>
              <a:custGeom>
                <a:avLst/>
                <a:gdLst>
                  <a:gd name="T0" fmla="*/ 0 w 169"/>
                  <a:gd name="T1" fmla="*/ 0 h 358"/>
                  <a:gd name="T2" fmla="*/ 1 w 169"/>
                  <a:gd name="T3" fmla="*/ 0 h 358"/>
                  <a:gd name="T4" fmla="*/ 1 w 169"/>
                  <a:gd name="T5" fmla="*/ 0 h 358"/>
                  <a:gd name="T6" fmla="*/ 1 w 169"/>
                  <a:gd name="T7" fmla="*/ 0 h 358"/>
                  <a:gd name="T8" fmla="*/ 1 w 169"/>
                  <a:gd name="T9" fmla="*/ 0 h 358"/>
                  <a:gd name="T10" fmla="*/ 1 w 169"/>
                  <a:gd name="T11" fmla="*/ 0 h 358"/>
                  <a:gd name="T12" fmla="*/ 1 w 169"/>
                  <a:gd name="T13" fmla="*/ 0 h 358"/>
                  <a:gd name="T14" fmla="*/ 1 w 169"/>
                  <a:gd name="T15" fmla="*/ 0 h 358"/>
                  <a:gd name="T16" fmla="*/ 1 w 169"/>
                  <a:gd name="T17" fmla="*/ 0 h 358"/>
                  <a:gd name="T18" fmla="*/ 1 w 169"/>
                  <a:gd name="T19" fmla="*/ 0 h 358"/>
                  <a:gd name="T20" fmla="*/ 1 w 169"/>
                  <a:gd name="T21" fmla="*/ 0 h 358"/>
                  <a:gd name="T22" fmla="*/ 1 w 169"/>
                  <a:gd name="T23" fmla="*/ 0 h 358"/>
                  <a:gd name="T24" fmla="*/ 1 w 169"/>
                  <a:gd name="T25" fmla="*/ 0 h 358"/>
                  <a:gd name="T26" fmla="*/ 1 w 169"/>
                  <a:gd name="T27" fmla="*/ 0 h 358"/>
                  <a:gd name="T28" fmla="*/ 1 w 169"/>
                  <a:gd name="T29" fmla="*/ 0 h 358"/>
                  <a:gd name="T30" fmla="*/ 1 w 169"/>
                  <a:gd name="T31" fmla="*/ 0 h 358"/>
                  <a:gd name="T32" fmla="*/ 1 w 169"/>
                  <a:gd name="T33" fmla="*/ 0 h 358"/>
                  <a:gd name="T34" fmla="*/ 1 w 169"/>
                  <a:gd name="T35" fmla="*/ 0 h 358"/>
                  <a:gd name="T36" fmla="*/ 1 w 169"/>
                  <a:gd name="T37" fmla="*/ 0 h 358"/>
                  <a:gd name="T38" fmla="*/ 1 w 169"/>
                  <a:gd name="T39" fmla="*/ 0 h 358"/>
                  <a:gd name="T40" fmla="*/ 1 w 169"/>
                  <a:gd name="T41" fmla="*/ 0 h 358"/>
                  <a:gd name="T42" fmla="*/ 1 w 169"/>
                  <a:gd name="T43" fmla="*/ 0 h 358"/>
                  <a:gd name="T44" fmla="*/ 1 w 169"/>
                  <a:gd name="T45" fmla="*/ 0 h 358"/>
                  <a:gd name="T46" fmla="*/ 1 w 169"/>
                  <a:gd name="T47" fmla="*/ 0 h 358"/>
                  <a:gd name="T48" fmla="*/ 1 w 169"/>
                  <a:gd name="T49" fmla="*/ 0 h 358"/>
                  <a:gd name="T50" fmla="*/ 1 w 169"/>
                  <a:gd name="T51" fmla="*/ 0 h 358"/>
                  <a:gd name="T52" fmla="*/ 1 w 169"/>
                  <a:gd name="T53" fmla="*/ 0 h 358"/>
                  <a:gd name="T54" fmla="*/ 1 w 169"/>
                  <a:gd name="T55" fmla="*/ 0 h 358"/>
                  <a:gd name="T56" fmla="*/ 1 w 169"/>
                  <a:gd name="T57" fmla="*/ 0 h 358"/>
                  <a:gd name="T58" fmla="*/ 1 w 169"/>
                  <a:gd name="T59" fmla="*/ 0 h 358"/>
                  <a:gd name="T60" fmla="*/ 1 w 169"/>
                  <a:gd name="T61" fmla="*/ 0 h 358"/>
                  <a:gd name="T62" fmla="*/ 0 w 169"/>
                  <a:gd name="T63" fmla="*/ 0 h 35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9"/>
                  <a:gd name="T97" fmla="*/ 0 h 358"/>
                  <a:gd name="T98" fmla="*/ 169 w 169"/>
                  <a:gd name="T99" fmla="*/ 358 h 35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9" h="358">
                    <a:moveTo>
                      <a:pt x="0" y="153"/>
                    </a:moveTo>
                    <a:lnTo>
                      <a:pt x="7" y="182"/>
                    </a:lnTo>
                    <a:lnTo>
                      <a:pt x="13" y="200"/>
                    </a:lnTo>
                    <a:lnTo>
                      <a:pt x="19" y="215"/>
                    </a:lnTo>
                    <a:lnTo>
                      <a:pt x="28" y="214"/>
                    </a:lnTo>
                    <a:lnTo>
                      <a:pt x="31" y="214"/>
                    </a:lnTo>
                    <a:lnTo>
                      <a:pt x="31" y="285"/>
                    </a:lnTo>
                    <a:lnTo>
                      <a:pt x="84" y="358"/>
                    </a:lnTo>
                    <a:lnTo>
                      <a:pt x="132" y="303"/>
                    </a:lnTo>
                    <a:lnTo>
                      <a:pt x="135" y="285"/>
                    </a:lnTo>
                    <a:lnTo>
                      <a:pt x="141" y="270"/>
                    </a:lnTo>
                    <a:lnTo>
                      <a:pt x="148" y="255"/>
                    </a:lnTo>
                    <a:lnTo>
                      <a:pt x="154" y="226"/>
                    </a:lnTo>
                    <a:lnTo>
                      <a:pt x="164" y="194"/>
                    </a:lnTo>
                    <a:lnTo>
                      <a:pt x="167" y="168"/>
                    </a:lnTo>
                    <a:lnTo>
                      <a:pt x="168" y="107"/>
                    </a:lnTo>
                    <a:lnTo>
                      <a:pt x="169" y="81"/>
                    </a:lnTo>
                    <a:lnTo>
                      <a:pt x="166" y="55"/>
                    </a:lnTo>
                    <a:lnTo>
                      <a:pt x="155" y="32"/>
                    </a:lnTo>
                    <a:lnTo>
                      <a:pt x="136" y="13"/>
                    </a:lnTo>
                    <a:lnTo>
                      <a:pt x="114" y="4"/>
                    </a:lnTo>
                    <a:lnTo>
                      <a:pt x="90" y="0"/>
                    </a:lnTo>
                    <a:lnTo>
                      <a:pt x="67" y="3"/>
                    </a:lnTo>
                    <a:lnTo>
                      <a:pt x="49" y="12"/>
                    </a:lnTo>
                    <a:lnTo>
                      <a:pt x="32" y="27"/>
                    </a:lnTo>
                    <a:lnTo>
                      <a:pt x="20" y="43"/>
                    </a:lnTo>
                    <a:lnTo>
                      <a:pt x="13" y="59"/>
                    </a:lnTo>
                    <a:lnTo>
                      <a:pt x="6" y="80"/>
                    </a:lnTo>
                    <a:lnTo>
                      <a:pt x="3" y="99"/>
                    </a:lnTo>
                    <a:lnTo>
                      <a:pt x="2" y="125"/>
                    </a:lnTo>
                    <a:lnTo>
                      <a:pt x="4" y="142"/>
                    </a:lnTo>
                    <a:lnTo>
                      <a:pt x="0" y="153"/>
                    </a:lnTo>
                    <a:close/>
                  </a:path>
                </a:pathLst>
              </a:custGeom>
              <a:blipFill dpi="0" rotWithShape="0">
                <a:blip r:embed="rId7" cstate="print"/>
                <a:srcRect/>
                <a:tile tx="0" ty="0" sx="100000" sy="100000" flip="none" algn="tl"/>
              </a:blipFill>
              <a:ln w="9525">
                <a:solidFill>
                  <a:srgbClr val="FF6600"/>
                </a:solidFill>
                <a:round/>
                <a:headEnd/>
                <a:tailEnd/>
              </a:ln>
            </p:spPr>
            <p:txBody>
              <a:bodyPr/>
              <a:lstStyle/>
              <a:p>
                <a:endParaRPr lang="zh-CN" altLang="en-US"/>
              </a:p>
            </p:txBody>
          </p:sp>
          <p:sp>
            <p:nvSpPr>
              <p:cNvPr id="2216" name="Freeform 15"/>
              <p:cNvSpPr>
                <a:spLocks/>
              </p:cNvSpPr>
              <p:nvPr/>
            </p:nvSpPr>
            <p:spPr bwMode="auto">
              <a:xfrm>
                <a:off x="1701" y="1126"/>
                <a:ext cx="91" cy="65"/>
              </a:xfrm>
              <a:custGeom>
                <a:avLst/>
                <a:gdLst>
                  <a:gd name="T0" fmla="*/ 0 w 183"/>
                  <a:gd name="T1" fmla="*/ 0 h 195"/>
                  <a:gd name="T2" fmla="*/ 0 w 183"/>
                  <a:gd name="T3" fmla="*/ 0 h 195"/>
                  <a:gd name="T4" fmla="*/ 0 w 183"/>
                  <a:gd name="T5" fmla="*/ 0 h 195"/>
                  <a:gd name="T6" fmla="*/ 0 w 183"/>
                  <a:gd name="T7" fmla="*/ 0 h 195"/>
                  <a:gd name="T8" fmla="*/ 0 w 183"/>
                  <a:gd name="T9" fmla="*/ 0 h 195"/>
                  <a:gd name="T10" fmla="*/ 0 w 183"/>
                  <a:gd name="T11" fmla="*/ 0 h 195"/>
                  <a:gd name="T12" fmla="*/ 0 w 183"/>
                  <a:gd name="T13" fmla="*/ 0 h 195"/>
                  <a:gd name="T14" fmla="*/ 0 w 183"/>
                  <a:gd name="T15" fmla="*/ 0 h 195"/>
                  <a:gd name="T16" fmla="*/ 0 w 183"/>
                  <a:gd name="T17" fmla="*/ 0 h 195"/>
                  <a:gd name="T18" fmla="*/ 0 w 183"/>
                  <a:gd name="T19" fmla="*/ 0 h 195"/>
                  <a:gd name="T20" fmla="*/ 0 w 183"/>
                  <a:gd name="T21" fmla="*/ 0 h 195"/>
                  <a:gd name="T22" fmla="*/ 0 w 183"/>
                  <a:gd name="T23" fmla="*/ 0 h 195"/>
                  <a:gd name="T24" fmla="*/ 0 w 183"/>
                  <a:gd name="T25" fmla="*/ 0 h 195"/>
                  <a:gd name="T26" fmla="*/ 0 w 183"/>
                  <a:gd name="T27" fmla="*/ 0 h 195"/>
                  <a:gd name="T28" fmla="*/ 0 w 183"/>
                  <a:gd name="T29" fmla="*/ 0 h 195"/>
                  <a:gd name="T30" fmla="*/ 0 w 183"/>
                  <a:gd name="T31" fmla="*/ 0 h 195"/>
                  <a:gd name="T32" fmla="*/ 0 w 183"/>
                  <a:gd name="T33" fmla="*/ 0 h 195"/>
                  <a:gd name="T34" fmla="*/ 0 w 183"/>
                  <a:gd name="T35" fmla="*/ 0 h 195"/>
                  <a:gd name="T36" fmla="*/ 0 w 183"/>
                  <a:gd name="T37" fmla="*/ 0 h 195"/>
                  <a:gd name="T38" fmla="*/ 0 w 183"/>
                  <a:gd name="T39" fmla="*/ 0 h 195"/>
                  <a:gd name="T40" fmla="*/ 0 w 183"/>
                  <a:gd name="T41" fmla="*/ 0 h 195"/>
                  <a:gd name="T42" fmla="*/ 0 w 183"/>
                  <a:gd name="T43" fmla="*/ 0 h 195"/>
                  <a:gd name="T44" fmla="*/ 0 w 183"/>
                  <a:gd name="T45" fmla="*/ 0 h 195"/>
                  <a:gd name="T46" fmla="*/ 0 w 183"/>
                  <a:gd name="T47" fmla="*/ 0 h 195"/>
                  <a:gd name="T48" fmla="*/ 0 w 183"/>
                  <a:gd name="T49" fmla="*/ 0 h 195"/>
                  <a:gd name="T50" fmla="*/ 0 w 183"/>
                  <a:gd name="T51" fmla="*/ 0 h 195"/>
                  <a:gd name="T52" fmla="*/ 0 w 183"/>
                  <a:gd name="T53" fmla="*/ 0 h 195"/>
                  <a:gd name="T54" fmla="*/ 0 w 183"/>
                  <a:gd name="T55" fmla="*/ 0 h 195"/>
                  <a:gd name="T56" fmla="*/ 0 w 183"/>
                  <a:gd name="T57" fmla="*/ 0 h 195"/>
                  <a:gd name="T58" fmla="*/ 0 w 183"/>
                  <a:gd name="T59" fmla="*/ 0 h 195"/>
                  <a:gd name="T60" fmla="*/ 0 w 183"/>
                  <a:gd name="T61" fmla="*/ 0 h 195"/>
                  <a:gd name="T62" fmla="*/ 0 w 183"/>
                  <a:gd name="T63" fmla="*/ 0 h 195"/>
                  <a:gd name="T64" fmla="*/ 0 w 183"/>
                  <a:gd name="T65" fmla="*/ 0 h 195"/>
                  <a:gd name="T66" fmla="*/ 0 w 183"/>
                  <a:gd name="T67" fmla="*/ 0 h 195"/>
                  <a:gd name="T68" fmla="*/ 0 w 183"/>
                  <a:gd name="T69" fmla="*/ 0 h 195"/>
                  <a:gd name="T70" fmla="*/ 0 w 183"/>
                  <a:gd name="T71" fmla="*/ 0 h 195"/>
                  <a:gd name="T72" fmla="*/ 0 w 183"/>
                  <a:gd name="T73" fmla="*/ 0 h 195"/>
                  <a:gd name="T74" fmla="*/ 0 w 183"/>
                  <a:gd name="T75" fmla="*/ 0 h 195"/>
                  <a:gd name="T76" fmla="*/ 0 w 183"/>
                  <a:gd name="T77" fmla="*/ 0 h 195"/>
                  <a:gd name="T78" fmla="*/ 0 w 183"/>
                  <a:gd name="T79" fmla="*/ 0 h 195"/>
                  <a:gd name="T80" fmla="*/ 0 w 183"/>
                  <a:gd name="T81" fmla="*/ 0 h 195"/>
                  <a:gd name="T82" fmla="*/ 0 w 183"/>
                  <a:gd name="T83" fmla="*/ 0 h 195"/>
                  <a:gd name="T84" fmla="*/ 0 w 183"/>
                  <a:gd name="T85" fmla="*/ 0 h 195"/>
                  <a:gd name="T86" fmla="*/ 0 w 183"/>
                  <a:gd name="T87" fmla="*/ 0 h 195"/>
                  <a:gd name="T88" fmla="*/ 0 w 183"/>
                  <a:gd name="T89" fmla="*/ 0 h 195"/>
                  <a:gd name="T90" fmla="*/ 0 w 183"/>
                  <a:gd name="T91" fmla="*/ 0 h 195"/>
                  <a:gd name="T92" fmla="*/ 0 w 183"/>
                  <a:gd name="T93" fmla="*/ 0 h 195"/>
                  <a:gd name="T94" fmla="*/ 0 w 183"/>
                  <a:gd name="T95" fmla="*/ 0 h 195"/>
                  <a:gd name="T96" fmla="*/ 0 w 183"/>
                  <a:gd name="T97" fmla="*/ 0 h 195"/>
                  <a:gd name="T98" fmla="*/ 0 w 183"/>
                  <a:gd name="T99" fmla="*/ 0 h 195"/>
                  <a:gd name="T100" fmla="*/ 0 w 183"/>
                  <a:gd name="T101" fmla="*/ 0 h 195"/>
                  <a:gd name="T102" fmla="*/ 0 w 183"/>
                  <a:gd name="T103" fmla="*/ 0 h 195"/>
                  <a:gd name="T104" fmla="*/ 0 w 183"/>
                  <a:gd name="T105" fmla="*/ 0 h 195"/>
                  <a:gd name="T106" fmla="*/ 0 w 183"/>
                  <a:gd name="T107" fmla="*/ 0 h 195"/>
                  <a:gd name="T108" fmla="*/ 0 w 183"/>
                  <a:gd name="T109" fmla="*/ 0 h 195"/>
                  <a:gd name="T110" fmla="*/ 0 w 183"/>
                  <a:gd name="T111" fmla="*/ 0 h 195"/>
                  <a:gd name="T112" fmla="*/ 0 w 183"/>
                  <a:gd name="T113" fmla="*/ 0 h 1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83"/>
                  <a:gd name="T172" fmla="*/ 0 h 195"/>
                  <a:gd name="T173" fmla="*/ 183 w 183"/>
                  <a:gd name="T174" fmla="*/ 195 h 19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83" h="195">
                    <a:moveTo>
                      <a:pt x="1" y="160"/>
                    </a:moveTo>
                    <a:lnTo>
                      <a:pt x="0" y="135"/>
                    </a:lnTo>
                    <a:lnTo>
                      <a:pt x="4" y="102"/>
                    </a:lnTo>
                    <a:lnTo>
                      <a:pt x="7" y="74"/>
                    </a:lnTo>
                    <a:lnTo>
                      <a:pt x="14" y="53"/>
                    </a:lnTo>
                    <a:lnTo>
                      <a:pt x="24" y="34"/>
                    </a:lnTo>
                    <a:lnTo>
                      <a:pt x="39" y="27"/>
                    </a:lnTo>
                    <a:lnTo>
                      <a:pt x="48" y="18"/>
                    </a:lnTo>
                    <a:lnTo>
                      <a:pt x="65" y="9"/>
                    </a:lnTo>
                    <a:lnTo>
                      <a:pt x="82" y="0"/>
                    </a:lnTo>
                    <a:lnTo>
                      <a:pt x="103" y="0"/>
                    </a:lnTo>
                    <a:lnTo>
                      <a:pt x="124" y="4"/>
                    </a:lnTo>
                    <a:lnTo>
                      <a:pt x="137" y="13"/>
                    </a:lnTo>
                    <a:lnTo>
                      <a:pt x="148" y="24"/>
                    </a:lnTo>
                    <a:lnTo>
                      <a:pt x="165" y="40"/>
                    </a:lnTo>
                    <a:lnTo>
                      <a:pt x="176" y="55"/>
                    </a:lnTo>
                    <a:lnTo>
                      <a:pt x="183" y="62"/>
                    </a:lnTo>
                    <a:lnTo>
                      <a:pt x="176" y="64"/>
                    </a:lnTo>
                    <a:lnTo>
                      <a:pt x="174" y="70"/>
                    </a:lnTo>
                    <a:lnTo>
                      <a:pt x="174" y="80"/>
                    </a:lnTo>
                    <a:lnTo>
                      <a:pt x="173" y="95"/>
                    </a:lnTo>
                    <a:lnTo>
                      <a:pt x="178" y="116"/>
                    </a:lnTo>
                    <a:lnTo>
                      <a:pt x="179" y="140"/>
                    </a:lnTo>
                    <a:lnTo>
                      <a:pt x="170" y="166"/>
                    </a:lnTo>
                    <a:lnTo>
                      <a:pt x="171" y="129"/>
                    </a:lnTo>
                    <a:lnTo>
                      <a:pt x="170" y="104"/>
                    </a:lnTo>
                    <a:lnTo>
                      <a:pt x="165" y="92"/>
                    </a:lnTo>
                    <a:lnTo>
                      <a:pt x="158" y="86"/>
                    </a:lnTo>
                    <a:lnTo>
                      <a:pt x="154" y="79"/>
                    </a:lnTo>
                    <a:lnTo>
                      <a:pt x="148" y="80"/>
                    </a:lnTo>
                    <a:lnTo>
                      <a:pt x="136" y="86"/>
                    </a:lnTo>
                    <a:lnTo>
                      <a:pt x="124" y="86"/>
                    </a:lnTo>
                    <a:lnTo>
                      <a:pt x="110" y="86"/>
                    </a:lnTo>
                    <a:lnTo>
                      <a:pt x="98" y="85"/>
                    </a:lnTo>
                    <a:lnTo>
                      <a:pt x="90" y="85"/>
                    </a:lnTo>
                    <a:lnTo>
                      <a:pt x="97" y="89"/>
                    </a:lnTo>
                    <a:lnTo>
                      <a:pt x="104" y="92"/>
                    </a:lnTo>
                    <a:lnTo>
                      <a:pt x="96" y="94"/>
                    </a:lnTo>
                    <a:lnTo>
                      <a:pt x="82" y="92"/>
                    </a:lnTo>
                    <a:lnTo>
                      <a:pt x="69" y="91"/>
                    </a:lnTo>
                    <a:lnTo>
                      <a:pt x="55" y="89"/>
                    </a:lnTo>
                    <a:lnTo>
                      <a:pt x="47" y="89"/>
                    </a:lnTo>
                    <a:lnTo>
                      <a:pt x="41" y="89"/>
                    </a:lnTo>
                    <a:lnTo>
                      <a:pt x="43" y="92"/>
                    </a:lnTo>
                    <a:lnTo>
                      <a:pt x="47" y="99"/>
                    </a:lnTo>
                    <a:lnTo>
                      <a:pt x="47" y="111"/>
                    </a:lnTo>
                    <a:lnTo>
                      <a:pt x="44" y="123"/>
                    </a:lnTo>
                    <a:lnTo>
                      <a:pt x="37" y="137"/>
                    </a:lnTo>
                    <a:lnTo>
                      <a:pt x="33" y="151"/>
                    </a:lnTo>
                    <a:lnTo>
                      <a:pt x="32" y="168"/>
                    </a:lnTo>
                    <a:lnTo>
                      <a:pt x="33" y="187"/>
                    </a:lnTo>
                    <a:lnTo>
                      <a:pt x="35" y="195"/>
                    </a:lnTo>
                    <a:lnTo>
                      <a:pt x="25" y="181"/>
                    </a:lnTo>
                    <a:lnTo>
                      <a:pt x="12" y="166"/>
                    </a:lnTo>
                    <a:lnTo>
                      <a:pt x="7" y="168"/>
                    </a:lnTo>
                    <a:lnTo>
                      <a:pt x="5" y="180"/>
                    </a:lnTo>
                    <a:lnTo>
                      <a:pt x="1" y="160"/>
                    </a:lnTo>
                    <a:close/>
                  </a:path>
                </a:pathLst>
              </a:custGeom>
              <a:solidFill>
                <a:srgbClr val="000000"/>
              </a:solidFill>
              <a:ln w="9525">
                <a:solidFill>
                  <a:srgbClr val="FF6600"/>
                </a:solidFill>
                <a:round/>
                <a:headEnd/>
                <a:tailEnd/>
              </a:ln>
            </p:spPr>
            <p:txBody>
              <a:bodyPr/>
              <a:lstStyle/>
              <a:p>
                <a:endParaRPr lang="zh-CN" altLang="en-US"/>
              </a:p>
            </p:txBody>
          </p:sp>
        </p:grpSp>
        <p:grpSp>
          <p:nvGrpSpPr>
            <p:cNvPr id="2211" name="Group 16"/>
            <p:cNvGrpSpPr>
              <a:grpSpLocks/>
            </p:cNvGrpSpPr>
            <p:nvPr/>
          </p:nvGrpSpPr>
          <p:grpSpPr bwMode="auto">
            <a:xfrm>
              <a:off x="1623" y="1770"/>
              <a:ext cx="250" cy="53"/>
              <a:chOff x="1623" y="1770"/>
              <a:chExt cx="250" cy="53"/>
            </a:xfrm>
          </p:grpSpPr>
          <p:sp>
            <p:nvSpPr>
              <p:cNvPr id="2213" name="Freeform 17"/>
              <p:cNvSpPr>
                <a:spLocks/>
              </p:cNvSpPr>
              <p:nvPr/>
            </p:nvSpPr>
            <p:spPr bwMode="auto">
              <a:xfrm>
                <a:off x="1623" y="1770"/>
                <a:ext cx="110" cy="53"/>
              </a:xfrm>
              <a:custGeom>
                <a:avLst/>
                <a:gdLst>
                  <a:gd name="T0" fmla="*/ 1 w 219"/>
                  <a:gd name="T1" fmla="*/ 0 h 159"/>
                  <a:gd name="T2" fmla="*/ 1 w 219"/>
                  <a:gd name="T3" fmla="*/ 0 h 159"/>
                  <a:gd name="T4" fmla="*/ 1 w 219"/>
                  <a:gd name="T5" fmla="*/ 0 h 159"/>
                  <a:gd name="T6" fmla="*/ 1 w 219"/>
                  <a:gd name="T7" fmla="*/ 0 h 159"/>
                  <a:gd name="T8" fmla="*/ 1 w 219"/>
                  <a:gd name="T9" fmla="*/ 0 h 159"/>
                  <a:gd name="T10" fmla="*/ 0 w 219"/>
                  <a:gd name="T11" fmla="*/ 0 h 159"/>
                  <a:gd name="T12" fmla="*/ 1 w 219"/>
                  <a:gd name="T13" fmla="*/ 0 h 159"/>
                  <a:gd name="T14" fmla="*/ 1 w 219"/>
                  <a:gd name="T15" fmla="*/ 0 h 159"/>
                  <a:gd name="T16" fmla="*/ 1 w 219"/>
                  <a:gd name="T17" fmla="*/ 0 h 159"/>
                  <a:gd name="T18" fmla="*/ 1 w 219"/>
                  <a:gd name="T19" fmla="*/ 0 h 159"/>
                  <a:gd name="T20" fmla="*/ 1 w 219"/>
                  <a:gd name="T21" fmla="*/ 0 h 159"/>
                  <a:gd name="T22" fmla="*/ 1 w 219"/>
                  <a:gd name="T23" fmla="*/ 0 h 159"/>
                  <a:gd name="T24" fmla="*/ 1 w 219"/>
                  <a:gd name="T25" fmla="*/ 0 h 159"/>
                  <a:gd name="T26" fmla="*/ 1 w 219"/>
                  <a:gd name="T27" fmla="*/ 0 h 159"/>
                  <a:gd name="T28" fmla="*/ 1 w 219"/>
                  <a:gd name="T29" fmla="*/ 0 h 159"/>
                  <a:gd name="T30" fmla="*/ 1 w 219"/>
                  <a:gd name="T31" fmla="*/ 0 h 1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9"/>
                  <a:gd name="T49" fmla="*/ 0 h 159"/>
                  <a:gd name="T50" fmla="*/ 219 w 219"/>
                  <a:gd name="T51" fmla="*/ 159 h 1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9" h="159">
                    <a:moveTo>
                      <a:pt x="104" y="23"/>
                    </a:moveTo>
                    <a:lnTo>
                      <a:pt x="78" y="48"/>
                    </a:lnTo>
                    <a:lnTo>
                      <a:pt x="43" y="79"/>
                    </a:lnTo>
                    <a:lnTo>
                      <a:pt x="18" y="97"/>
                    </a:lnTo>
                    <a:lnTo>
                      <a:pt x="2" y="110"/>
                    </a:lnTo>
                    <a:lnTo>
                      <a:pt x="0" y="138"/>
                    </a:lnTo>
                    <a:lnTo>
                      <a:pt x="14" y="150"/>
                    </a:lnTo>
                    <a:lnTo>
                      <a:pt x="45" y="156"/>
                    </a:lnTo>
                    <a:lnTo>
                      <a:pt x="75" y="159"/>
                    </a:lnTo>
                    <a:lnTo>
                      <a:pt x="104" y="156"/>
                    </a:lnTo>
                    <a:lnTo>
                      <a:pt x="124" y="138"/>
                    </a:lnTo>
                    <a:lnTo>
                      <a:pt x="160" y="119"/>
                    </a:lnTo>
                    <a:lnTo>
                      <a:pt x="215" y="101"/>
                    </a:lnTo>
                    <a:lnTo>
                      <a:pt x="219" y="40"/>
                    </a:lnTo>
                    <a:lnTo>
                      <a:pt x="211" y="0"/>
                    </a:lnTo>
                    <a:lnTo>
                      <a:pt x="104" y="23"/>
                    </a:lnTo>
                    <a:close/>
                  </a:path>
                </a:pathLst>
              </a:custGeom>
              <a:blipFill dpi="0" rotWithShape="0">
                <a:blip r:embed="rId8" cstate="print"/>
                <a:srcRect/>
                <a:tile tx="0" ty="0" sx="100000" sy="100000" flip="none" algn="tl"/>
              </a:blipFill>
              <a:ln w="9525">
                <a:solidFill>
                  <a:srgbClr val="FF6600"/>
                </a:solidFill>
                <a:round/>
                <a:headEnd/>
                <a:tailEnd/>
              </a:ln>
            </p:spPr>
            <p:txBody>
              <a:bodyPr/>
              <a:lstStyle/>
              <a:p>
                <a:endParaRPr lang="zh-CN" altLang="en-US"/>
              </a:p>
            </p:txBody>
          </p:sp>
          <p:sp>
            <p:nvSpPr>
              <p:cNvPr id="2214" name="Freeform 18"/>
              <p:cNvSpPr>
                <a:spLocks/>
              </p:cNvSpPr>
              <p:nvPr/>
            </p:nvSpPr>
            <p:spPr bwMode="auto">
              <a:xfrm>
                <a:off x="1759" y="1774"/>
                <a:ext cx="114" cy="45"/>
              </a:xfrm>
              <a:custGeom>
                <a:avLst/>
                <a:gdLst>
                  <a:gd name="T0" fmla="*/ 1 w 227"/>
                  <a:gd name="T1" fmla="*/ 0 h 135"/>
                  <a:gd name="T2" fmla="*/ 0 w 227"/>
                  <a:gd name="T3" fmla="*/ 0 h 135"/>
                  <a:gd name="T4" fmla="*/ 1 w 227"/>
                  <a:gd name="T5" fmla="*/ 0 h 135"/>
                  <a:gd name="T6" fmla="*/ 1 w 227"/>
                  <a:gd name="T7" fmla="*/ 0 h 135"/>
                  <a:gd name="T8" fmla="*/ 1 w 227"/>
                  <a:gd name="T9" fmla="*/ 0 h 135"/>
                  <a:gd name="T10" fmla="*/ 1 w 227"/>
                  <a:gd name="T11" fmla="*/ 0 h 135"/>
                  <a:gd name="T12" fmla="*/ 1 w 227"/>
                  <a:gd name="T13" fmla="*/ 0 h 135"/>
                  <a:gd name="T14" fmla="*/ 1 w 227"/>
                  <a:gd name="T15" fmla="*/ 0 h 135"/>
                  <a:gd name="T16" fmla="*/ 1 w 227"/>
                  <a:gd name="T17" fmla="*/ 0 h 135"/>
                  <a:gd name="T18" fmla="*/ 1 w 227"/>
                  <a:gd name="T19" fmla="*/ 0 h 135"/>
                  <a:gd name="T20" fmla="*/ 1 w 227"/>
                  <a:gd name="T21" fmla="*/ 0 h 135"/>
                  <a:gd name="T22" fmla="*/ 1 w 227"/>
                  <a:gd name="T23" fmla="*/ 0 h 135"/>
                  <a:gd name="T24" fmla="*/ 1 w 227"/>
                  <a:gd name="T25" fmla="*/ 0 h 135"/>
                  <a:gd name="T26" fmla="*/ 1 w 227"/>
                  <a:gd name="T27" fmla="*/ 0 h 1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7"/>
                  <a:gd name="T43" fmla="*/ 0 h 135"/>
                  <a:gd name="T44" fmla="*/ 227 w 227"/>
                  <a:gd name="T45" fmla="*/ 135 h 1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7" h="135">
                    <a:moveTo>
                      <a:pt x="5" y="2"/>
                    </a:moveTo>
                    <a:lnTo>
                      <a:pt x="0" y="54"/>
                    </a:lnTo>
                    <a:lnTo>
                      <a:pt x="5" y="94"/>
                    </a:lnTo>
                    <a:lnTo>
                      <a:pt x="57" y="109"/>
                    </a:lnTo>
                    <a:lnTo>
                      <a:pt x="84" y="109"/>
                    </a:lnTo>
                    <a:lnTo>
                      <a:pt x="122" y="122"/>
                    </a:lnTo>
                    <a:lnTo>
                      <a:pt x="166" y="131"/>
                    </a:lnTo>
                    <a:lnTo>
                      <a:pt x="226" y="135"/>
                    </a:lnTo>
                    <a:lnTo>
                      <a:pt x="227" y="116"/>
                    </a:lnTo>
                    <a:lnTo>
                      <a:pt x="227" y="95"/>
                    </a:lnTo>
                    <a:lnTo>
                      <a:pt x="180" y="64"/>
                    </a:lnTo>
                    <a:lnTo>
                      <a:pt x="129" y="28"/>
                    </a:lnTo>
                    <a:lnTo>
                      <a:pt x="98" y="0"/>
                    </a:lnTo>
                    <a:lnTo>
                      <a:pt x="5" y="2"/>
                    </a:lnTo>
                    <a:close/>
                  </a:path>
                </a:pathLst>
              </a:custGeom>
              <a:blipFill dpi="0" rotWithShape="0">
                <a:blip r:embed="rId8" cstate="print"/>
                <a:srcRect/>
                <a:tile tx="0" ty="0" sx="100000" sy="100000" flip="none" algn="tl"/>
              </a:blipFill>
              <a:ln w="9525">
                <a:solidFill>
                  <a:srgbClr val="FF6600"/>
                </a:solidFill>
                <a:round/>
                <a:headEnd/>
                <a:tailEnd/>
              </a:ln>
            </p:spPr>
            <p:txBody>
              <a:bodyPr/>
              <a:lstStyle/>
              <a:p>
                <a:endParaRPr lang="zh-CN" altLang="en-US"/>
              </a:p>
            </p:txBody>
          </p:sp>
        </p:grpSp>
        <p:sp>
          <p:nvSpPr>
            <p:cNvPr id="2212" name="Freeform 19"/>
            <p:cNvSpPr>
              <a:spLocks/>
            </p:cNvSpPr>
            <p:nvPr/>
          </p:nvSpPr>
          <p:spPr bwMode="auto">
            <a:xfrm>
              <a:off x="1667" y="1422"/>
              <a:ext cx="170" cy="367"/>
            </a:xfrm>
            <a:custGeom>
              <a:avLst/>
              <a:gdLst>
                <a:gd name="T0" fmla="*/ 0 w 341"/>
                <a:gd name="T1" fmla="*/ 0 h 1102"/>
                <a:gd name="T2" fmla="*/ 0 w 341"/>
                <a:gd name="T3" fmla="*/ 0 h 1102"/>
                <a:gd name="T4" fmla="*/ 0 w 341"/>
                <a:gd name="T5" fmla="*/ 0 h 1102"/>
                <a:gd name="T6" fmla="*/ 0 w 341"/>
                <a:gd name="T7" fmla="*/ 0 h 1102"/>
                <a:gd name="T8" fmla="*/ 0 w 341"/>
                <a:gd name="T9" fmla="*/ 0 h 1102"/>
                <a:gd name="T10" fmla="*/ 0 w 341"/>
                <a:gd name="T11" fmla="*/ 0 h 1102"/>
                <a:gd name="T12" fmla="*/ 0 w 341"/>
                <a:gd name="T13" fmla="*/ 0 h 1102"/>
                <a:gd name="T14" fmla="*/ 0 w 341"/>
                <a:gd name="T15" fmla="*/ 0 h 1102"/>
                <a:gd name="T16" fmla="*/ 0 w 341"/>
                <a:gd name="T17" fmla="*/ 0 h 1102"/>
                <a:gd name="T18" fmla="*/ 0 w 341"/>
                <a:gd name="T19" fmla="*/ 0 h 1102"/>
                <a:gd name="T20" fmla="*/ 0 w 341"/>
                <a:gd name="T21" fmla="*/ 0 h 1102"/>
                <a:gd name="T22" fmla="*/ 0 w 341"/>
                <a:gd name="T23" fmla="*/ 0 h 1102"/>
                <a:gd name="T24" fmla="*/ 0 w 341"/>
                <a:gd name="T25" fmla="*/ 0 h 1102"/>
                <a:gd name="T26" fmla="*/ 0 w 341"/>
                <a:gd name="T27" fmla="*/ 0 h 1102"/>
                <a:gd name="T28" fmla="*/ 0 w 341"/>
                <a:gd name="T29" fmla="*/ 0 h 1102"/>
                <a:gd name="T30" fmla="*/ 0 w 341"/>
                <a:gd name="T31" fmla="*/ 0 h 1102"/>
                <a:gd name="T32" fmla="*/ 0 w 341"/>
                <a:gd name="T33" fmla="*/ 0 h 1102"/>
                <a:gd name="T34" fmla="*/ 0 w 341"/>
                <a:gd name="T35" fmla="*/ 0 h 1102"/>
                <a:gd name="T36" fmla="*/ 0 w 341"/>
                <a:gd name="T37" fmla="*/ 0 h 1102"/>
                <a:gd name="T38" fmla="*/ 0 w 341"/>
                <a:gd name="T39" fmla="*/ 0 h 1102"/>
                <a:gd name="T40" fmla="*/ 0 w 341"/>
                <a:gd name="T41" fmla="*/ 0 h 1102"/>
                <a:gd name="T42" fmla="*/ 0 w 341"/>
                <a:gd name="T43" fmla="*/ 0 h 1102"/>
                <a:gd name="T44" fmla="*/ 0 w 341"/>
                <a:gd name="T45" fmla="*/ 0 h 1102"/>
                <a:gd name="T46" fmla="*/ 0 w 341"/>
                <a:gd name="T47" fmla="*/ 0 h 110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41"/>
                <a:gd name="T73" fmla="*/ 0 h 1102"/>
                <a:gd name="T74" fmla="*/ 341 w 341"/>
                <a:gd name="T75" fmla="*/ 1102 h 110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41" h="1102">
                  <a:moveTo>
                    <a:pt x="11" y="0"/>
                  </a:moveTo>
                  <a:lnTo>
                    <a:pt x="0" y="97"/>
                  </a:lnTo>
                  <a:lnTo>
                    <a:pt x="0" y="248"/>
                  </a:lnTo>
                  <a:lnTo>
                    <a:pt x="0" y="426"/>
                  </a:lnTo>
                  <a:lnTo>
                    <a:pt x="11" y="532"/>
                  </a:lnTo>
                  <a:lnTo>
                    <a:pt x="11" y="576"/>
                  </a:lnTo>
                  <a:lnTo>
                    <a:pt x="4" y="745"/>
                  </a:lnTo>
                  <a:lnTo>
                    <a:pt x="7" y="866"/>
                  </a:lnTo>
                  <a:lnTo>
                    <a:pt x="14" y="1031"/>
                  </a:lnTo>
                  <a:lnTo>
                    <a:pt x="14" y="1075"/>
                  </a:lnTo>
                  <a:lnTo>
                    <a:pt x="36" y="1097"/>
                  </a:lnTo>
                  <a:lnTo>
                    <a:pt x="122" y="1071"/>
                  </a:lnTo>
                  <a:lnTo>
                    <a:pt x="147" y="719"/>
                  </a:lnTo>
                  <a:lnTo>
                    <a:pt x="154" y="496"/>
                  </a:lnTo>
                  <a:lnTo>
                    <a:pt x="165" y="301"/>
                  </a:lnTo>
                  <a:lnTo>
                    <a:pt x="176" y="612"/>
                  </a:lnTo>
                  <a:lnTo>
                    <a:pt x="186" y="1066"/>
                  </a:lnTo>
                  <a:lnTo>
                    <a:pt x="272" y="1102"/>
                  </a:lnTo>
                  <a:lnTo>
                    <a:pt x="290" y="1075"/>
                  </a:lnTo>
                  <a:lnTo>
                    <a:pt x="312" y="674"/>
                  </a:lnTo>
                  <a:lnTo>
                    <a:pt x="315" y="480"/>
                  </a:lnTo>
                  <a:lnTo>
                    <a:pt x="341" y="53"/>
                  </a:lnTo>
                  <a:lnTo>
                    <a:pt x="333" y="4"/>
                  </a:lnTo>
                  <a:lnTo>
                    <a:pt x="11" y="0"/>
                  </a:lnTo>
                  <a:close/>
                </a:path>
              </a:pathLst>
            </a:custGeom>
            <a:solidFill>
              <a:srgbClr val="000000"/>
            </a:solidFill>
            <a:ln w="9525">
              <a:solidFill>
                <a:srgbClr val="FF6600"/>
              </a:solidFill>
              <a:round/>
              <a:headEnd/>
              <a:tailEnd/>
            </a:ln>
          </p:spPr>
          <p:txBody>
            <a:bodyPr/>
            <a:lstStyle/>
            <a:p>
              <a:endParaRPr lang="zh-CN" altLang="en-US"/>
            </a:p>
          </p:txBody>
        </p:sp>
      </p:grpSp>
      <p:sp>
        <p:nvSpPr>
          <p:cNvPr id="2055" name="Line 20"/>
          <p:cNvSpPr>
            <a:spLocks noChangeShapeType="1"/>
          </p:cNvSpPr>
          <p:nvPr/>
        </p:nvSpPr>
        <p:spPr bwMode="auto">
          <a:xfrm>
            <a:off x="0" y="5737225"/>
            <a:ext cx="9029700" cy="1588"/>
          </a:xfrm>
          <a:prstGeom prst="line">
            <a:avLst/>
          </a:prstGeom>
          <a:noFill/>
          <a:ln w="57150">
            <a:solidFill>
              <a:srgbClr val="FF6600"/>
            </a:solidFill>
            <a:round/>
            <a:headEnd/>
            <a:tailEnd/>
          </a:ln>
        </p:spPr>
        <p:txBody>
          <a:bodyPr lIns="90000" tIns="46800" rIns="90000" bIns="46800">
            <a:spAutoFit/>
          </a:bodyPr>
          <a:lstStyle/>
          <a:p>
            <a:endParaRPr lang="en-US"/>
          </a:p>
        </p:txBody>
      </p:sp>
      <p:sp>
        <p:nvSpPr>
          <p:cNvPr id="2060" name="Freeform 21"/>
          <p:cNvSpPr>
            <a:spLocks/>
          </p:cNvSpPr>
          <p:nvPr/>
        </p:nvSpPr>
        <p:spPr bwMode="invGray">
          <a:xfrm>
            <a:off x="405773" y="2655888"/>
            <a:ext cx="7921690" cy="2738438"/>
          </a:xfrm>
          <a:custGeom>
            <a:avLst/>
            <a:gdLst>
              <a:gd name="T0" fmla="*/ 0 w 2256"/>
              <a:gd name="T1" fmla="*/ 147778 h 567"/>
              <a:gd name="T2" fmla="*/ 32203 w 2256"/>
              <a:gd name="T3" fmla="*/ 147778 h 567"/>
              <a:gd name="T4" fmla="*/ 32203 w 2256"/>
              <a:gd name="T5" fmla="*/ 77184 h 567"/>
              <a:gd name="T6" fmla="*/ 64772 w 2256"/>
              <a:gd name="T7" fmla="*/ 77184 h 567"/>
              <a:gd name="T8" fmla="*/ 64772 w 2256"/>
              <a:gd name="T9" fmla="*/ 0 h 567"/>
              <a:gd name="T10" fmla="*/ 96642 w 2256"/>
              <a:gd name="T11" fmla="*/ 0 h 567"/>
              <a:gd name="T12" fmla="*/ 0 60000 65536"/>
              <a:gd name="T13" fmla="*/ 0 60000 65536"/>
              <a:gd name="T14" fmla="*/ 0 60000 65536"/>
              <a:gd name="T15" fmla="*/ 0 60000 65536"/>
              <a:gd name="T16" fmla="*/ 0 60000 65536"/>
              <a:gd name="T17" fmla="*/ 0 60000 65536"/>
              <a:gd name="T18" fmla="*/ 0 w 2256"/>
              <a:gd name="T19" fmla="*/ 0 h 567"/>
              <a:gd name="T20" fmla="*/ 2256 w 2256"/>
              <a:gd name="T21" fmla="*/ 567 h 567"/>
            </a:gdLst>
            <a:ahLst/>
            <a:cxnLst>
              <a:cxn ang="T12">
                <a:pos x="T0" y="T1"/>
              </a:cxn>
              <a:cxn ang="T13">
                <a:pos x="T2" y="T3"/>
              </a:cxn>
              <a:cxn ang="T14">
                <a:pos x="T4" y="T5"/>
              </a:cxn>
              <a:cxn ang="T15">
                <a:pos x="T6" y="T7"/>
              </a:cxn>
              <a:cxn ang="T16">
                <a:pos x="T8" y="T9"/>
              </a:cxn>
              <a:cxn ang="T17">
                <a:pos x="T10" y="T11"/>
              </a:cxn>
            </a:cxnLst>
            <a:rect l="T18" t="T19" r="T20" b="T21"/>
            <a:pathLst>
              <a:path w="2256" h="567">
                <a:moveTo>
                  <a:pt x="0" y="567"/>
                </a:moveTo>
                <a:lnTo>
                  <a:pt x="752" y="567"/>
                </a:lnTo>
                <a:lnTo>
                  <a:pt x="752" y="296"/>
                </a:lnTo>
                <a:lnTo>
                  <a:pt x="1512" y="296"/>
                </a:lnTo>
                <a:lnTo>
                  <a:pt x="1512" y="0"/>
                </a:lnTo>
                <a:lnTo>
                  <a:pt x="2256" y="0"/>
                </a:lnTo>
              </a:path>
            </a:pathLst>
          </a:custGeom>
          <a:noFill/>
          <a:ln w="28575">
            <a:solidFill>
              <a:schemeClr val="bg1">
                <a:lumMod val="95000"/>
              </a:schemeClr>
            </a:solidFill>
            <a:round/>
            <a:headEnd/>
            <a:tailEnd/>
          </a:ln>
          <a:scene3d>
            <a:camera prst="isometricOffAxis1Right"/>
            <a:lightRig rig="balanced" dir="t">
              <a:rot lat="0" lon="0" rev="600000"/>
            </a:lightRig>
          </a:scene3d>
          <a:sp3d extrusionH="430200" contourW="12700">
            <a:bevelT w="13500" h="13500" prst="convex"/>
            <a:bevelB w="13500" h="13500" prst="relaxedInset"/>
            <a:extrusionClr>
              <a:srgbClr val="FF6600"/>
            </a:extrusionClr>
            <a:contourClr>
              <a:schemeClr val="bg2">
                <a:lumMod val="20000"/>
                <a:lumOff val="80000"/>
              </a:schemeClr>
            </a:contourClr>
          </a:sp3d>
        </p:spPr>
        <p:txBody>
          <a:bodyPr wrap="none" lIns="0" tIns="0" rIns="0" bIns="0" anchor="ctr">
            <a:flatTx/>
          </a:bodyPr>
          <a:lstStyle/>
          <a:p>
            <a:pPr>
              <a:defRPr/>
            </a:pPr>
            <a:endParaRPr lang="en-US">
              <a:latin typeface="黑体" pitchFamily="49" charset="-122"/>
              <a:ea typeface="黑体" pitchFamily="49" charset="-122"/>
            </a:endParaRPr>
          </a:p>
        </p:txBody>
      </p:sp>
      <p:graphicFrame>
        <p:nvGraphicFramePr>
          <p:cNvPr id="2050" name="Object 22"/>
          <p:cNvGraphicFramePr>
            <a:graphicFrameLocks noChangeAspect="1"/>
          </p:cNvGraphicFramePr>
          <p:nvPr/>
        </p:nvGraphicFramePr>
        <p:xfrm>
          <a:off x="0" y="4681538"/>
          <a:ext cx="2513013" cy="1252537"/>
        </p:xfrm>
        <a:graphic>
          <a:graphicData uri="http://schemas.openxmlformats.org/presentationml/2006/ole">
            <p:oleObj spid="_x0000_s2050" name="Clip" r:id="rId9" imgW="4038840" imgH="2534400" progId="">
              <p:embed/>
            </p:oleObj>
          </a:graphicData>
        </a:graphic>
      </p:graphicFrame>
      <p:sp>
        <p:nvSpPr>
          <p:cNvPr id="2059" name="AutoShape 23"/>
          <p:cNvSpPr>
            <a:spLocks noChangeAspect="1" noChangeArrowheads="1" noTextEdit="1"/>
          </p:cNvSpPr>
          <p:nvPr/>
        </p:nvSpPr>
        <p:spPr bwMode="auto">
          <a:xfrm>
            <a:off x="3086100" y="2782888"/>
            <a:ext cx="2511425" cy="1252537"/>
          </a:xfrm>
          <a:prstGeom prst="rect">
            <a:avLst/>
          </a:prstGeom>
          <a:noFill/>
          <a:ln w="9525">
            <a:noFill/>
            <a:miter lim="800000"/>
            <a:headEnd/>
            <a:tailEnd/>
          </a:ln>
        </p:spPr>
        <p:txBody>
          <a:bodyPr/>
          <a:lstStyle/>
          <a:p>
            <a:endParaRPr lang="en-US"/>
          </a:p>
        </p:txBody>
      </p:sp>
      <p:grpSp>
        <p:nvGrpSpPr>
          <p:cNvPr id="2" name="Group 24"/>
          <p:cNvGrpSpPr>
            <a:grpSpLocks/>
          </p:cNvGrpSpPr>
          <p:nvPr/>
        </p:nvGrpSpPr>
        <p:grpSpPr bwMode="auto">
          <a:xfrm>
            <a:off x="4011613" y="2843213"/>
            <a:ext cx="300037" cy="1082675"/>
            <a:chOff x="1181" y="1164"/>
            <a:chExt cx="181" cy="682"/>
          </a:xfrm>
        </p:grpSpPr>
        <p:grpSp>
          <p:nvGrpSpPr>
            <p:cNvPr id="2195" name="Group 25"/>
            <p:cNvGrpSpPr>
              <a:grpSpLocks/>
            </p:cNvGrpSpPr>
            <p:nvPr/>
          </p:nvGrpSpPr>
          <p:grpSpPr bwMode="auto">
            <a:xfrm>
              <a:off x="1223" y="1164"/>
              <a:ext cx="99" cy="109"/>
              <a:chOff x="1223" y="1164"/>
              <a:chExt cx="99" cy="109"/>
            </a:xfrm>
          </p:grpSpPr>
          <p:sp>
            <p:nvSpPr>
              <p:cNvPr id="2204" name="Freeform 26"/>
              <p:cNvSpPr>
                <a:spLocks/>
              </p:cNvSpPr>
              <p:nvPr/>
            </p:nvSpPr>
            <p:spPr bwMode="auto">
              <a:xfrm>
                <a:off x="1235" y="1169"/>
                <a:ext cx="77" cy="104"/>
              </a:xfrm>
              <a:custGeom>
                <a:avLst/>
                <a:gdLst>
                  <a:gd name="T0" fmla="*/ 1 w 152"/>
                  <a:gd name="T1" fmla="*/ 0 h 313"/>
                  <a:gd name="T2" fmla="*/ 1 w 152"/>
                  <a:gd name="T3" fmla="*/ 0 h 313"/>
                  <a:gd name="T4" fmla="*/ 1 w 152"/>
                  <a:gd name="T5" fmla="*/ 0 h 313"/>
                  <a:gd name="T6" fmla="*/ 1 w 152"/>
                  <a:gd name="T7" fmla="*/ 0 h 313"/>
                  <a:gd name="T8" fmla="*/ 1 w 152"/>
                  <a:gd name="T9" fmla="*/ 0 h 313"/>
                  <a:gd name="T10" fmla="*/ 1 w 152"/>
                  <a:gd name="T11" fmla="*/ 0 h 313"/>
                  <a:gd name="T12" fmla="*/ 1 w 152"/>
                  <a:gd name="T13" fmla="*/ 0 h 313"/>
                  <a:gd name="T14" fmla="*/ 0 w 152"/>
                  <a:gd name="T15" fmla="*/ 0 h 313"/>
                  <a:gd name="T16" fmla="*/ 1 w 152"/>
                  <a:gd name="T17" fmla="*/ 0 h 313"/>
                  <a:gd name="T18" fmla="*/ 1 w 152"/>
                  <a:gd name="T19" fmla="*/ 0 h 313"/>
                  <a:gd name="T20" fmla="*/ 1 w 152"/>
                  <a:gd name="T21" fmla="*/ 0 h 313"/>
                  <a:gd name="T22" fmla="*/ 1 w 152"/>
                  <a:gd name="T23" fmla="*/ 0 h 313"/>
                  <a:gd name="T24" fmla="*/ 1 w 152"/>
                  <a:gd name="T25" fmla="*/ 0 h 313"/>
                  <a:gd name="T26" fmla="*/ 1 w 152"/>
                  <a:gd name="T27" fmla="*/ 0 h 313"/>
                  <a:gd name="T28" fmla="*/ 1 w 152"/>
                  <a:gd name="T29" fmla="*/ 0 h 313"/>
                  <a:gd name="T30" fmla="*/ 1 w 152"/>
                  <a:gd name="T31" fmla="*/ 0 h 313"/>
                  <a:gd name="T32" fmla="*/ 1 w 152"/>
                  <a:gd name="T33" fmla="*/ 0 h 313"/>
                  <a:gd name="T34" fmla="*/ 1 w 152"/>
                  <a:gd name="T35" fmla="*/ 0 h 313"/>
                  <a:gd name="T36" fmla="*/ 1 w 152"/>
                  <a:gd name="T37" fmla="*/ 0 h 313"/>
                  <a:gd name="T38" fmla="*/ 1 w 152"/>
                  <a:gd name="T39" fmla="*/ 0 h 313"/>
                  <a:gd name="T40" fmla="*/ 1 w 152"/>
                  <a:gd name="T41" fmla="*/ 0 h 313"/>
                  <a:gd name="T42" fmla="*/ 1 w 152"/>
                  <a:gd name="T43" fmla="*/ 0 h 313"/>
                  <a:gd name="T44" fmla="*/ 1 w 152"/>
                  <a:gd name="T45" fmla="*/ 0 h 313"/>
                  <a:gd name="T46" fmla="*/ 1 w 152"/>
                  <a:gd name="T47" fmla="*/ 0 h 313"/>
                  <a:gd name="T48" fmla="*/ 1 w 152"/>
                  <a:gd name="T49" fmla="*/ 0 h 313"/>
                  <a:gd name="T50" fmla="*/ 1 w 152"/>
                  <a:gd name="T51" fmla="*/ 0 h 313"/>
                  <a:gd name="T52" fmla="*/ 1 w 152"/>
                  <a:gd name="T53" fmla="*/ 0 h 313"/>
                  <a:gd name="T54" fmla="*/ 1 w 152"/>
                  <a:gd name="T55" fmla="*/ 0 h 313"/>
                  <a:gd name="T56" fmla="*/ 1 w 152"/>
                  <a:gd name="T57" fmla="*/ 0 h 313"/>
                  <a:gd name="T58" fmla="*/ 1 w 152"/>
                  <a:gd name="T59" fmla="*/ 0 h 313"/>
                  <a:gd name="T60" fmla="*/ 1 w 152"/>
                  <a:gd name="T61" fmla="*/ 0 h 313"/>
                  <a:gd name="T62" fmla="*/ 1 w 152"/>
                  <a:gd name="T63" fmla="*/ 0 h 313"/>
                  <a:gd name="T64" fmla="*/ 1 w 152"/>
                  <a:gd name="T65" fmla="*/ 0 h 31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2"/>
                  <a:gd name="T100" fmla="*/ 0 h 313"/>
                  <a:gd name="T101" fmla="*/ 152 w 152"/>
                  <a:gd name="T102" fmla="*/ 313 h 31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2" h="313">
                    <a:moveTo>
                      <a:pt x="35" y="292"/>
                    </a:moveTo>
                    <a:lnTo>
                      <a:pt x="35" y="245"/>
                    </a:lnTo>
                    <a:lnTo>
                      <a:pt x="25" y="219"/>
                    </a:lnTo>
                    <a:lnTo>
                      <a:pt x="17" y="199"/>
                    </a:lnTo>
                    <a:lnTo>
                      <a:pt x="8" y="173"/>
                    </a:lnTo>
                    <a:lnTo>
                      <a:pt x="3" y="153"/>
                    </a:lnTo>
                    <a:lnTo>
                      <a:pt x="1" y="136"/>
                    </a:lnTo>
                    <a:lnTo>
                      <a:pt x="0" y="95"/>
                    </a:lnTo>
                    <a:lnTo>
                      <a:pt x="3" y="67"/>
                    </a:lnTo>
                    <a:lnTo>
                      <a:pt x="13" y="41"/>
                    </a:lnTo>
                    <a:lnTo>
                      <a:pt x="23" y="23"/>
                    </a:lnTo>
                    <a:lnTo>
                      <a:pt x="32" y="15"/>
                    </a:lnTo>
                    <a:lnTo>
                      <a:pt x="47" y="4"/>
                    </a:lnTo>
                    <a:lnTo>
                      <a:pt x="70" y="0"/>
                    </a:lnTo>
                    <a:lnTo>
                      <a:pt x="94" y="1"/>
                    </a:lnTo>
                    <a:lnTo>
                      <a:pt x="112" y="7"/>
                    </a:lnTo>
                    <a:lnTo>
                      <a:pt x="132" y="25"/>
                    </a:lnTo>
                    <a:lnTo>
                      <a:pt x="142" y="41"/>
                    </a:lnTo>
                    <a:lnTo>
                      <a:pt x="149" y="56"/>
                    </a:lnTo>
                    <a:lnTo>
                      <a:pt x="152" y="77"/>
                    </a:lnTo>
                    <a:lnTo>
                      <a:pt x="151" y="114"/>
                    </a:lnTo>
                    <a:lnTo>
                      <a:pt x="145" y="148"/>
                    </a:lnTo>
                    <a:lnTo>
                      <a:pt x="135" y="181"/>
                    </a:lnTo>
                    <a:lnTo>
                      <a:pt x="126" y="203"/>
                    </a:lnTo>
                    <a:lnTo>
                      <a:pt x="119" y="222"/>
                    </a:lnTo>
                    <a:lnTo>
                      <a:pt x="109" y="245"/>
                    </a:lnTo>
                    <a:lnTo>
                      <a:pt x="107" y="280"/>
                    </a:lnTo>
                    <a:lnTo>
                      <a:pt x="106" y="300"/>
                    </a:lnTo>
                    <a:lnTo>
                      <a:pt x="92" y="310"/>
                    </a:lnTo>
                    <a:lnTo>
                      <a:pt x="75" y="313"/>
                    </a:lnTo>
                    <a:lnTo>
                      <a:pt x="54" y="310"/>
                    </a:lnTo>
                    <a:lnTo>
                      <a:pt x="43" y="303"/>
                    </a:lnTo>
                    <a:lnTo>
                      <a:pt x="35" y="292"/>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205" name="Freeform 27"/>
              <p:cNvSpPr>
                <a:spLocks/>
              </p:cNvSpPr>
              <p:nvPr/>
            </p:nvSpPr>
            <p:spPr bwMode="auto">
              <a:xfrm>
                <a:off x="1223" y="1164"/>
                <a:ext cx="99" cy="71"/>
              </a:xfrm>
              <a:custGeom>
                <a:avLst/>
                <a:gdLst>
                  <a:gd name="T0" fmla="*/ 0 w 199"/>
                  <a:gd name="T1" fmla="*/ 0 h 214"/>
                  <a:gd name="T2" fmla="*/ 0 w 199"/>
                  <a:gd name="T3" fmla="*/ 0 h 214"/>
                  <a:gd name="T4" fmla="*/ 0 w 199"/>
                  <a:gd name="T5" fmla="*/ 0 h 214"/>
                  <a:gd name="T6" fmla="*/ 0 w 199"/>
                  <a:gd name="T7" fmla="*/ 0 h 214"/>
                  <a:gd name="T8" fmla="*/ 0 w 199"/>
                  <a:gd name="T9" fmla="*/ 0 h 214"/>
                  <a:gd name="T10" fmla="*/ 0 w 199"/>
                  <a:gd name="T11" fmla="*/ 0 h 214"/>
                  <a:gd name="T12" fmla="*/ 0 w 199"/>
                  <a:gd name="T13" fmla="*/ 0 h 214"/>
                  <a:gd name="T14" fmla="*/ 0 w 199"/>
                  <a:gd name="T15" fmla="*/ 0 h 214"/>
                  <a:gd name="T16" fmla="*/ 0 w 199"/>
                  <a:gd name="T17" fmla="*/ 0 h 214"/>
                  <a:gd name="T18" fmla="*/ 0 w 199"/>
                  <a:gd name="T19" fmla="*/ 0 h 214"/>
                  <a:gd name="T20" fmla="*/ 0 w 199"/>
                  <a:gd name="T21" fmla="*/ 0 h 214"/>
                  <a:gd name="T22" fmla="*/ 0 w 199"/>
                  <a:gd name="T23" fmla="*/ 0 h 214"/>
                  <a:gd name="T24" fmla="*/ 0 w 199"/>
                  <a:gd name="T25" fmla="*/ 0 h 214"/>
                  <a:gd name="T26" fmla="*/ 0 w 199"/>
                  <a:gd name="T27" fmla="*/ 0 h 214"/>
                  <a:gd name="T28" fmla="*/ 0 w 199"/>
                  <a:gd name="T29" fmla="*/ 0 h 214"/>
                  <a:gd name="T30" fmla="*/ 0 w 199"/>
                  <a:gd name="T31" fmla="*/ 0 h 214"/>
                  <a:gd name="T32" fmla="*/ 0 w 199"/>
                  <a:gd name="T33" fmla="*/ 0 h 214"/>
                  <a:gd name="T34" fmla="*/ 0 w 199"/>
                  <a:gd name="T35" fmla="*/ 0 h 214"/>
                  <a:gd name="T36" fmla="*/ 0 w 199"/>
                  <a:gd name="T37" fmla="*/ 0 h 214"/>
                  <a:gd name="T38" fmla="*/ 0 w 199"/>
                  <a:gd name="T39" fmla="*/ 0 h 214"/>
                  <a:gd name="T40" fmla="*/ 0 w 199"/>
                  <a:gd name="T41" fmla="*/ 0 h 214"/>
                  <a:gd name="T42" fmla="*/ 0 w 199"/>
                  <a:gd name="T43" fmla="*/ 0 h 214"/>
                  <a:gd name="T44" fmla="*/ 0 w 199"/>
                  <a:gd name="T45" fmla="*/ 0 h 214"/>
                  <a:gd name="T46" fmla="*/ 0 w 199"/>
                  <a:gd name="T47" fmla="*/ 0 h 214"/>
                  <a:gd name="T48" fmla="*/ 0 w 199"/>
                  <a:gd name="T49" fmla="*/ 0 h 214"/>
                  <a:gd name="T50" fmla="*/ 0 w 199"/>
                  <a:gd name="T51" fmla="*/ 0 h 214"/>
                  <a:gd name="T52" fmla="*/ 0 w 199"/>
                  <a:gd name="T53" fmla="*/ 0 h 214"/>
                  <a:gd name="T54" fmla="*/ 0 w 199"/>
                  <a:gd name="T55" fmla="*/ 0 h 214"/>
                  <a:gd name="T56" fmla="*/ 0 w 199"/>
                  <a:gd name="T57" fmla="*/ 0 h 214"/>
                  <a:gd name="T58" fmla="*/ 0 w 199"/>
                  <a:gd name="T59" fmla="*/ 0 h 214"/>
                  <a:gd name="T60" fmla="*/ 0 w 199"/>
                  <a:gd name="T61" fmla="*/ 0 h 214"/>
                  <a:gd name="T62" fmla="*/ 0 w 199"/>
                  <a:gd name="T63" fmla="*/ 0 h 214"/>
                  <a:gd name="T64" fmla="*/ 0 w 199"/>
                  <a:gd name="T65" fmla="*/ 0 h 214"/>
                  <a:gd name="T66" fmla="*/ 0 w 199"/>
                  <a:gd name="T67" fmla="*/ 0 h 214"/>
                  <a:gd name="T68" fmla="*/ 0 w 199"/>
                  <a:gd name="T69" fmla="*/ 0 h 214"/>
                  <a:gd name="T70" fmla="*/ 0 w 199"/>
                  <a:gd name="T71" fmla="*/ 0 h 214"/>
                  <a:gd name="T72" fmla="*/ 0 w 199"/>
                  <a:gd name="T73" fmla="*/ 0 h 214"/>
                  <a:gd name="T74" fmla="*/ 0 w 199"/>
                  <a:gd name="T75" fmla="*/ 0 h 214"/>
                  <a:gd name="T76" fmla="*/ 0 w 199"/>
                  <a:gd name="T77" fmla="*/ 0 h 214"/>
                  <a:gd name="T78" fmla="*/ 0 w 199"/>
                  <a:gd name="T79" fmla="*/ 0 h 214"/>
                  <a:gd name="T80" fmla="*/ 0 w 199"/>
                  <a:gd name="T81" fmla="*/ 0 h 21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9"/>
                  <a:gd name="T124" fmla="*/ 0 h 214"/>
                  <a:gd name="T125" fmla="*/ 199 w 199"/>
                  <a:gd name="T126" fmla="*/ 214 h 21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9" h="214">
                    <a:moveTo>
                      <a:pt x="15" y="184"/>
                    </a:moveTo>
                    <a:lnTo>
                      <a:pt x="3" y="163"/>
                    </a:lnTo>
                    <a:lnTo>
                      <a:pt x="0" y="139"/>
                    </a:lnTo>
                    <a:lnTo>
                      <a:pt x="2" y="110"/>
                    </a:lnTo>
                    <a:lnTo>
                      <a:pt x="2" y="87"/>
                    </a:lnTo>
                    <a:lnTo>
                      <a:pt x="11" y="61"/>
                    </a:lnTo>
                    <a:lnTo>
                      <a:pt x="22" y="43"/>
                    </a:lnTo>
                    <a:lnTo>
                      <a:pt x="34" y="27"/>
                    </a:lnTo>
                    <a:lnTo>
                      <a:pt x="53" y="9"/>
                    </a:lnTo>
                    <a:lnTo>
                      <a:pt x="67" y="3"/>
                    </a:lnTo>
                    <a:lnTo>
                      <a:pt x="98" y="0"/>
                    </a:lnTo>
                    <a:lnTo>
                      <a:pt x="125" y="1"/>
                    </a:lnTo>
                    <a:lnTo>
                      <a:pt x="144" y="9"/>
                    </a:lnTo>
                    <a:lnTo>
                      <a:pt x="159" y="16"/>
                    </a:lnTo>
                    <a:lnTo>
                      <a:pt x="174" y="35"/>
                    </a:lnTo>
                    <a:lnTo>
                      <a:pt x="184" y="53"/>
                    </a:lnTo>
                    <a:lnTo>
                      <a:pt x="194" y="71"/>
                    </a:lnTo>
                    <a:lnTo>
                      <a:pt x="199" y="92"/>
                    </a:lnTo>
                    <a:lnTo>
                      <a:pt x="199" y="131"/>
                    </a:lnTo>
                    <a:lnTo>
                      <a:pt x="199" y="157"/>
                    </a:lnTo>
                    <a:lnTo>
                      <a:pt x="192" y="169"/>
                    </a:lnTo>
                    <a:lnTo>
                      <a:pt x="181" y="187"/>
                    </a:lnTo>
                    <a:lnTo>
                      <a:pt x="174" y="200"/>
                    </a:lnTo>
                    <a:lnTo>
                      <a:pt x="155" y="208"/>
                    </a:lnTo>
                    <a:lnTo>
                      <a:pt x="137" y="214"/>
                    </a:lnTo>
                    <a:lnTo>
                      <a:pt x="151" y="187"/>
                    </a:lnTo>
                    <a:lnTo>
                      <a:pt x="165" y="141"/>
                    </a:lnTo>
                    <a:lnTo>
                      <a:pt x="166" y="123"/>
                    </a:lnTo>
                    <a:lnTo>
                      <a:pt x="165" y="108"/>
                    </a:lnTo>
                    <a:lnTo>
                      <a:pt x="159" y="87"/>
                    </a:lnTo>
                    <a:lnTo>
                      <a:pt x="128" y="99"/>
                    </a:lnTo>
                    <a:lnTo>
                      <a:pt x="91" y="99"/>
                    </a:lnTo>
                    <a:lnTo>
                      <a:pt x="65" y="96"/>
                    </a:lnTo>
                    <a:lnTo>
                      <a:pt x="45" y="90"/>
                    </a:lnTo>
                    <a:lnTo>
                      <a:pt x="37" y="101"/>
                    </a:lnTo>
                    <a:lnTo>
                      <a:pt x="33" y="123"/>
                    </a:lnTo>
                    <a:lnTo>
                      <a:pt x="33" y="144"/>
                    </a:lnTo>
                    <a:lnTo>
                      <a:pt x="47" y="188"/>
                    </a:lnTo>
                    <a:lnTo>
                      <a:pt x="55" y="214"/>
                    </a:lnTo>
                    <a:lnTo>
                      <a:pt x="33" y="199"/>
                    </a:lnTo>
                    <a:lnTo>
                      <a:pt x="15" y="184"/>
                    </a:lnTo>
                    <a:close/>
                  </a:path>
                </a:pathLst>
              </a:custGeom>
              <a:solidFill>
                <a:srgbClr val="000000"/>
              </a:solidFill>
              <a:ln w="9525">
                <a:solidFill>
                  <a:srgbClr val="FF6600"/>
                </a:solidFill>
                <a:round/>
                <a:headEnd/>
                <a:tailEnd/>
              </a:ln>
            </p:spPr>
            <p:txBody>
              <a:bodyPr/>
              <a:lstStyle/>
              <a:p>
                <a:endParaRPr lang="zh-CN" altLang="en-US"/>
              </a:p>
            </p:txBody>
          </p:sp>
          <p:grpSp>
            <p:nvGrpSpPr>
              <p:cNvPr id="2206" name="Group 28"/>
              <p:cNvGrpSpPr>
                <a:grpSpLocks/>
              </p:cNvGrpSpPr>
              <p:nvPr/>
            </p:nvGrpSpPr>
            <p:grpSpPr bwMode="auto">
              <a:xfrm>
                <a:off x="1233" y="1218"/>
                <a:ext cx="80" cy="11"/>
                <a:chOff x="1233" y="1218"/>
                <a:chExt cx="80" cy="11"/>
              </a:xfrm>
            </p:grpSpPr>
            <p:sp>
              <p:nvSpPr>
                <p:cNvPr id="2207" name="Oval 29"/>
                <p:cNvSpPr>
                  <a:spLocks noChangeArrowheads="1"/>
                </p:cNvSpPr>
                <p:nvPr/>
              </p:nvSpPr>
              <p:spPr bwMode="auto">
                <a:xfrm>
                  <a:off x="1233" y="1218"/>
                  <a:ext cx="11" cy="9"/>
                </a:xfrm>
                <a:prstGeom prst="ellipse">
                  <a:avLst/>
                </a:prstGeom>
                <a:blipFill dpi="0" rotWithShape="0">
                  <a:blip r:embed="rId10" cstate="print"/>
                  <a:srcRect/>
                  <a:tile tx="0" ty="0" sx="100000" sy="100000" flip="none" algn="tl"/>
                </a:blipFill>
                <a:ln w="9525">
                  <a:solidFill>
                    <a:srgbClr val="FF6600"/>
                  </a:solidFill>
                  <a:round/>
                  <a:headEnd/>
                  <a:tailEnd/>
                </a:ln>
              </p:spPr>
              <p:txBody>
                <a:bodyPr/>
                <a:lstStyle/>
                <a:p>
                  <a:pPr algn="ctr">
                    <a:spcBef>
                      <a:spcPct val="15000"/>
                    </a:spcBef>
                  </a:pPr>
                  <a:endParaRPr lang="zh-CN" altLang="en-US" b="1">
                    <a:latin typeface="黑体" pitchFamily="49" charset="-122"/>
                    <a:ea typeface="黑体" pitchFamily="49" charset="-122"/>
                  </a:endParaRPr>
                </a:p>
              </p:txBody>
            </p:sp>
            <p:sp>
              <p:nvSpPr>
                <p:cNvPr id="2208" name="Oval 30"/>
                <p:cNvSpPr>
                  <a:spLocks noChangeArrowheads="1"/>
                </p:cNvSpPr>
                <p:nvPr/>
              </p:nvSpPr>
              <p:spPr bwMode="auto">
                <a:xfrm>
                  <a:off x="1302" y="1219"/>
                  <a:ext cx="11" cy="10"/>
                </a:xfrm>
                <a:prstGeom prst="ellipse">
                  <a:avLst/>
                </a:prstGeom>
                <a:blipFill dpi="0" rotWithShape="0">
                  <a:blip r:embed="rId10" cstate="print"/>
                  <a:srcRect/>
                  <a:tile tx="0" ty="0" sx="100000" sy="100000" flip="none" algn="tl"/>
                </a:blipFill>
                <a:ln w="9525">
                  <a:solidFill>
                    <a:srgbClr val="FF6600"/>
                  </a:solidFill>
                  <a:round/>
                  <a:headEnd/>
                  <a:tailEnd/>
                </a:ln>
              </p:spPr>
              <p:txBody>
                <a:bodyPr/>
                <a:lstStyle/>
                <a:p>
                  <a:pPr algn="ctr">
                    <a:spcBef>
                      <a:spcPct val="15000"/>
                    </a:spcBef>
                  </a:pPr>
                  <a:endParaRPr lang="zh-CN" altLang="en-US" b="1">
                    <a:latin typeface="黑体" pitchFamily="49" charset="-122"/>
                    <a:ea typeface="黑体" pitchFamily="49" charset="-122"/>
                  </a:endParaRPr>
                </a:p>
              </p:txBody>
            </p:sp>
          </p:grpSp>
        </p:grpSp>
        <p:sp>
          <p:nvSpPr>
            <p:cNvPr id="2196" name="Freeform 31"/>
            <p:cNvSpPr>
              <a:spLocks/>
            </p:cNvSpPr>
            <p:nvPr/>
          </p:nvSpPr>
          <p:spPr bwMode="auto">
            <a:xfrm>
              <a:off x="1218" y="1625"/>
              <a:ext cx="95" cy="200"/>
            </a:xfrm>
            <a:custGeom>
              <a:avLst/>
              <a:gdLst>
                <a:gd name="T0" fmla="*/ 1 w 190"/>
                <a:gd name="T1" fmla="*/ 0 h 601"/>
                <a:gd name="T2" fmla="*/ 1 w 190"/>
                <a:gd name="T3" fmla="*/ 0 h 601"/>
                <a:gd name="T4" fmla="*/ 1 w 190"/>
                <a:gd name="T5" fmla="*/ 0 h 601"/>
                <a:gd name="T6" fmla="*/ 1 w 190"/>
                <a:gd name="T7" fmla="*/ 0 h 601"/>
                <a:gd name="T8" fmla="*/ 1 w 190"/>
                <a:gd name="T9" fmla="*/ 0 h 601"/>
                <a:gd name="T10" fmla="*/ 1 w 190"/>
                <a:gd name="T11" fmla="*/ 0 h 601"/>
                <a:gd name="T12" fmla="*/ 1 w 190"/>
                <a:gd name="T13" fmla="*/ 0 h 601"/>
                <a:gd name="T14" fmla="*/ 1 w 190"/>
                <a:gd name="T15" fmla="*/ 0 h 601"/>
                <a:gd name="T16" fmla="*/ 1 w 190"/>
                <a:gd name="T17" fmla="*/ 0 h 601"/>
                <a:gd name="T18" fmla="*/ 0 w 190"/>
                <a:gd name="T19" fmla="*/ 0 h 601"/>
                <a:gd name="T20" fmla="*/ 1 w 190"/>
                <a:gd name="T21" fmla="*/ 0 h 601"/>
                <a:gd name="T22" fmla="*/ 1 w 190"/>
                <a:gd name="T23" fmla="*/ 0 h 601"/>
                <a:gd name="T24" fmla="*/ 1 w 190"/>
                <a:gd name="T25" fmla="*/ 0 h 601"/>
                <a:gd name="T26" fmla="*/ 1 w 190"/>
                <a:gd name="T27" fmla="*/ 0 h 601"/>
                <a:gd name="T28" fmla="*/ 1 w 190"/>
                <a:gd name="T29" fmla="*/ 0 h 601"/>
                <a:gd name="T30" fmla="*/ 1 w 190"/>
                <a:gd name="T31" fmla="*/ 0 h 601"/>
                <a:gd name="T32" fmla="*/ 1 w 190"/>
                <a:gd name="T33" fmla="*/ 0 h 601"/>
                <a:gd name="T34" fmla="*/ 1 w 190"/>
                <a:gd name="T35" fmla="*/ 0 h 601"/>
                <a:gd name="T36" fmla="*/ 1 w 190"/>
                <a:gd name="T37" fmla="*/ 0 h 601"/>
                <a:gd name="T38" fmla="*/ 1 w 190"/>
                <a:gd name="T39" fmla="*/ 0 h 601"/>
                <a:gd name="T40" fmla="*/ 1 w 190"/>
                <a:gd name="T41" fmla="*/ 0 h 601"/>
                <a:gd name="T42" fmla="*/ 1 w 190"/>
                <a:gd name="T43" fmla="*/ 0 h 601"/>
                <a:gd name="T44" fmla="*/ 1 w 190"/>
                <a:gd name="T45" fmla="*/ 0 h 601"/>
                <a:gd name="T46" fmla="*/ 1 w 190"/>
                <a:gd name="T47" fmla="*/ 0 h 601"/>
                <a:gd name="T48" fmla="*/ 1 w 190"/>
                <a:gd name="T49" fmla="*/ 0 h 601"/>
                <a:gd name="T50" fmla="*/ 1 w 190"/>
                <a:gd name="T51" fmla="*/ 0 h 601"/>
                <a:gd name="T52" fmla="*/ 1 w 190"/>
                <a:gd name="T53" fmla="*/ 0 h 601"/>
                <a:gd name="T54" fmla="*/ 1 w 190"/>
                <a:gd name="T55" fmla="*/ 0 h 601"/>
                <a:gd name="T56" fmla="*/ 1 w 190"/>
                <a:gd name="T57" fmla="*/ 0 h 601"/>
                <a:gd name="T58" fmla="*/ 1 w 190"/>
                <a:gd name="T59" fmla="*/ 0 h 6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90"/>
                <a:gd name="T91" fmla="*/ 0 h 601"/>
                <a:gd name="T92" fmla="*/ 190 w 190"/>
                <a:gd name="T93" fmla="*/ 601 h 60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90" h="601">
                  <a:moveTo>
                    <a:pt x="43" y="0"/>
                  </a:moveTo>
                  <a:lnTo>
                    <a:pt x="38" y="71"/>
                  </a:lnTo>
                  <a:lnTo>
                    <a:pt x="35" y="151"/>
                  </a:lnTo>
                  <a:lnTo>
                    <a:pt x="35" y="231"/>
                  </a:lnTo>
                  <a:lnTo>
                    <a:pt x="38" y="306"/>
                  </a:lnTo>
                  <a:lnTo>
                    <a:pt x="39" y="365"/>
                  </a:lnTo>
                  <a:lnTo>
                    <a:pt x="39" y="441"/>
                  </a:lnTo>
                  <a:lnTo>
                    <a:pt x="36" y="472"/>
                  </a:lnTo>
                  <a:lnTo>
                    <a:pt x="9" y="566"/>
                  </a:lnTo>
                  <a:lnTo>
                    <a:pt x="0" y="600"/>
                  </a:lnTo>
                  <a:lnTo>
                    <a:pt x="42" y="601"/>
                  </a:lnTo>
                  <a:lnTo>
                    <a:pt x="60" y="560"/>
                  </a:lnTo>
                  <a:lnTo>
                    <a:pt x="72" y="512"/>
                  </a:lnTo>
                  <a:lnTo>
                    <a:pt x="79" y="436"/>
                  </a:lnTo>
                  <a:lnTo>
                    <a:pt x="103" y="231"/>
                  </a:lnTo>
                  <a:lnTo>
                    <a:pt x="111" y="174"/>
                  </a:lnTo>
                  <a:lnTo>
                    <a:pt x="105" y="285"/>
                  </a:lnTo>
                  <a:lnTo>
                    <a:pt x="112" y="353"/>
                  </a:lnTo>
                  <a:lnTo>
                    <a:pt x="115" y="417"/>
                  </a:lnTo>
                  <a:lnTo>
                    <a:pt x="110" y="475"/>
                  </a:lnTo>
                  <a:lnTo>
                    <a:pt x="113" y="503"/>
                  </a:lnTo>
                  <a:lnTo>
                    <a:pt x="140" y="591"/>
                  </a:lnTo>
                  <a:lnTo>
                    <a:pt x="164" y="592"/>
                  </a:lnTo>
                  <a:lnTo>
                    <a:pt x="175" y="592"/>
                  </a:lnTo>
                  <a:lnTo>
                    <a:pt x="190" y="574"/>
                  </a:lnTo>
                  <a:lnTo>
                    <a:pt x="154" y="475"/>
                  </a:lnTo>
                  <a:lnTo>
                    <a:pt x="172" y="267"/>
                  </a:lnTo>
                  <a:lnTo>
                    <a:pt x="179" y="169"/>
                  </a:lnTo>
                  <a:lnTo>
                    <a:pt x="179" y="3"/>
                  </a:lnTo>
                  <a:lnTo>
                    <a:pt x="43" y="0"/>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nvGrpSpPr>
            <p:cNvPr id="2197" name="Group 32"/>
            <p:cNvGrpSpPr>
              <a:grpSpLocks/>
            </p:cNvGrpSpPr>
            <p:nvPr/>
          </p:nvGrpSpPr>
          <p:grpSpPr bwMode="auto">
            <a:xfrm>
              <a:off x="1183" y="1376"/>
              <a:ext cx="175" cy="200"/>
              <a:chOff x="1183" y="1376"/>
              <a:chExt cx="175" cy="200"/>
            </a:xfrm>
          </p:grpSpPr>
          <p:sp>
            <p:nvSpPr>
              <p:cNvPr id="2202" name="Freeform 33"/>
              <p:cNvSpPr>
                <a:spLocks/>
              </p:cNvSpPr>
              <p:nvPr/>
            </p:nvSpPr>
            <p:spPr bwMode="auto">
              <a:xfrm>
                <a:off x="1183" y="1382"/>
                <a:ext cx="48" cy="194"/>
              </a:xfrm>
              <a:custGeom>
                <a:avLst/>
                <a:gdLst>
                  <a:gd name="T0" fmla="*/ 1 w 95"/>
                  <a:gd name="T1" fmla="*/ 0 h 582"/>
                  <a:gd name="T2" fmla="*/ 0 w 95"/>
                  <a:gd name="T3" fmla="*/ 0 h 582"/>
                  <a:gd name="T4" fmla="*/ 1 w 95"/>
                  <a:gd name="T5" fmla="*/ 0 h 582"/>
                  <a:gd name="T6" fmla="*/ 1 w 95"/>
                  <a:gd name="T7" fmla="*/ 0 h 582"/>
                  <a:gd name="T8" fmla="*/ 1 w 95"/>
                  <a:gd name="T9" fmla="*/ 0 h 582"/>
                  <a:gd name="T10" fmla="*/ 1 w 95"/>
                  <a:gd name="T11" fmla="*/ 0 h 582"/>
                  <a:gd name="T12" fmla="*/ 1 w 95"/>
                  <a:gd name="T13" fmla="*/ 0 h 582"/>
                  <a:gd name="T14" fmla="*/ 1 w 95"/>
                  <a:gd name="T15" fmla="*/ 0 h 582"/>
                  <a:gd name="T16" fmla="*/ 1 w 95"/>
                  <a:gd name="T17" fmla="*/ 0 h 582"/>
                  <a:gd name="T18" fmla="*/ 1 w 95"/>
                  <a:gd name="T19" fmla="*/ 0 h 582"/>
                  <a:gd name="T20" fmla="*/ 1 w 95"/>
                  <a:gd name="T21" fmla="*/ 0 h 582"/>
                  <a:gd name="T22" fmla="*/ 1 w 95"/>
                  <a:gd name="T23" fmla="*/ 0 h 582"/>
                  <a:gd name="T24" fmla="*/ 1 w 95"/>
                  <a:gd name="T25" fmla="*/ 0 h 582"/>
                  <a:gd name="T26" fmla="*/ 1 w 95"/>
                  <a:gd name="T27" fmla="*/ 0 h 58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5"/>
                  <a:gd name="T43" fmla="*/ 0 h 582"/>
                  <a:gd name="T44" fmla="*/ 95 w 95"/>
                  <a:gd name="T45" fmla="*/ 582 h 58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5" h="582">
                    <a:moveTo>
                      <a:pt x="4" y="0"/>
                    </a:moveTo>
                    <a:lnTo>
                      <a:pt x="0" y="132"/>
                    </a:lnTo>
                    <a:lnTo>
                      <a:pt x="15" y="312"/>
                    </a:lnTo>
                    <a:lnTo>
                      <a:pt x="28" y="469"/>
                    </a:lnTo>
                    <a:lnTo>
                      <a:pt x="52" y="564"/>
                    </a:lnTo>
                    <a:lnTo>
                      <a:pt x="63" y="582"/>
                    </a:lnTo>
                    <a:lnTo>
                      <a:pt x="70" y="555"/>
                    </a:lnTo>
                    <a:lnTo>
                      <a:pt x="74" y="488"/>
                    </a:lnTo>
                    <a:lnTo>
                      <a:pt x="95" y="470"/>
                    </a:lnTo>
                    <a:lnTo>
                      <a:pt x="67" y="417"/>
                    </a:lnTo>
                    <a:lnTo>
                      <a:pt x="47" y="386"/>
                    </a:lnTo>
                    <a:lnTo>
                      <a:pt x="50" y="119"/>
                    </a:lnTo>
                    <a:lnTo>
                      <a:pt x="59" y="10"/>
                    </a:lnTo>
                    <a:lnTo>
                      <a:pt x="4" y="0"/>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203" name="Freeform 34"/>
              <p:cNvSpPr>
                <a:spLocks/>
              </p:cNvSpPr>
              <p:nvPr/>
            </p:nvSpPr>
            <p:spPr bwMode="auto">
              <a:xfrm>
                <a:off x="1317" y="1376"/>
                <a:ext cx="41" cy="182"/>
              </a:xfrm>
              <a:custGeom>
                <a:avLst/>
                <a:gdLst>
                  <a:gd name="T0" fmla="*/ 0 w 83"/>
                  <a:gd name="T1" fmla="*/ 0 h 544"/>
                  <a:gd name="T2" fmla="*/ 0 w 83"/>
                  <a:gd name="T3" fmla="*/ 0 h 544"/>
                  <a:gd name="T4" fmla="*/ 0 w 83"/>
                  <a:gd name="T5" fmla="*/ 0 h 544"/>
                  <a:gd name="T6" fmla="*/ 0 w 83"/>
                  <a:gd name="T7" fmla="*/ 0 h 544"/>
                  <a:gd name="T8" fmla="*/ 0 w 83"/>
                  <a:gd name="T9" fmla="*/ 0 h 544"/>
                  <a:gd name="T10" fmla="*/ 0 w 83"/>
                  <a:gd name="T11" fmla="*/ 0 h 544"/>
                  <a:gd name="T12" fmla="*/ 0 w 83"/>
                  <a:gd name="T13" fmla="*/ 0 h 544"/>
                  <a:gd name="T14" fmla="*/ 0 w 83"/>
                  <a:gd name="T15" fmla="*/ 0 h 544"/>
                  <a:gd name="T16" fmla="*/ 0 w 83"/>
                  <a:gd name="T17" fmla="*/ 0 h 544"/>
                  <a:gd name="T18" fmla="*/ 0 w 83"/>
                  <a:gd name="T19" fmla="*/ 0 h 544"/>
                  <a:gd name="T20" fmla="*/ 0 w 83"/>
                  <a:gd name="T21" fmla="*/ 0 h 544"/>
                  <a:gd name="T22" fmla="*/ 0 w 83"/>
                  <a:gd name="T23" fmla="*/ 0 h 5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3"/>
                  <a:gd name="T37" fmla="*/ 0 h 544"/>
                  <a:gd name="T38" fmla="*/ 83 w 83"/>
                  <a:gd name="T39" fmla="*/ 544 h 5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3" h="544">
                    <a:moveTo>
                      <a:pt x="24" y="15"/>
                    </a:moveTo>
                    <a:lnTo>
                      <a:pt x="36" y="113"/>
                    </a:lnTo>
                    <a:lnTo>
                      <a:pt x="35" y="345"/>
                    </a:lnTo>
                    <a:lnTo>
                      <a:pt x="0" y="443"/>
                    </a:lnTo>
                    <a:lnTo>
                      <a:pt x="9" y="452"/>
                    </a:lnTo>
                    <a:lnTo>
                      <a:pt x="0" y="502"/>
                    </a:lnTo>
                    <a:lnTo>
                      <a:pt x="7" y="544"/>
                    </a:lnTo>
                    <a:lnTo>
                      <a:pt x="35" y="477"/>
                    </a:lnTo>
                    <a:lnTo>
                      <a:pt x="60" y="357"/>
                    </a:lnTo>
                    <a:lnTo>
                      <a:pt x="83" y="91"/>
                    </a:lnTo>
                    <a:lnTo>
                      <a:pt x="73" y="0"/>
                    </a:lnTo>
                    <a:lnTo>
                      <a:pt x="24" y="15"/>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grpSp>
          <p:nvGrpSpPr>
            <p:cNvPr id="2198" name="Group 35"/>
            <p:cNvGrpSpPr>
              <a:grpSpLocks/>
            </p:cNvGrpSpPr>
            <p:nvPr/>
          </p:nvGrpSpPr>
          <p:grpSpPr bwMode="auto">
            <a:xfrm>
              <a:off x="1213" y="1785"/>
              <a:ext cx="106" cy="61"/>
              <a:chOff x="1213" y="1785"/>
              <a:chExt cx="106" cy="61"/>
            </a:xfrm>
          </p:grpSpPr>
          <p:sp>
            <p:nvSpPr>
              <p:cNvPr id="2200" name="Freeform 36"/>
              <p:cNvSpPr>
                <a:spLocks/>
              </p:cNvSpPr>
              <p:nvPr/>
            </p:nvSpPr>
            <p:spPr bwMode="auto">
              <a:xfrm>
                <a:off x="1213" y="1791"/>
                <a:ext cx="42" cy="55"/>
              </a:xfrm>
              <a:custGeom>
                <a:avLst/>
                <a:gdLst>
                  <a:gd name="T0" fmla="*/ 1 w 84"/>
                  <a:gd name="T1" fmla="*/ 0 h 165"/>
                  <a:gd name="T2" fmla="*/ 1 w 84"/>
                  <a:gd name="T3" fmla="*/ 0 h 165"/>
                  <a:gd name="T4" fmla="*/ 0 w 84"/>
                  <a:gd name="T5" fmla="*/ 0 h 165"/>
                  <a:gd name="T6" fmla="*/ 0 w 84"/>
                  <a:gd name="T7" fmla="*/ 0 h 165"/>
                  <a:gd name="T8" fmla="*/ 1 w 84"/>
                  <a:gd name="T9" fmla="*/ 0 h 165"/>
                  <a:gd name="T10" fmla="*/ 1 w 84"/>
                  <a:gd name="T11" fmla="*/ 0 h 165"/>
                  <a:gd name="T12" fmla="*/ 1 w 84"/>
                  <a:gd name="T13" fmla="*/ 0 h 165"/>
                  <a:gd name="T14" fmla="*/ 1 w 84"/>
                  <a:gd name="T15" fmla="*/ 0 h 165"/>
                  <a:gd name="T16" fmla="*/ 1 w 84"/>
                  <a:gd name="T17" fmla="*/ 0 h 165"/>
                  <a:gd name="T18" fmla="*/ 1 w 84"/>
                  <a:gd name="T19" fmla="*/ 0 h 165"/>
                  <a:gd name="T20" fmla="*/ 1 w 84"/>
                  <a:gd name="T21" fmla="*/ 0 h 165"/>
                  <a:gd name="T22" fmla="*/ 1 w 84"/>
                  <a:gd name="T23" fmla="*/ 0 h 165"/>
                  <a:gd name="T24" fmla="*/ 1 w 84"/>
                  <a:gd name="T25" fmla="*/ 0 h 165"/>
                  <a:gd name="T26" fmla="*/ 1 w 84"/>
                  <a:gd name="T27" fmla="*/ 0 h 165"/>
                  <a:gd name="T28" fmla="*/ 1 w 84"/>
                  <a:gd name="T29" fmla="*/ 0 h 165"/>
                  <a:gd name="T30" fmla="*/ 1 w 84"/>
                  <a:gd name="T31" fmla="*/ 0 h 165"/>
                  <a:gd name="T32" fmla="*/ 1 w 84"/>
                  <a:gd name="T33" fmla="*/ 0 h 165"/>
                  <a:gd name="T34" fmla="*/ 1 w 84"/>
                  <a:gd name="T35" fmla="*/ 0 h 165"/>
                  <a:gd name="T36" fmla="*/ 1 w 84"/>
                  <a:gd name="T37" fmla="*/ 0 h 1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65"/>
                  <a:gd name="T59" fmla="*/ 84 w 84"/>
                  <a:gd name="T60" fmla="*/ 165 h 16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65">
                    <a:moveTo>
                      <a:pt x="16" y="82"/>
                    </a:moveTo>
                    <a:lnTo>
                      <a:pt x="4" y="107"/>
                    </a:lnTo>
                    <a:lnTo>
                      <a:pt x="0" y="126"/>
                    </a:lnTo>
                    <a:lnTo>
                      <a:pt x="0" y="141"/>
                    </a:lnTo>
                    <a:lnTo>
                      <a:pt x="3" y="152"/>
                    </a:lnTo>
                    <a:lnTo>
                      <a:pt x="9" y="161"/>
                    </a:lnTo>
                    <a:lnTo>
                      <a:pt x="19" y="165"/>
                    </a:lnTo>
                    <a:lnTo>
                      <a:pt x="34" y="164"/>
                    </a:lnTo>
                    <a:lnTo>
                      <a:pt x="48" y="156"/>
                    </a:lnTo>
                    <a:lnTo>
                      <a:pt x="59" y="140"/>
                    </a:lnTo>
                    <a:lnTo>
                      <a:pt x="68" y="118"/>
                    </a:lnTo>
                    <a:lnTo>
                      <a:pt x="74" y="73"/>
                    </a:lnTo>
                    <a:lnTo>
                      <a:pt x="84" y="28"/>
                    </a:lnTo>
                    <a:lnTo>
                      <a:pt x="83" y="0"/>
                    </a:lnTo>
                    <a:lnTo>
                      <a:pt x="66" y="64"/>
                    </a:lnTo>
                    <a:lnTo>
                      <a:pt x="52" y="104"/>
                    </a:lnTo>
                    <a:lnTo>
                      <a:pt x="30" y="104"/>
                    </a:lnTo>
                    <a:lnTo>
                      <a:pt x="12" y="101"/>
                    </a:lnTo>
                    <a:lnTo>
                      <a:pt x="16" y="82"/>
                    </a:lnTo>
                    <a:close/>
                  </a:path>
                </a:pathLst>
              </a:custGeom>
              <a:blipFill dpi="0" rotWithShape="0">
                <a:blip r:embed="rId11" cstate="print"/>
                <a:srcRect/>
                <a:tile tx="0" ty="0" sx="100000" sy="100000" flip="none" algn="tl"/>
              </a:blipFill>
              <a:ln w="9525">
                <a:solidFill>
                  <a:srgbClr val="FF6600"/>
                </a:solidFill>
                <a:round/>
                <a:headEnd/>
                <a:tailEnd/>
              </a:ln>
            </p:spPr>
            <p:txBody>
              <a:bodyPr/>
              <a:lstStyle/>
              <a:p>
                <a:endParaRPr lang="zh-CN" altLang="en-US"/>
              </a:p>
            </p:txBody>
          </p:sp>
          <p:sp>
            <p:nvSpPr>
              <p:cNvPr id="2201" name="Freeform 37"/>
              <p:cNvSpPr>
                <a:spLocks/>
              </p:cNvSpPr>
              <p:nvPr/>
            </p:nvSpPr>
            <p:spPr bwMode="auto">
              <a:xfrm>
                <a:off x="1272" y="1785"/>
                <a:ext cx="47" cy="60"/>
              </a:xfrm>
              <a:custGeom>
                <a:avLst/>
                <a:gdLst>
                  <a:gd name="T0" fmla="*/ 1 w 94"/>
                  <a:gd name="T1" fmla="*/ 0 h 180"/>
                  <a:gd name="T2" fmla="*/ 0 w 94"/>
                  <a:gd name="T3" fmla="*/ 0 h 180"/>
                  <a:gd name="T4" fmla="*/ 1 w 94"/>
                  <a:gd name="T5" fmla="*/ 0 h 180"/>
                  <a:gd name="T6" fmla="*/ 1 w 94"/>
                  <a:gd name="T7" fmla="*/ 0 h 180"/>
                  <a:gd name="T8" fmla="*/ 1 w 94"/>
                  <a:gd name="T9" fmla="*/ 0 h 180"/>
                  <a:gd name="T10" fmla="*/ 1 w 94"/>
                  <a:gd name="T11" fmla="*/ 0 h 180"/>
                  <a:gd name="T12" fmla="*/ 1 w 94"/>
                  <a:gd name="T13" fmla="*/ 0 h 180"/>
                  <a:gd name="T14" fmla="*/ 1 w 94"/>
                  <a:gd name="T15" fmla="*/ 0 h 180"/>
                  <a:gd name="T16" fmla="*/ 1 w 94"/>
                  <a:gd name="T17" fmla="*/ 0 h 180"/>
                  <a:gd name="T18" fmla="*/ 1 w 94"/>
                  <a:gd name="T19" fmla="*/ 0 h 180"/>
                  <a:gd name="T20" fmla="*/ 1 w 94"/>
                  <a:gd name="T21" fmla="*/ 0 h 180"/>
                  <a:gd name="T22" fmla="*/ 1 w 94"/>
                  <a:gd name="T23" fmla="*/ 0 h 180"/>
                  <a:gd name="T24" fmla="*/ 1 w 94"/>
                  <a:gd name="T25" fmla="*/ 0 h 180"/>
                  <a:gd name="T26" fmla="*/ 1 w 94"/>
                  <a:gd name="T27" fmla="*/ 0 h 180"/>
                  <a:gd name="T28" fmla="*/ 1 w 94"/>
                  <a:gd name="T29" fmla="*/ 0 h 180"/>
                  <a:gd name="T30" fmla="*/ 1 w 94"/>
                  <a:gd name="T31" fmla="*/ 0 h 180"/>
                  <a:gd name="T32" fmla="*/ 1 w 94"/>
                  <a:gd name="T33" fmla="*/ 0 h 180"/>
                  <a:gd name="T34" fmla="*/ 1 w 94"/>
                  <a:gd name="T35" fmla="*/ 0 h 180"/>
                  <a:gd name="T36" fmla="*/ 1 w 94"/>
                  <a:gd name="T37" fmla="*/ 0 h 180"/>
                  <a:gd name="T38" fmla="*/ 1 w 94"/>
                  <a:gd name="T39" fmla="*/ 0 h 180"/>
                  <a:gd name="T40" fmla="*/ 1 w 94"/>
                  <a:gd name="T41" fmla="*/ 0 h 180"/>
                  <a:gd name="T42" fmla="*/ 1 w 94"/>
                  <a:gd name="T43" fmla="*/ 0 h 18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4"/>
                  <a:gd name="T67" fmla="*/ 0 h 180"/>
                  <a:gd name="T68" fmla="*/ 94 w 94"/>
                  <a:gd name="T69" fmla="*/ 180 h 18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4" h="180">
                    <a:moveTo>
                      <a:pt x="1" y="0"/>
                    </a:moveTo>
                    <a:lnTo>
                      <a:pt x="0" y="18"/>
                    </a:lnTo>
                    <a:lnTo>
                      <a:pt x="12" y="64"/>
                    </a:lnTo>
                    <a:lnTo>
                      <a:pt x="20" y="101"/>
                    </a:lnTo>
                    <a:lnTo>
                      <a:pt x="29" y="137"/>
                    </a:lnTo>
                    <a:lnTo>
                      <a:pt x="39" y="156"/>
                    </a:lnTo>
                    <a:lnTo>
                      <a:pt x="49" y="171"/>
                    </a:lnTo>
                    <a:lnTo>
                      <a:pt x="62" y="177"/>
                    </a:lnTo>
                    <a:lnTo>
                      <a:pt x="76" y="180"/>
                    </a:lnTo>
                    <a:lnTo>
                      <a:pt x="83" y="174"/>
                    </a:lnTo>
                    <a:lnTo>
                      <a:pt x="90" y="169"/>
                    </a:lnTo>
                    <a:lnTo>
                      <a:pt x="94" y="151"/>
                    </a:lnTo>
                    <a:lnTo>
                      <a:pt x="92" y="128"/>
                    </a:lnTo>
                    <a:lnTo>
                      <a:pt x="83" y="99"/>
                    </a:lnTo>
                    <a:lnTo>
                      <a:pt x="77" y="85"/>
                    </a:lnTo>
                    <a:lnTo>
                      <a:pt x="75" y="98"/>
                    </a:lnTo>
                    <a:lnTo>
                      <a:pt x="71" y="104"/>
                    </a:lnTo>
                    <a:lnTo>
                      <a:pt x="59" y="108"/>
                    </a:lnTo>
                    <a:lnTo>
                      <a:pt x="50" y="110"/>
                    </a:lnTo>
                    <a:lnTo>
                      <a:pt x="31" y="105"/>
                    </a:lnTo>
                    <a:lnTo>
                      <a:pt x="12" y="36"/>
                    </a:lnTo>
                    <a:lnTo>
                      <a:pt x="1" y="0"/>
                    </a:lnTo>
                    <a:close/>
                  </a:path>
                </a:pathLst>
              </a:custGeom>
              <a:blipFill dpi="0" rotWithShape="0">
                <a:blip r:embed="rId11" cstate="print"/>
                <a:srcRect/>
                <a:tile tx="0" ty="0" sx="100000" sy="100000" flip="none" algn="tl"/>
              </a:blipFill>
              <a:ln w="9525">
                <a:solidFill>
                  <a:srgbClr val="FF6600"/>
                </a:solidFill>
                <a:round/>
                <a:headEnd/>
                <a:tailEnd/>
              </a:ln>
            </p:spPr>
            <p:txBody>
              <a:bodyPr/>
              <a:lstStyle/>
              <a:p>
                <a:endParaRPr lang="zh-CN" altLang="en-US"/>
              </a:p>
            </p:txBody>
          </p:sp>
        </p:grpSp>
        <p:sp>
          <p:nvSpPr>
            <p:cNvPr id="2199" name="Freeform 38"/>
            <p:cNvSpPr>
              <a:spLocks/>
            </p:cNvSpPr>
            <p:nvPr/>
          </p:nvSpPr>
          <p:spPr bwMode="auto">
            <a:xfrm>
              <a:off x="1181" y="1263"/>
              <a:ext cx="181" cy="381"/>
            </a:xfrm>
            <a:custGeom>
              <a:avLst/>
              <a:gdLst>
                <a:gd name="T0" fmla="*/ 1 w 362"/>
                <a:gd name="T1" fmla="*/ 0 h 1145"/>
                <a:gd name="T2" fmla="*/ 1 w 362"/>
                <a:gd name="T3" fmla="*/ 0 h 1145"/>
                <a:gd name="T4" fmla="*/ 1 w 362"/>
                <a:gd name="T5" fmla="*/ 0 h 1145"/>
                <a:gd name="T6" fmla="*/ 0 w 362"/>
                <a:gd name="T7" fmla="*/ 0 h 1145"/>
                <a:gd name="T8" fmla="*/ 1 w 362"/>
                <a:gd name="T9" fmla="*/ 0 h 1145"/>
                <a:gd name="T10" fmla="*/ 1 w 362"/>
                <a:gd name="T11" fmla="*/ 0 h 1145"/>
                <a:gd name="T12" fmla="*/ 1 w 362"/>
                <a:gd name="T13" fmla="*/ 0 h 1145"/>
                <a:gd name="T14" fmla="*/ 1 w 362"/>
                <a:gd name="T15" fmla="*/ 0 h 1145"/>
                <a:gd name="T16" fmla="*/ 1 w 362"/>
                <a:gd name="T17" fmla="*/ 0 h 1145"/>
                <a:gd name="T18" fmla="*/ 1 w 362"/>
                <a:gd name="T19" fmla="*/ 0 h 1145"/>
                <a:gd name="T20" fmla="*/ 1 w 362"/>
                <a:gd name="T21" fmla="*/ 0 h 1145"/>
                <a:gd name="T22" fmla="*/ 1 w 362"/>
                <a:gd name="T23" fmla="*/ 0 h 1145"/>
                <a:gd name="T24" fmla="*/ 1 w 362"/>
                <a:gd name="T25" fmla="*/ 0 h 1145"/>
                <a:gd name="T26" fmla="*/ 1 w 362"/>
                <a:gd name="T27" fmla="*/ 0 h 1145"/>
                <a:gd name="T28" fmla="*/ 1 w 362"/>
                <a:gd name="T29" fmla="*/ 0 h 1145"/>
                <a:gd name="T30" fmla="*/ 1 w 362"/>
                <a:gd name="T31" fmla="*/ 0 h 1145"/>
                <a:gd name="T32" fmla="*/ 1 w 362"/>
                <a:gd name="T33" fmla="*/ 0 h 1145"/>
                <a:gd name="T34" fmla="*/ 1 w 362"/>
                <a:gd name="T35" fmla="*/ 0 h 1145"/>
                <a:gd name="T36" fmla="*/ 1 w 362"/>
                <a:gd name="T37" fmla="*/ 0 h 1145"/>
                <a:gd name="T38" fmla="*/ 1 w 362"/>
                <a:gd name="T39" fmla="*/ 0 h 1145"/>
                <a:gd name="T40" fmla="*/ 1 w 362"/>
                <a:gd name="T41" fmla="*/ 0 h 1145"/>
                <a:gd name="T42" fmla="*/ 1 w 362"/>
                <a:gd name="T43" fmla="*/ 0 h 1145"/>
                <a:gd name="T44" fmla="*/ 1 w 362"/>
                <a:gd name="T45" fmla="*/ 0 h 1145"/>
                <a:gd name="T46" fmla="*/ 1 w 362"/>
                <a:gd name="T47" fmla="*/ 0 h 1145"/>
                <a:gd name="T48" fmla="*/ 1 w 362"/>
                <a:gd name="T49" fmla="*/ 0 h 1145"/>
                <a:gd name="T50" fmla="*/ 1 w 362"/>
                <a:gd name="T51" fmla="*/ 0 h 1145"/>
                <a:gd name="T52" fmla="*/ 1 w 362"/>
                <a:gd name="T53" fmla="*/ 0 h 1145"/>
                <a:gd name="T54" fmla="*/ 1 w 362"/>
                <a:gd name="T55" fmla="*/ 0 h 1145"/>
                <a:gd name="T56" fmla="*/ 1 w 362"/>
                <a:gd name="T57" fmla="*/ 0 h 1145"/>
                <a:gd name="T58" fmla="*/ 1 w 362"/>
                <a:gd name="T59" fmla="*/ 0 h 1145"/>
                <a:gd name="T60" fmla="*/ 1 w 362"/>
                <a:gd name="T61" fmla="*/ 0 h 1145"/>
                <a:gd name="T62" fmla="*/ 1 w 362"/>
                <a:gd name="T63" fmla="*/ 0 h 114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62"/>
                <a:gd name="T97" fmla="*/ 0 h 1145"/>
                <a:gd name="T98" fmla="*/ 362 w 362"/>
                <a:gd name="T99" fmla="*/ 1145 h 114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62" h="1145">
                  <a:moveTo>
                    <a:pt x="143" y="0"/>
                  </a:moveTo>
                  <a:lnTo>
                    <a:pt x="57" y="59"/>
                  </a:lnTo>
                  <a:lnTo>
                    <a:pt x="46" y="79"/>
                  </a:lnTo>
                  <a:lnTo>
                    <a:pt x="0" y="361"/>
                  </a:lnTo>
                  <a:lnTo>
                    <a:pt x="69" y="373"/>
                  </a:lnTo>
                  <a:lnTo>
                    <a:pt x="79" y="301"/>
                  </a:lnTo>
                  <a:lnTo>
                    <a:pt x="105" y="451"/>
                  </a:lnTo>
                  <a:lnTo>
                    <a:pt x="61" y="643"/>
                  </a:lnTo>
                  <a:lnTo>
                    <a:pt x="61" y="782"/>
                  </a:lnTo>
                  <a:lnTo>
                    <a:pt x="69" y="880"/>
                  </a:lnTo>
                  <a:lnTo>
                    <a:pt x="92" y="1021"/>
                  </a:lnTo>
                  <a:lnTo>
                    <a:pt x="112" y="1128"/>
                  </a:lnTo>
                  <a:lnTo>
                    <a:pt x="179" y="1145"/>
                  </a:lnTo>
                  <a:lnTo>
                    <a:pt x="186" y="1127"/>
                  </a:lnTo>
                  <a:lnTo>
                    <a:pt x="249" y="1124"/>
                  </a:lnTo>
                  <a:lnTo>
                    <a:pt x="271" y="990"/>
                  </a:lnTo>
                  <a:lnTo>
                    <a:pt x="291" y="815"/>
                  </a:lnTo>
                  <a:lnTo>
                    <a:pt x="307" y="637"/>
                  </a:lnTo>
                  <a:lnTo>
                    <a:pt x="266" y="435"/>
                  </a:lnTo>
                  <a:lnTo>
                    <a:pt x="282" y="322"/>
                  </a:lnTo>
                  <a:lnTo>
                    <a:pt x="291" y="364"/>
                  </a:lnTo>
                  <a:lnTo>
                    <a:pt x="362" y="340"/>
                  </a:lnTo>
                  <a:lnTo>
                    <a:pt x="308" y="76"/>
                  </a:lnTo>
                  <a:lnTo>
                    <a:pt x="216" y="0"/>
                  </a:lnTo>
                  <a:lnTo>
                    <a:pt x="214" y="9"/>
                  </a:lnTo>
                  <a:lnTo>
                    <a:pt x="202" y="19"/>
                  </a:lnTo>
                  <a:lnTo>
                    <a:pt x="192" y="22"/>
                  </a:lnTo>
                  <a:lnTo>
                    <a:pt x="183" y="22"/>
                  </a:lnTo>
                  <a:lnTo>
                    <a:pt x="171" y="21"/>
                  </a:lnTo>
                  <a:lnTo>
                    <a:pt x="160" y="18"/>
                  </a:lnTo>
                  <a:lnTo>
                    <a:pt x="148" y="9"/>
                  </a:lnTo>
                  <a:lnTo>
                    <a:pt x="143" y="0"/>
                  </a:lnTo>
                  <a:close/>
                </a:path>
              </a:pathLst>
            </a:custGeom>
            <a:blipFill dpi="0" rotWithShape="0">
              <a:blip r:embed="rId11" cstate="print"/>
              <a:srcRect/>
              <a:tile tx="0" ty="0" sx="100000" sy="100000" flip="none" algn="tl"/>
            </a:blipFill>
            <a:ln w="7938">
              <a:solidFill>
                <a:srgbClr val="FF6600"/>
              </a:solidFill>
              <a:round/>
              <a:headEnd/>
              <a:tailEnd/>
            </a:ln>
          </p:spPr>
          <p:txBody>
            <a:bodyPr/>
            <a:lstStyle/>
            <a:p>
              <a:endParaRPr lang="zh-CN" altLang="en-US"/>
            </a:p>
          </p:txBody>
        </p:sp>
      </p:grpSp>
      <p:grpSp>
        <p:nvGrpSpPr>
          <p:cNvPr id="2061" name="Group 39"/>
          <p:cNvGrpSpPr>
            <a:grpSpLocks/>
          </p:cNvGrpSpPr>
          <p:nvPr/>
        </p:nvGrpSpPr>
        <p:grpSpPr bwMode="auto">
          <a:xfrm>
            <a:off x="4556125" y="2782888"/>
            <a:ext cx="439738" cy="1106487"/>
            <a:chOff x="1618" y="1126"/>
            <a:chExt cx="265" cy="697"/>
          </a:xfrm>
        </p:grpSpPr>
        <p:grpSp>
          <p:nvGrpSpPr>
            <p:cNvPr id="2180" name="Group 40"/>
            <p:cNvGrpSpPr>
              <a:grpSpLocks/>
            </p:cNvGrpSpPr>
            <p:nvPr/>
          </p:nvGrpSpPr>
          <p:grpSpPr bwMode="auto">
            <a:xfrm>
              <a:off x="1618" y="1227"/>
              <a:ext cx="265" cy="197"/>
              <a:chOff x="1618" y="1227"/>
              <a:chExt cx="265" cy="197"/>
            </a:xfrm>
          </p:grpSpPr>
          <p:sp>
            <p:nvSpPr>
              <p:cNvPr id="2188" name="Freeform 41"/>
              <p:cNvSpPr>
                <a:spLocks/>
              </p:cNvSpPr>
              <p:nvPr/>
            </p:nvSpPr>
            <p:spPr bwMode="auto">
              <a:xfrm>
                <a:off x="1618" y="1227"/>
                <a:ext cx="265" cy="197"/>
              </a:xfrm>
              <a:custGeom>
                <a:avLst/>
                <a:gdLst>
                  <a:gd name="T0" fmla="*/ 1 w 530"/>
                  <a:gd name="T1" fmla="*/ 0 h 590"/>
                  <a:gd name="T2" fmla="*/ 1 w 530"/>
                  <a:gd name="T3" fmla="*/ 0 h 590"/>
                  <a:gd name="T4" fmla="*/ 1 w 530"/>
                  <a:gd name="T5" fmla="*/ 0 h 590"/>
                  <a:gd name="T6" fmla="*/ 1 w 530"/>
                  <a:gd name="T7" fmla="*/ 0 h 590"/>
                  <a:gd name="T8" fmla="*/ 1 w 530"/>
                  <a:gd name="T9" fmla="*/ 0 h 590"/>
                  <a:gd name="T10" fmla="*/ 0 w 530"/>
                  <a:gd name="T11" fmla="*/ 0 h 590"/>
                  <a:gd name="T12" fmla="*/ 1 w 530"/>
                  <a:gd name="T13" fmla="*/ 0 h 590"/>
                  <a:gd name="T14" fmla="*/ 1 w 530"/>
                  <a:gd name="T15" fmla="*/ 0 h 590"/>
                  <a:gd name="T16" fmla="*/ 1 w 530"/>
                  <a:gd name="T17" fmla="*/ 0 h 590"/>
                  <a:gd name="T18" fmla="*/ 1 w 530"/>
                  <a:gd name="T19" fmla="*/ 0 h 590"/>
                  <a:gd name="T20" fmla="*/ 1 w 530"/>
                  <a:gd name="T21" fmla="*/ 0 h 590"/>
                  <a:gd name="T22" fmla="*/ 1 w 530"/>
                  <a:gd name="T23" fmla="*/ 0 h 590"/>
                  <a:gd name="T24" fmla="*/ 1 w 530"/>
                  <a:gd name="T25" fmla="*/ 0 h 590"/>
                  <a:gd name="T26" fmla="*/ 1 w 530"/>
                  <a:gd name="T27" fmla="*/ 0 h 590"/>
                  <a:gd name="T28" fmla="*/ 1 w 530"/>
                  <a:gd name="T29" fmla="*/ 0 h 590"/>
                  <a:gd name="T30" fmla="*/ 1 w 530"/>
                  <a:gd name="T31" fmla="*/ 0 h 590"/>
                  <a:gd name="T32" fmla="*/ 1 w 530"/>
                  <a:gd name="T33" fmla="*/ 0 h 590"/>
                  <a:gd name="T34" fmla="*/ 1 w 530"/>
                  <a:gd name="T35" fmla="*/ 0 h 590"/>
                  <a:gd name="T36" fmla="*/ 1 w 530"/>
                  <a:gd name="T37" fmla="*/ 0 h 590"/>
                  <a:gd name="T38" fmla="*/ 1 w 530"/>
                  <a:gd name="T39" fmla="*/ 0 h 590"/>
                  <a:gd name="T40" fmla="*/ 1 w 530"/>
                  <a:gd name="T41" fmla="*/ 0 h 590"/>
                  <a:gd name="T42" fmla="*/ 1 w 530"/>
                  <a:gd name="T43" fmla="*/ 0 h 590"/>
                  <a:gd name="T44" fmla="*/ 1 w 530"/>
                  <a:gd name="T45" fmla="*/ 0 h 59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30"/>
                  <a:gd name="T70" fmla="*/ 0 h 590"/>
                  <a:gd name="T71" fmla="*/ 530 w 530"/>
                  <a:gd name="T72" fmla="*/ 590 h 59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30" h="590">
                    <a:moveTo>
                      <a:pt x="201" y="0"/>
                    </a:moveTo>
                    <a:lnTo>
                      <a:pt x="137" y="49"/>
                    </a:lnTo>
                    <a:lnTo>
                      <a:pt x="73" y="90"/>
                    </a:lnTo>
                    <a:lnTo>
                      <a:pt x="33" y="259"/>
                    </a:lnTo>
                    <a:lnTo>
                      <a:pt x="1" y="388"/>
                    </a:lnTo>
                    <a:lnTo>
                      <a:pt x="0" y="415"/>
                    </a:lnTo>
                    <a:lnTo>
                      <a:pt x="29" y="479"/>
                    </a:lnTo>
                    <a:lnTo>
                      <a:pt x="48" y="501"/>
                    </a:lnTo>
                    <a:lnTo>
                      <a:pt x="65" y="505"/>
                    </a:lnTo>
                    <a:lnTo>
                      <a:pt x="66" y="523"/>
                    </a:lnTo>
                    <a:lnTo>
                      <a:pt x="97" y="496"/>
                    </a:lnTo>
                    <a:lnTo>
                      <a:pt x="100" y="566"/>
                    </a:lnTo>
                    <a:lnTo>
                      <a:pt x="118" y="590"/>
                    </a:lnTo>
                    <a:lnTo>
                      <a:pt x="428" y="590"/>
                    </a:lnTo>
                    <a:lnTo>
                      <a:pt x="455" y="557"/>
                    </a:lnTo>
                    <a:lnTo>
                      <a:pt x="449" y="496"/>
                    </a:lnTo>
                    <a:lnTo>
                      <a:pt x="484" y="535"/>
                    </a:lnTo>
                    <a:lnTo>
                      <a:pt x="530" y="424"/>
                    </a:lnTo>
                    <a:lnTo>
                      <a:pt x="435" y="78"/>
                    </a:lnTo>
                    <a:lnTo>
                      <a:pt x="333" y="33"/>
                    </a:lnTo>
                    <a:lnTo>
                      <a:pt x="302" y="11"/>
                    </a:lnTo>
                    <a:lnTo>
                      <a:pt x="254" y="67"/>
                    </a:lnTo>
                    <a:lnTo>
                      <a:pt x="201" y="0"/>
                    </a:lnTo>
                    <a:close/>
                  </a:path>
                </a:pathLst>
              </a:custGeom>
              <a:blipFill dpi="0" rotWithShape="0">
                <a:blip r:embed="rId4" cstate="print"/>
                <a:srcRect/>
                <a:tile tx="0" ty="0" sx="100000" sy="100000" flip="none" algn="tl"/>
              </a:blipFill>
              <a:ln w="9525">
                <a:solidFill>
                  <a:srgbClr val="FF6600"/>
                </a:solidFill>
                <a:round/>
                <a:headEnd/>
                <a:tailEnd/>
              </a:ln>
            </p:spPr>
            <p:txBody>
              <a:bodyPr/>
              <a:lstStyle/>
              <a:p>
                <a:endParaRPr lang="zh-CN" altLang="en-US"/>
              </a:p>
            </p:txBody>
          </p:sp>
          <p:grpSp>
            <p:nvGrpSpPr>
              <p:cNvPr id="2189" name="Group 42"/>
              <p:cNvGrpSpPr>
                <a:grpSpLocks/>
              </p:cNvGrpSpPr>
              <p:nvPr/>
            </p:nvGrpSpPr>
            <p:grpSpPr bwMode="auto">
              <a:xfrm>
                <a:off x="1669" y="1248"/>
                <a:ext cx="185" cy="175"/>
                <a:chOff x="1669" y="1248"/>
                <a:chExt cx="185" cy="175"/>
              </a:xfrm>
            </p:grpSpPr>
            <p:sp>
              <p:nvSpPr>
                <p:cNvPr id="2190" name="Freeform 43"/>
                <p:cNvSpPr>
                  <a:spLocks/>
                </p:cNvSpPr>
                <p:nvPr/>
              </p:nvSpPr>
              <p:spPr bwMode="auto">
                <a:xfrm>
                  <a:off x="1727" y="1248"/>
                  <a:ext cx="39" cy="175"/>
                </a:xfrm>
                <a:custGeom>
                  <a:avLst/>
                  <a:gdLst>
                    <a:gd name="T0" fmla="*/ 1 w 77"/>
                    <a:gd name="T1" fmla="*/ 0 h 527"/>
                    <a:gd name="T2" fmla="*/ 1 w 77"/>
                    <a:gd name="T3" fmla="*/ 0 h 527"/>
                    <a:gd name="T4" fmla="*/ 1 w 77"/>
                    <a:gd name="T5" fmla="*/ 0 h 527"/>
                    <a:gd name="T6" fmla="*/ 0 w 77"/>
                    <a:gd name="T7" fmla="*/ 0 h 527"/>
                    <a:gd name="T8" fmla="*/ 1 w 77"/>
                    <a:gd name="T9" fmla="*/ 0 h 527"/>
                    <a:gd name="T10" fmla="*/ 1 w 77"/>
                    <a:gd name="T11" fmla="*/ 0 h 527"/>
                    <a:gd name="T12" fmla="*/ 1 w 77"/>
                    <a:gd name="T13" fmla="*/ 0 h 527"/>
                    <a:gd name="T14" fmla="*/ 1 w 77"/>
                    <a:gd name="T15" fmla="*/ 0 h 527"/>
                    <a:gd name="T16" fmla="*/ 1 w 77"/>
                    <a:gd name="T17" fmla="*/ 0 h 527"/>
                    <a:gd name="T18" fmla="*/ 1 w 77"/>
                    <a:gd name="T19" fmla="*/ 0 h 527"/>
                    <a:gd name="T20" fmla="*/ 1 w 77"/>
                    <a:gd name="T21" fmla="*/ 0 h 527"/>
                    <a:gd name="T22" fmla="*/ 1 w 77"/>
                    <a:gd name="T23" fmla="*/ 0 h 527"/>
                    <a:gd name="T24" fmla="*/ 1 w 77"/>
                    <a:gd name="T25" fmla="*/ 0 h 5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7"/>
                    <a:gd name="T40" fmla="*/ 0 h 527"/>
                    <a:gd name="T41" fmla="*/ 77 w 77"/>
                    <a:gd name="T42" fmla="*/ 527 h 5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7" h="527">
                      <a:moveTo>
                        <a:pt x="21" y="0"/>
                      </a:moveTo>
                      <a:lnTo>
                        <a:pt x="7" y="36"/>
                      </a:lnTo>
                      <a:lnTo>
                        <a:pt x="21" y="54"/>
                      </a:lnTo>
                      <a:lnTo>
                        <a:pt x="0" y="422"/>
                      </a:lnTo>
                      <a:lnTo>
                        <a:pt x="2" y="487"/>
                      </a:lnTo>
                      <a:lnTo>
                        <a:pt x="42" y="527"/>
                      </a:lnTo>
                      <a:lnTo>
                        <a:pt x="77" y="483"/>
                      </a:lnTo>
                      <a:lnTo>
                        <a:pt x="77" y="407"/>
                      </a:lnTo>
                      <a:lnTo>
                        <a:pt x="45" y="57"/>
                      </a:lnTo>
                      <a:lnTo>
                        <a:pt x="60" y="36"/>
                      </a:lnTo>
                      <a:lnTo>
                        <a:pt x="46" y="2"/>
                      </a:lnTo>
                      <a:lnTo>
                        <a:pt x="34" y="14"/>
                      </a:lnTo>
                      <a:lnTo>
                        <a:pt x="21" y="0"/>
                      </a:lnTo>
                      <a:close/>
                    </a:path>
                  </a:pathLst>
                </a:custGeom>
                <a:blipFill dpi="0" rotWithShape="0">
                  <a:blip r:embed="rId5" cstate="print"/>
                  <a:srcRect/>
                  <a:tile tx="0" ty="0" sx="100000" sy="100000" flip="none" algn="tl"/>
                </a:blipFill>
                <a:ln w="9525">
                  <a:solidFill>
                    <a:srgbClr val="FF6600"/>
                  </a:solidFill>
                  <a:round/>
                  <a:headEnd/>
                  <a:tailEnd/>
                </a:ln>
              </p:spPr>
              <p:txBody>
                <a:bodyPr/>
                <a:lstStyle/>
                <a:p>
                  <a:endParaRPr lang="zh-CN" altLang="en-US"/>
                </a:p>
              </p:txBody>
            </p:sp>
            <p:grpSp>
              <p:nvGrpSpPr>
                <p:cNvPr id="2191" name="Group 44"/>
                <p:cNvGrpSpPr>
                  <a:grpSpLocks/>
                </p:cNvGrpSpPr>
                <p:nvPr/>
              </p:nvGrpSpPr>
              <p:grpSpPr bwMode="auto">
                <a:xfrm>
                  <a:off x="1669" y="1323"/>
                  <a:ext cx="185" cy="59"/>
                  <a:chOff x="1669" y="1323"/>
                  <a:chExt cx="185" cy="59"/>
                </a:xfrm>
              </p:grpSpPr>
              <p:sp>
                <p:nvSpPr>
                  <p:cNvPr id="2192" name="Freeform 45"/>
                  <p:cNvSpPr>
                    <a:spLocks/>
                  </p:cNvSpPr>
                  <p:nvPr/>
                </p:nvSpPr>
                <p:spPr bwMode="auto">
                  <a:xfrm>
                    <a:off x="1709" y="1335"/>
                    <a:ext cx="144" cy="38"/>
                  </a:xfrm>
                  <a:custGeom>
                    <a:avLst/>
                    <a:gdLst>
                      <a:gd name="T0" fmla="*/ 1 w 288"/>
                      <a:gd name="T1" fmla="*/ 0 h 114"/>
                      <a:gd name="T2" fmla="*/ 1 w 288"/>
                      <a:gd name="T3" fmla="*/ 0 h 114"/>
                      <a:gd name="T4" fmla="*/ 1 w 288"/>
                      <a:gd name="T5" fmla="*/ 0 h 114"/>
                      <a:gd name="T6" fmla="*/ 1 w 288"/>
                      <a:gd name="T7" fmla="*/ 0 h 114"/>
                      <a:gd name="T8" fmla="*/ 0 w 288"/>
                      <a:gd name="T9" fmla="*/ 0 h 114"/>
                      <a:gd name="T10" fmla="*/ 1 w 288"/>
                      <a:gd name="T11" fmla="*/ 0 h 114"/>
                      <a:gd name="T12" fmla="*/ 0 60000 65536"/>
                      <a:gd name="T13" fmla="*/ 0 60000 65536"/>
                      <a:gd name="T14" fmla="*/ 0 60000 65536"/>
                      <a:gd name="T15" fmla="*/ 0 60000 65536"/>
                      <a:gd name="T16" fmla="*/ 0 60000 65536"/>
                      <a:gd name="T17" fmla="*/ 0 60000 65536"/>
                      <a:gd name="T18" fmla="*/ 0 w 288"/>
                      <a:gd name="T19" fmla="*/ 0 h 114"/>
                      <a:gd name="T20" fmla="*/ 288 w 288"/>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288" h="114">
                        <a:moveTo>
                          <a:pt x="25" y="71"/>
                        </a:moveTo>
                        <a:lnTo>
                          <a:pt x="220" y="0"/>
                        </a:lnTo>
                        <a:lnTo>
                          <a:pt x="288" y="9"/>
                        </a:lnTo>
                        <a:lnTo>
                          <a:pt x="48" y="114"/>
                        </a:lnTo>
                        <a:lnTo>
                          <a:pt x="0" y="83"/>
                        </a:lnTo>
                        <a:lnTo>
                          <a:pt x="25" y="71"/>
                        </a:lnTo>
                        <a:close/>
                      </a:path>
                    </a:pathLst>
                  </a:custGeom>
                  <a:solidFill>
                    <a:srgbClr val="000000"/>
                  </a:solidFill>
                  <a:ln w="9525">
                    <a:solidFill>
                      <a:srgbClr val="FF6600"/>
                    </a:solidFill>
                    <a:round/>
                    <a:headEnd/>
                    <a:tailEnd/>
                  </a:ln>
                </p:spPr>
                <p:txBody>
                  <a:bodyPr/>
                  <a:lstStyle/>
                  <a:p>
                    <a:endParaRPr lang="zh-CN" altLang="en-US"/>
                  </a:p>
                </p:txBody>
              </p:sp>
              <p:sp>
                <p:nvSpPr>
                  <p:cNvPr id="2193" name="Freeform 46"/>
                  <p:cNvSpPr>
                    <a:spLocks/>
                  </p:cNvSpPr>
                  <p:nvPr/>
                </p:nvSpPr>
                <p:spPr bwMode="auto">
                  <a:xfrm>
                    <a:off x="1773" y="1336"/>
                    <a:ext cx="81" cy="44"/>
                  </a:xfrm>
                  <a:custGeom>
                    <a:avLst/>
                    <a:gdLst>
                      <a:gd name="T0" fmla="*/ 1 w 161"/>
                      <a:gd name="T1" fmla="*/ 0 h 132"/>
                      <a:gd name="T2" fmla="*/ 1 w 161"/>
                      <a:gd name="T3" fmla="*/ 0 h 132"/>
                      <a:gd name="T4" fmla="*/ 1 w 161"/>
                      <a:gd name="T5" fmla="*/ 0 h 132"/>
                      <a:gd name="T6" fmla="*/ 0 w 161"/>
                      <a:gd name="T7" fmla="*/ 0 h 132"/>
                      <a:gd name="T8" fmla="*/ 1 w 161"/>
                      <a:gd name="T9" fmla="*/ 0 h 132"/>
                      <a:gd name="T10" fmla="*/ 1 w 161"/>
                      <a:gd name="T11" fmla="*/ 0 h 132"/>
                      <a:gd name="T12" fmla="*/ 1 w 161"/>
                      <a:gd name="T13" fmla="*/ 0 h 132"/>
                      <a:gd name="T14" fmla="*/ 1 w 161"/>
                      <a:gd name="T15" fmla="*/ 0 h 132"/>
                      <a:gd name="T16" fmla="*/ 1 w 161"/>
                      <a:gd name="T17" fmla="*/ 0 h 132"/>
                      <a:gd name="T18" fmla="*/ 1 w 161"/>
                      <a:gd name="T19" fmla="*/ 0 h 132"/>
                      <a:gd name="T20" fmla="*/ 1 w 161"/>
                      <a:gd name="T21" fmla="*/ 0 h 1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1"/>
                      <a:gd name="T34" fmla="*/ 0 h 132"/>
                      <a:gd name="T35" fmla="*/ 161 w 161"/>
                      <a:gd name="T36" fmla="*/ 132 h 1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1" h="132">
                        <a:moveTo>
                          <a:pt x="83" y="0"/>
                        </a:moveTo>
                        <a:lnTo>
                          <a:pt x="19" y="21"/>
                        </a:lnTo>
                        <a:lnTo>
                          <a:pt x="15" y="48"/>
                        </a:lnTo>
                        <a:lnTo>
                          <a:pt x="0" y="70"/>
                        </a:lnTo>
                        <a:lnTo>
                          <a:pt x="26" y="106"/>
                        </a:lnTo>
                        <a:lnTo>
                          <a:pt x="62" y="128"/>
                        </a:lnTo>
                        <a:lnTo>
                          <a:pt x="114" y="132"/>
                        </a:lnTo>
                        <a:lnTo>
                          <a:pt x="161" y="74"/>
                        </a:lnTo>
                        <a:lnTo>
                          <a:pt x="155" y="5"/>
                        </a:lnTo>
                        <a:lnTo>
                          <a:pt x="114" y="39"/>
                        </a:lnTo>
                        <a:lnTo>
                          <a:pt x="83" y="0"/>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194" name="Freeform 47"/>
                  <p:cNvSpPr>
                    <a:spLocks/>
                  </p:cNvSpPr>
                  <p:nvPr/>
                </p:nvSpPr>
                <p:spPr bwMode="auto">
                  <a:xfrm>
                    <a:off x="1669" y="1323"/>
                    <a:ext cx="66" cy="59"/>
                  </a:xfrm>
                  <a:custGeom>
                    <a:avLst/>
                    <a:gdLst>
                      <a:gd name="T0" fmla="*/ 0 w 130"/>
                      <a:gd name="T1" fmla="*/ 0 h 179"/>
                      <a:gd name="T2" fmla="*/ 1 w 130"/>
                      <a:gd name="T3" fmla="*/ 0 h 179"/>
                      <a:gd name="T4" fmla="*/ 1 w 130"/>
                      <a:gd name="T5" fmla="*/ 0 h 179"/>
                      <a:gd name="T6" fmla="*/ 1 w 130"/>
                      <a:gd name="T7" fmla="*/ 0 h 179"/>
                      <a:gd name="T8" fmla="*/ 1 w 130"/>
                      <a:gd name="T9" fmla="*/ 0 h 179"/>
                      <a:gd name="T10" fmla="*/ 1 w 130"/>
                      <a:gd name="T11" fmla="*/ 0 h 179"/>
                      <a:gd name="T12" fmla="*/ 1 w 130"/>
                      <a:gd name="T13" fmla="*/ 0 h 179"/>
                      <a:gd name="T14" fmla="*/ 1 w 130"/>
                      <a:gd name="T15" fmla="*/ 0 h 179"/>
                      <a:gd name="T16" fmla="*/ 1 w 130"/>
                      <a:gd name="T17" fmla="*/ 0 h 179"/>
                      <a:gd name="T18" fmla="*/ 1 w 130"/>
                      <a:gd name="T19" fmla="*/ 0 h 179"/>
                      <a:gd name="T20" fmla="*/ 1 w 130"/>
                      <a:gd name="T21" fmla="*/ 0 h 179"/>
                      <a:gd name="T22" fmla="*/ 1 w 130"/>
                      <a:gd name="T23" fmla="*/ 0 h 179"/>
                      <a:gd name="T24" fmla="*/ 1 w 130"/>
                      <a:gd name="T25" fmla="*/ 0 h 179"/>
                      <a:gd name="T26" fmla="*/ 1 w 130"/>
                      <a:gd name="T27" fmla="*/ 0 h 179"/>
                      <a:gd name="T28" fmla="*/ 1 w 130"/>
                      <a:gd name="T29" fmla="*/ 0 h 179"/>
                      <a:gd name="T30" fmla="*/ 0 w 130"/>
                      <a:gd name="T31" fmla="*/ 0 h 17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0"/>
                      <a:gd name="T49" fmla="*/ 0 h 179"/>
                      <a:gd name="T50" fmla="*/ 130 w 130"/>
                      <a:gd name="T51" fmla="*/ 179 h 17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0" h="179">
                        <a:moveTo>
                          <a:pt x="0" y="111"/>
                        </a:moveTo>
                        <a:lnTo>
                          <a:pt x="15" y="80"/>
                        </a:lnTo>
                        <a:lnTo>
                          <a:pt x="29" y="46"/>
                        </a:lnTo>
                        <a:lnTo>
                          <a:pt x="36" y="13"/>
                        </a:lnTo>
                        <a:lnTo>
                          <a:pt x="75" y="0"/>
                        </a:lnTo>
                        <a:lnTo>
                          <a:pt x="105" y="0"/>
                        </a:lnTo>
                        <a:lnTo>
                          <a:pt x="130" y="90"/>
                        </a:lnTo>
                        <a:lnTo>
                          <a:pt x="122" y="111"/>
                        </a:lnTo>
                        <a:lnTo>
                          <a:pt x="105" y="133"/>
                        </a:lnTo>
                        <a:lnTo>
                          <a:pt x="79" y="144"/>
                        </a:lnTo>
                        <a:lnTo>
                          <a:pt x="58" y="147"/>
                        </a:lnTo>
                        <a:lnTo>
                          <a:pt x="50" y="152"/>
                        </a:lnTo>
                        <a:lnTo>
                          <a:pt x="37" y="170"/>
                        </a:lnTo>
                        <a:lnTo>
                          <a:pt x="15" y="179"/>
                        </a:lnTo>
                        <a:lnTo>
                          <a:pt x="5" y="179"/>
                        </a:lnTo>
                        <a:lnTo>
                          <a:pt x="0" y="111"/>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grpSp>
        </p:grpSp>
        <p:grpSp>
          <p:nvGrpSpPr>
            <p:cNvPr id="2181" name="Group 48"/>
            <p:cNvGrpSpPr>
              <a:grpSpLocks/>
            </p:cNvGrpSpPr>
            <p:nvPr/>
          </p:nvGrpSpPr>
          <p:grpSpPr bwMode="auto">
            <a:xfrm>
              <a:off x="1701" y="1126"/>
              <a:ext cx="91" cy="126"/>
              <a:chOff x="1701" y="1126"/>
              <a:chExt cx="91" cy="126"/>
            </a:xfrm>
          </p:grpSpPr>
          <p:sp>
            <p:nvSpPr>
              <p:cNvPr id="2186" name="Freeform 49"/>
              <p:cNvSpPr>
                <a:spLocks/>
              </p:cNvSpPr>
              <p:nvPr/>
            </p:nvSpPr>
            <p:spPr bwMode="auto">
              <a:xfrm>
                <a:off x="1702" y="1133"/>
                <a:ext cx="85" cy="119"/>
              </a:xfrm>
              <a:custGeom>
                <a:avLst/>
                <a:gdLst>
                  <a:gd name="T0" fmla="*/ 0 w 169"/>
                  <a:gd name="T1" fmla="*/ 0 h 358"/>
                  <a:gd name="T2" fmla="*/ 1 w 169"/>
                  <a:gd name="T3" fmla="*/ 0 h 358"/>
                  <a:gd name="T4" fmla="*/ 1 w 169"/>
                  <a:gd name="T5" fmla="*/ 0 h 358"/>
                  <a:gd name="T6" fmla="*/ 1 w 169"/>
                  <a:gd name="T7" fmla="*/ 0 h 358"/>
                  <a:gd name="T8" fmla="*/ 1 w 169"/>
                  <a:gd name="T9" fmla="*/ 0 h 358"/>
                  <a:gd name="T10" fmla="*/ 1 w 169"/>
                  <a:gd name="T11" fmla="*/ 0 h 358"/>
                  <a:gd name="T12" fmla="*/ 1 w 169"/>
                  <a:gd name="T13" fmla="*/ 0 h 358"/>
                  <a:gd name="T14" fmla="*/ 1 w 169"/>
                  <a:gd name="T15" fmla="*/ 0 h 358"/>
                  <a:gd name="T16" fmla="*/ 1 w 169"/>
                  <a:gd name="T17" fmla="*/ 0 h 358"/>
                  <a:gd name="T18" fmla="*/ 1 w 169"/>
                  <a:gd name="T19" fmla="*/ 0 h 358"/>
                  <a:gd name="T20" fmla="*/ 1 w 169"/>
                  <a:gd name="T21" fmla="*/ 0 h 358"/>
                  <a:gd name="T22" fmla="*/ 1 w 169"/>
                  <a:gd name="T23" fmla="*/ 0 h 358"/>
                  <a:gd name="T24" fmla="*/ 1 w 169"/>
                  <a:gd name="T25" fmla="*/ 0 h 358"/>
                  <a:gd name="T26" fmla="*/ 1 w 169"/>
                  <a:gd name="T27" fmla="*/ 0 h 358"/>
                  <a:gd name="T28" fmla="*/ 1 w 169"/>
                  <a:gd name="T29" fmla="*/ 0 h 358"/>
                  <a:gd name="T30" fmla="*/ 1 w 169"/>
                  <a:gd name="T31" fmla="*/ 0 h 358"/>
                  <a:gd name="T32" fmla="*/ 1 w 169"/>
                  <a:gd name="T33" fmla="*/ 0 h 358"/>
                  <a:gd name="T34" fmla="*/ 1 w 169"/>
                  <a:gd name="T35" fmla="*/ 0 h 358"/>
                  <a:gd name="T36" fmla="*/ 1 w 169"/>
                  <a:gd name="T37" fmla="*/ 0 h 358"/>
                  <a:gd name="T38" fmla="*/ 1 w 169"/>
                  <a:gd name="T39" fmla="*/ 0 h 358"/>
                  <a:gd name="T40" fmla="*/ 1 w 169"/>
                  <a:gd name="T41" fmla="*/ 0 h 358"/>
                  <a:gd name="T42" fmla="*/ 1 w 169"/>
                  <a:gd name="T43" fmla="*/ 0 h 358"/>
                  <a:gd name="T44" fmla="*/ 1 w 169"/>
                  <a:gd name="T45" fmla="*/ 0 h 358"/>
                  <a:gd name="T46" fmla="*/ 1 w 169"/>
                  <a:gd name="T47" fmla="*/ 0 h 358"/>
                  <a:gd name="T48" fmla="*/ 1 w 169"/>
                  <a:gd name="T49" fmla="*/ 0 h 358"/>
                  <a:gd name="T50" fmla="*/ 1 w 169"/>
                  <a:gd name="T51" fmla="*/ 0 h 358"/>
                  <a:gd name="T52" fmla="*/ 1 w 169"/>
                  <a:gd name="T53" fmla="*/ 0 h 358"/>
                  <a:gd name="T54" fmla="*/ 1 w 169"/>
                  <a:gd name="T55" fmla="*/ 0 h 358"/>
                  <a:gd name="T56" fmla="*/ 1 w 169"/>
                  <a:gd name="T57" fmla="*/ 0 h 358"/>
                  <a:gd name="T58" fmla="*/ 1 w 169"/>
                  <a:gd name="T59" fmla="*/ 0 h 358"/>
                  <a:gd name="T60" fmla="*/ 1 w 169"/>
                  <a:gd name="T61" fmla="*/ 0 h 358"/>
                  <a:gd name="T62" fmla="*/ 0 w 169"/>
                  <a:gd name="T63" fmla="*/ 0 h 35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9"/>
                  <a:gd name="T97" fmla="*/ 0 h 358"/>
                  <a:gd name="T98" fmla="*/ 169 w 169"/>
                  <a:gd name="T99" fmla="*/ 358 h 35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9" h="358">
                    <a:moveTo>
                      <a:pt x="0" y="153"/>
                    </a:moveTo>
                    <a:lnTo>
                      <a:pt x="7" y="182"/>
                    </a:lnTo>
                    <a:lnTo>
                      <a:pt x="13" y="200"/>
                    </a:lnTo>
                    <a:lnTo>
                      <a:pt x="19" y="215"/>
                    </a:lnTo>
                    <a:lnTo>
                      <a:pt x="28" y="214"/>
                    </a:lnTo>
                    <a:lnTo>
                      <a:pt x="31" y="214"/>
                    </a:lnTo>
                    <a:lnTo>
                      <a:pt x="31" y="285"/>
                    </a:lnTo>
                    <a:lnTo>
                      <a:pt x="84" y="358"/>
                    </a:lnTo>
                    <a:lnTo>
                      <a:pt x="132" y="303"/>
                    </a:lnTo>
                    <a:lnTo>
                      <a:pt x="135" y="285"/>
                    </a:lnTo>
                    <a:lnTo>
                      <a:pt x="141" y="270"/>
                    </a:lnTo>
                    <a:lnTo>
                      <a:pt x="148" y="255"/>
                    </a:lnTo>
                    <a:lnTo>
                      <a:pt x="154" y="226"/>
                    </a:lnTo>
                    <a:lnTo>
                      <a:pt x="164" y="194"/>
                    </a:lnTo>
                    <a:lnTo>
                      <a:pt x="167" y="168"/>
                    </a:lnTo>
                    <a:lnTo>
                      <a:pt x="168" y="107"/>
                    </a:lnTo>
                    <a:lnTo>
                      <a:pt x="169" y="81"/>
                    </a:lnTo>
                    <a:lnTo>
                      <a:pt x="166" y="55"/>
                    </a:lnTo>
                    <a:lnTo>
                      <a:pt x="155" y="32"/>
                    </a:lnTo>
                    <a:lnTo>
                      <a:pt x="136" y="13"/>
                    </a:lnTo>
                    <a:lnTo>
                      <a:pt x="114" y="4"/>
                    </a:lnTo>
                    <a:lnTo>
                      <a:pt x="90" y="0"/>
                    </a:lnTo>
                    <a:lnTo>
                      <a:pt x="67" y="3"/>
                    </a:lnTo>
                    <a:lnTo>
                      <a:pt x="49" y="12"/>
                    </a:lnTo>
                    <a:lnTo>
                      <a:pt x="32" y="27"/>
                    </a:lnTo>
                    <a:lnTo>
                      <a:pt x="20" y="43"/>
                    </a:lnTo>
                    <a:lnTo>
                      <a:pt x="13" y="59"/>
                    </a:lnTo>
                    <a:lnTo>
                      <a:pt x="6" y="80"/>
                    </a:lnTo>
                    <a:lnTo>
                      <a:pt x="3" y="99"/>
                    </a:lnTo>
                    <a:lnTo>
                      <a:pt x="2" y="125"/>
                    </a:lnTo>
                    <a:lnTo>
                      <a:pt x="4" y="142"/>
                    </a:lnTo>
                    <a:lnTo>
                      <a:pt x="0" y="153"/>
                    </a:lnTo>
                    <a:close/>
                  </a:path>
                </a:pathLst>
              </a:custGeom>
              <a:blipFill dpi="0" rotWithShape="0">
                <a:blip r:embed="rId7" cstate="print"/>
                <a:srcRect/>
                <a:tile tx="0" ty="0" sx="100000" sy="100000" flip="none" algn="tl"/>
              </a:blipFill>
              <a:ln w="9525">
                <a:solidFill>
                  <a:srgbClr val="FF6600"/>
                </a:solidFill>
                <a:round/>
                <a:headEnd/>
                <a:tailEnd/>
              </a:ln>
            </p:spPr>
            <p:txBody>
              <a:bodyPr/>
              <a:lstStyle/>
              <a:p>
                <a:endParaRPr lang="zh-CN" altLang="en-US"/>
              </a:p>
            </p:txBody>
          </p:sp>
          <p:sp>
            <p:nvSpPr>
              <p:cNvPr id="2187" name="Freeform 50"/>
              <p:cNvSpPr>
                <a:spLocks/>
              </p:cNvSpPr>
              <p:nvPr/>
            </p:nvSpPr>
            <p:spPr bwMode="auto">
              <a:xfrm>
                <a:off x="1701" y="1126"/>
                <a:ext cx="91" cy="65"/>
              </a:xfrm>
              <a:custGeom>
                <a:avLst/>
                <a:gdLst>
                  <a:gd name="T0" fmla="*/ 0 w 183"/>
                  <a:gd name="T1" fmla="*/ 0 h 195"/>
                  <a:gd name="T2" fmla="*/ 0 w 183"/>
                  <a:gd name="T3" fmla="*/ 0 h 195"/>
                  <a:gd name="T4" fmla="*/ 0 w 183"/>
                  <a:gd name="T5" fmla="*/ 0 h 195"/>
                  <a:gd name="T6" fmla="*/ 0 w 183"/>
                  <a:gd name="T7" fmla="*/ 0 h 195"/>
                  <a:gd name="T8" fmla="*/ 0 w 183"/>
                  <a:gd name="T9" fmla="*/ 0 h 195"/>
                  <a:gd name="T10" fmla="*/ 0 w 183"/>
                  <a:gd name="T11" fmla="*/ 0 h 195"/>
                  <a:gd name="T12" fmla="*/ 0 w 183"/>
                  <a:gd name="T13" fmla="*/ 0 h 195"/>
                  <a:gd name="T14" fmla="*/ 0 w 183"/>
                  <a:gd name="T15" fmla="*/ 0 h 195"/>
                  <a:gd name="T16" fmla="*/ 0 w 183"/>
                  <a:gd name="T17" fmla="*/ 0 h 195"/>
                  <a:gd name="T18" fmla="*/ 0 w 183"/>
                  <a:gd name="T19" fmla="*/ 0 h 195"/>
                  <a:gd name="T20" fmla="*/ 0 w 183"/>
                  <a:gd name="T21" fmla="*/ 0 h 195"/>
                  <a:gd name="T22" fmla="*/ 0 w 183"/>
                  <a:gd name="T23" fmla="*/ 0 h 195"/>
                  <a:gd name="T24" fmla="*/ 0 w 183"/>
                  <a:gd name="T25" fmla="*/ 0 h 195"/>
                  <a:gd name="T26" fmla="*/ 0 w 183"/>
                  <a:gd name="T27" fmla="*/ 0 h 195"/>
                  <a:gd name="T28" fmla="*/ 0 w 183"/>
                  <a:gd name="T29" fmla="*/ 0 h 195"/>
                  <a:gd name="T30" fmla="*/ 0 w 183"/>
                  <a:gd name="T31" fmla="*/ 0 h 195"/>
                  <a:gd name="T32" fmla="*/ 0 w 183"/>
                  <a:gd name="T33" fmla="*/ 0 h 195"/>
                  <a:gd name="T34" fmla="*/ 0 w 183"/>
                  <a:gd name="T35" fmla="*/ 0 h 195"/>
                  <a:gd name="T36" fmla="*/ 0 w 183"/>
                  <a:gd name="T37" fmla="*/ 0 h 195"/>
                  <a:gd name="T38" fmla="*/ 0 w 183"/>
                  <a:gd name="T39" fmla="*/ 0 h 195"/>
                  <a:gd name="T40" fmla="*/ 0 w 183"/>
                  <a:gd name="T41" fmla="*/ 0 h 195"/>
                  <a:gd name="T42" fmla="*/ 0 w 183"/>
                  <a:gd name="T43" fmla="*/ 0 h 195"/>
                  <a:gd name="T44" fmla="*/ 0 w 183"/>
                  <a:gd name="T45" fmla="*/ 0 h 195"/>
                  <a:gd name="T46" fmla="*/ 0 w 183"/>
                  <a:gd name="T47" fmla="*/ 0 h 195"/>
                  <a:gd name="T48" fmla="*/ 0 w 183"/>
                  <a:gd name="T49" fmla="*/ 0 h 195"/>
                  <a:gd name="T50" fmla="*/ 0 w 183"/>
                  <a:gd name="T51" fmla="*/ 0 h 195"/>
                  <a:gd name="T52" fmla="*/ 0 w 183"/>
                  <a:gd name="T53" fmla="*/ 0 h 195"/>
                  <a:gd name="T54" fmla="*/ 0 w 183"/>
                  <a:gd name="T55" fmla="*/ 0 h 195"/>
                  <a:gd name="T56" fmla="*/ 0 w 183"/>
                  <a:gd name="T57" fmla="*/ 0 h 195"/>
                  <a:gd name="T58" fmla="*/ 0 w 183"/>
                  <a:gd name="T59" fmla="*/ 0 h 195"/>
                  <a:gd name="T60" fmla="*/ 0 w 183"/>
                  <a:gd name="T61" fmla="*/ 0 h 195"/>
                  <a:gd name="T62" fmla="*/ 0 w 183"/>
                  <a:gd name="T63" fmla="*/ 0 h 195"/>
                  <a:gd name="T64" fmla="*/ 0 w 183"/>
                  <a:gd name="T65" fmla="*/ 0 h 195"/>
                  <a:gd name="T66" fmla="*/ 0 w 183"/>
                  <a:gd name="T67" fmla="*/ 0 h 195"/>
                  <a:gd name="T68" fmla="*/ 0 w 183"/>
                  <a:gd name="T69" fmla="*/ 0 h 195"/>
                  <a:gd name="T70" fmla="*/ 0 w 183"/>
                  <a:gd name="T71" fmla="*/ 0 h 195"/>
                  <a:gd name="T72" fmla="*/ 0 w 183"/>
                  <a:gd name="T73" fmla="*/ 0 h 195"/>
                  <a:gd name="T74" fmla="*/ 0 w 183"/>
                  <a:gd name="T75" fmla="*/ 0 h 195"/>
                  <a:gd name="T76" fmla="*/ 0 w 183"/>
                  <a:gd name="T77" fmla="*/ 0 h 195"/>
                  <a:gd name="T78" fmla="*/ 0 w 183"/>
                  <a:gd name="T79" fmla="*/ 0 h 195"/>
                  <a:gd name="T80" fmla="*/ 0 w 183"/>
                  <a:gd name="T81" fmla="*/ 0 h 195"/>
                  <a:gd name="T82" fmla="*/ 0 w 183"/>
                  <a:gd name="T83" fmla="*/ 0 h 195"/>
                  <a:gd name="T84" fmla="*/ 0 w 183"/>
                  <a:gd name="T85" fmla="*/ 0 h 195"/>
                  <a:gd name="T86" fmla="*/ 0 w 183"/>
                  <a:gd name="T87" fmla="*/ 0 h 195"/>
                  <a:gd name="T88" fmla="*/ 0 w 183"/>
                  <a:gd name="T89" fmla="*/ 0 h 195"/>
                  <a:gd name="T90" fmla="*/ 0 w 183"/>
                  <a:gd name="T91" fmla="*/ 0 h 195"/>
                  <a:gd name="T92" fmla="*/ 0 w 183"/>
                  <a:gd name="T93" fmla="*/ 0 h 195"/>
                  <a:gd name="T94" fmla="*/ 0 w 183"/>
                  <a:gd name="T95" fmla="*/ 0 h 195"/>
                  <a:gd name="T96" fmla="*/ 0 w 183"/>
                  <a:gd name="T97" fmla="*/ 0 h 195"/>
                  <a:gd name="T98" fmla="*/ 0 w 183"/>
                  <a:gd name="T99" fmla="*/ 0 h 195"/>
                  <a:gd name="T100" fmla="*/ 0 w 183"/>
                  <a:gd name="T101" fmla="*/ 0 h 195"/>
                  <a:gd name="T102" fmla="*/ 0 w 183"/>
                  <a:gd name="T103" fmla="*/ 0 h 195"/>
                  <a:gd name="T104" fmla="*/ 0 w 183"/>
                  <a:gd name="T105" fmla="*/ 0 h 195"/>
                  <a:gd name="T106" fmla="*/ 0 w 183"/>
                  <a:gd name="T107" fmla="*/ 0 h 195"/>
                  <a:gd name="T108" fmla="*/ 0 w 183"/>
                  <a:gd name="T109" fmla="*/ 0 h 195"/>
                  <a:gd name="T110" fmla="*/ 0 w 183"/>
                  <a:gd name="T111" fmla="*/ 0 h 195"/>
                  <a:gd name="T112" fmla="*/ 0 w 183"/>
                  <a:gd name="T113" fmla="*/ 0 h 1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83"/>
                  <a:gd name="T172" fmla="*/ 0 h 195"/>
                  <a:gd name="T173" fmla="*/ 183 w 183"/>
                  <a:gd name="T174" fmla="*/ 195 h 19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83" h="195">
                    <a:moveTo>
                      <a:pt x="1" y="160"/>
                    </a:moveTo>
                    <a:lnTo>
                      <a:pt x="0" y="135"/>
                    </a:lnTo>
                    <a:lnTo>
                      <a:pt x="4" y="102"/>
                    </a:lnTo>
                    <a:lnTo>
                      <a:pt x="7" y="74"/>
                    </a:lnTo>
                    <a:lnTo>
                      <a:pt x="14" y="53"/>
                    </a:lnTo>
                    <a:lnTo>
                      <a:pt x="24" y="34"/>
                    </a:lnTo>
                    <a:lnTo>
                      <a:pt x="39" y="27"/>
                    </a:lnTo>
                    <a:lnTo>
                      <a:pt x="48" y="18"/>
                    </a:lnTo>
                    <a:lnTo>
                      <a:pt x="65" y="9"/>
                    </a:lnTo>
                    <a:lnTo>
                      <a:pt x="82" y="0"/>
                    </a:lnTo>
                    <a:lnTo>
                      <a:pt x="103" y="0"/>
                    </a:lnTo>
                    <a:lnTo>
                      <a:pt x="124" y="4"/>
                    </a:lnTo>
                    <a:lnTo>
                      <a:pt x="137" y="13"/>
                    </a:lnTo>
                    <a:lnTo>
                      <a:pt x="148" y="24"/>
                    </a:lnTo>
                    <a:lnTo>
                      <a:pt x="165" y="40"/>
                    </a:lnTo>
                    <a:lnTo>
                      <a:pt x="176" y="55"/>
                    </a:lnTo>
                    <a:lnTo>
                      <a:pt x="183" y="62"/>
                    </a:lnTo>
                    <a:lnTo>
                      <a:pt x="176" y="64"/>
                    </a:lnTo>
                    <a:lnTo>
                      <a:pt x="174" y="70"/>
                    </a:lnTo>
                    <a:lnTo>
                      <a:pt x="174" y="80"/>
                    </a:lnTo>
                    <a:lnTo>
                      <a:pt x="173" y="95"/>
                    </a:lnTo>
                    <a:lnTo>
                      <a:pt x="178" y="116"/>
                    </a:lnTo>
                    <a:lnTo>
                      <a:pt x="179" y="140"/>
                    </a:lnTo>
                    <a:lnTo>
                      <a:pt x="170" y="166"/>
                    </a:lnTo>
                    <a:lnTo>
                      <a:pt x="171" y="129"/>
                    </a:lnTo>
                    <a:lnTo>
                      <a:pt x="170" y="104"/>
                    </a:lnTo>
                    <a:lnTo>
                      <a:pt x="165" y="92"/>
                    </a:lnTo>
                    <a:lnTo>
                      <a:pt x="158" y="86"/>
                    </a:lnTo>
                    <a:lnTo>
                      <a:pt x="154" y="79"/>
                    </a:lnTo>
                    <a:lnTo>
                      <a:pt x="148" y="80"/>
                    </a:lnTo>
                    <a:lnTo>
                      <a:pt x="136" y="86"/>
                    </a:lnTo>
                    <a:lnTo>
                      <a:pt x="124" y="86"/>
                    </a:lnTo>
                    <a:lnTo>
                      <a:pt x="110" y="86"/>
                    </a:lnTo>
                    <a:lnTo>
                      <a:pt x="98" y="85"/>
                    </a:lnTo>
                    <a:lnTo>
                      <a:pt x="90" y="85"/>
                    </a:lnTo>
                    <a:lnTo>
                      <a:pt x="97" y="89"/>
                    </a:lnTo>
                    <a:lnTo>
                      <a:pt x="104" y="92"/>
                    </a:lnTo>
                    <a:lnTo>
                      <a:pt x="96" y="94"/>
                    </a:lnTo>
                    <a:lnTo>
                      <a:pt x="82" y="92"/>
                    </a:lnTo>
                    <a:lnTo>
                      <a:pt x="69" y="91"/>
                    </a:lnTo>
                    <a:lnTo>
                      <a:pt x="55" y="89"/>
                    </a:lnTo>
                    <a:lnTo>
                      <a:pt x="47" y="89"/>
                    </a:lnTo>
                    <a:lnTo>
                      <a:pt x="41" y="89"/>
                    </a:lnTo>
                    <a:lnTo>
                      <a:pt x="43" y="92"/>
                    </a:lnTo>
                    <a:lnTo>
                      <a:pt x="47" y="99"/>
                    </a:lnTo>
                    <a:lnTo>
                      <a:pt x="47" y="111"/>
                    </a:lnTo>
                    <a:lnTo>
                      <a:pt x="44" y="123"/>
                    </a:lnTo>
                    <a:lnTo>
                      <a:pt x="37" y="137"/>
                    </a:lnTo>
                    <a:lnTo>
                      <a:pt x="33" y="151"/>
                    </a:lnTo>
                    <a:lnTo>
                      <a:pt x="32" y="168"/>
                    </a:lnTo>
                    <a:lnTo>
                      <a:pt x="33" y="187"/>
                    </a:lnTo>
                    <a:lnTo>
                      <a:pt x="35" y="195"/>
                    </a:lnTo>
                    <a:lnTo>
                      <a:pt x="25" y="181"/>
                    </a:lnTo>
                    <a:lnTo>
                      <a:pt x="12" y="166"/>
                    </a:lnTo>
                    <a:lnTo>
                      <a:pt x="7" y="168"/>
                    </a:lnTo>
                    <a:lnTo>
                      <a:pt x="5" y="180"/>
                    </a:lnTo>
                    <a:lnTo>
                      <a:pt x="1" y="160"/>
                    </a:lnTo>
                    <a:close/>
                  </a:path>
                </a:pathLst>
              </a:custGeom>
              <a:solidFill>
                <a:srgbClr val="000000"/>
              </a:solidFill>
              <a:ln w="9525">
                <a:solidFill>
                  <a:srgbClr val="FF6600"/>
                </a:solidFill>
                <a:round/>
                <a:headEnd/>
                <a:tailEnd/>
              </a:ln>
            </p:spPr>
            <p:txBody>
              <a:bodyPr/>
              <a:lstStyle/>
              <a:p>
                <a:endParaRPr lang="zh-CN" altLang="en-US"/>
              </a:p>
            </p:txBody>
          </p:sp>
        </p:grpSp>
        <p:grpSp>
          <p:nvGrpSpPr>
            <p:cNvPr id="2182" name="Group 51"/>
            <p:cNvGrpSpPr>
              <a:grpSpLocks/>
            </p:cNvGrpSpPr>
            <p:nvPr/>
          </p:nvGrpSpPr>
          <p:grpSpPr bwMode="auto">
            <a:xfrm>
              <a:off x="1623" y="1770"/>
              <a:ext cx="250" cy="53"/>
              <a:chOff x="1623" y="1770"/>
              <a:chExt cx="250" cy="53"/>
            </a:xfrm>
          </p:grpSpPr>
          <p:sp>
            <p:nvSpPr>
              <p:cNvPr id="2184" name="Freeform 52"/>
              <p:cNvSpPr>
                <a:spLocks/>
              </p:cNvSpPr>
              <p:nvPr/>
            </p:nvSpPr>
            <p:spPr bwMode="auto">
              <a:xfrm>
                <a:off x="1623" y="1770"/>
                <a:ext cx="110" cy="53"/>
              </a:xfrm>
              <a:custGeom>
                <a:avLst/>
                <a:gdLst>
                  <a:gd name="T0" fmla="*/ 1 w 219"/>
                  <a:gd name="T1" fmla="*/ 0 h 159"/>
                  <a:gd name="T2" fmla="*/ 1 w 219"/>
                  <a:gd name="T3" fmla="*/ 0 h 159"/>
                  <a:gd name="T4" fmla="*/ 1 w 219"/>
                  <a:gd name="T5" fmla="*/ 0 h 159"/>
                  <a:gd name="T6" fmla="*/ 1 w 219"/>
                  <a:gd name="T7" fmla="*/ 0 h 159"/>
                  <a:gd name="T8" fmla="*/ 1 w 219"/>
                  <a:gd name="T9" fmla="*/ 0 h 159"/>
                  <a:gd name="T10" fmla="*/ 0 w 219"/>
                  <a:gd name="T11" fmla="*/ 0 h 159"/>
                  <a:gd name="T12" fmla="*/ 1 w 219"/>
                  <a:gd name="T13" fmla="*/ 0 h 159"/>
                  <a:gd name="T14" fmla="*/ 1 w 219"/>
                  <a:gd name="T15" fmla="*/ 0 h 159"/>
                  <a:gd name="T16" fmla="*/ 1 w 219"/>
                  <a:gd name="T17" fmla="*/ 0 h 159"/>
                  <a:gd name="T18" fmla="*/ 1 w 219"/>
                  <a:gd name="T19" fmla="*/ 0 h 159"/>
                  <a:gd name="T20" fmla="*/ 1 w 219"/>
                  <a:gd name="T21" fmla="*/ 0 h 159"/>
                  <a:gd name="T22" fmla="*/ 1 w 219"/>
                  <a:gd name="T23" fmla="*/ 0 h 159"/>
                  <a:gd name="T24" fmla="*/ 1 w 219"/>
                  <a:gd name="T25" fmla="*/ 0 h 159"/>
                  <a:gd name="T26" fmla="*/ 1 w 219"/>
                  <a:gd name="T27" fmla="*/ 0 h 159"/>
                  <a:gd name="T28" fmla="*/ 1 w 219"/>
                  <a:gd name="T29" fmla="*/ 0 h 159"/>
                  <a:gd name="T30" fmla="*/ 1 w 219"/>
                  <a:gd name="T31" fmla="*/ 0 h 1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9"/>
                  <a:gd name="T49" fmla="*/ 0 h 159"/>
                  <a:gd name="T50" fmla="*/ 219 w 219"/>
                  <a:gd name="T51" fmla="*/ 159 h 1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9" h="159">
                    <a:moveTo>
                      <a:pt x="104" y="23"/>
                    </a:moveTo>
                    <a:lnTo>
                      <a:pt x="78" y="48"/>
                    </a:lnTo>
                    <a:lnTo>
                      <a:pt x="43" y="79"/>
                    </a:lnTo>
                    <a:lnTo>
                      <a:pt x="18" y="97"/>
                    </a:lnTo>
                    <a:lnTo>
                      <a:pt x="2" y="110"/>
                    </a:lnTo>
                    <a:lnTo>
                      <a:pt x="0" y="138"/>
                    </a:lnTo>
                    <a:lnTo>
                      <a:pt x="14" y="150"/>
                    </a:lnTo>
                    <a:lnTo>
                      <a:pt x="45" y="156"/>
                    </a:lnTo>
                    <a:lnTo>
                      <a:pt x="75" y="159"/>
                    </a:lnTo>
                    <a:lnTo>
                      <a:pt x="104" y="156"/>
                    </a:lnTo>
                    <a:lnTo>
                      <a:pt x="124" y="138"/>
                    </a:lnTo>
                    <a:lnTo>
                      <a:pt x="160" y="119"/>
                    </a:lnTo>
                    <a:lnTo>
                      <a:pt x="215" y="101"/>
                    </a:lnTo>
                    <a:lnTo>
                      <a:pt x="219" y="40"/>
                    </a:lnTo>
                    <a:lnTo>
                      <a:pt x="211" y="0"/>
                    </a:lnTo>
                    <a:lnTo>
                      <a:pt x="104" y="23"/>
                    </a:lnTo>
                    <a:close/>
                  </a:path>
                </a:pathLst>
              </a:custGeom>
              <a:blipFill dpi="0" rotWithShape="0">
                <a:blip r:embed="rId8" cstate="print"/>
                <a:srcRect/>
                <a:tile tx="0" ty="0" sx="100000" sy="100000" flip="none" algn="tl"/>
              </a:blipFill>
              <a:ln w="9525">
                <a:solidFill>
                  <a:srgbClr val="FF6600"/>
                </a:solidFill>
                <a:round/>
                <a:headEnd/>
                <a:tailEnd/>
              </a:ln>
            </p:spPr>
            <p:txBody>
              <a:bodyPr/>
              <a:lstStyle/>
              <a:p>
                <a:endParaRPr lang="zh-CN" altLang="en-US"/>
              </a:p>
            </p:txBody>
          </p:sp>
          <p:sp>
            <p:nvSpPr>
              <p:cNvPr id="2185" name="Freeform 53"/>
              <p:cNvSpPr>
                <a:spLocks/>
              </p:cNvSpPr>
              <p:nvPr/>
            </p:nvSpPr>
            <p:spPr bwMode="auto">
              <a:xfrm>
                <a:off x="1759" y="1774"/>
                <a:ext cx="114" cy="45"/>
              </a:xfrm>
              <a:custGeom>
                <a:avLst/>
                <a:gdLst>
                  <a:gd name="T0" fmla="*/ 1 w 227"/>
                  <a:gd name="T1" fmla="*/ 0 h 135"/>
                  <a:gd name="T2" fmla="*/ 0 w 227"/>
                  <a:gd name="T3" fmla="*/ 0 h 135"/>
                  <a:gd name="T4" fmla="*/ 1 w 227"/>
                  <a:gd name="T5" fmla="*/ 0 h 135"/>
                  <a:gd name="T6" fmla="*/ 1 w 227"/>
                  <a:gd name="T7" fmla="*/ 0 h 135"/>
                  <a:gd name="T8" fmla="*/ 1 w 227"/>
                  <a:gd name="T9" fmla="*/ 0 h 135"/>
                  <a:gd name="T10" fmla="*/ 1 w 227"/>
                  <a:gd name="T11" fmla="*/ 0 h 135"/>
                  <a:gd name="T12" fmla="*/ 1 w 227"/>
                  <a:gd name="T13" fmla="*/ 0 h 135"/>
                  <a:gd name="T14" fmla="*/ 1 w 227"/>
                  <a:gd name="T15" fmla="*/ 0 h 135"/>
                  <a:gd name="T16" fmla="*/ 1 w 227"/>
                  <a:gd name="T17" fmla="*/ 0 h 135"/>
                  <a:gd name="T18" fmla="*/ 1 w 227"/>
                  <a:gd name="T19" fmla="*/ 0 h 135"/>
                  <a:gd name="T20" fmla="*/ 1 w 227"/>
                  <a:gd name="T21" fmla="*/ 0 h 135"/>
                  <a:gd name="T22" fmla="*/ 1 w 227"/>
                  <a:gd name="T23" fmla="*/ 0 h 135"/>
                  <a:gd name="T24" fmla="*/ 1 w 227"/>
                  <a:gd name="T25" fmla="*/ 0 h 135"/>
                  <a:gd name="T26" fmla="*/ 1 w 227"/>
                  <a:gd name="T27" fmla="*/ 0 h 1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7"/>
                  <a:gd name="T43" fmla="*/ 0 h 135"/>
                  <a:gd name="T44" fmla="*/ 227 w 227"/>
                  <a:gd name="T45" fmla="*/ 135 h 1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7" h="135">
                    <a:moveTo>
                      <a:pt x="5" y="2"/>
                    </a:moveTo>
                    <a:lnTo>
                      <a:pt x="0" y="54"/>
                    </a:lnTo>
                    <a:lnTo>
                      <a:pt x="5" y="94"/>
                    </a:lnTo>
                    <a:lnTo>
                      <a:pt x="57" y="109"/>
                    </a:lnTo>
                    <a:lnTo>
                      <a:pt x="84" y="109"/>
                    </a:lnTo>
                    <a:lnTo>
                      <a:pt x="122" y="122"/>
                    </a:lnTo>
                    <a:lnTo>
                      <a:pt x="166" y="131"/>
                    </a:lnTo>
                    <a:lnTo>
                      <a:pt x="226" y="135"/>
                    </a:lnTo>
                    <a:lnTo>
                      <a:pt x="227" y="116"/>
                    </a:lnTo>
                    <a:lnTo>
                      <a:pt x="227" y="95"/>
                    </a:lnTo>
                    <a:lnTo>
                      <a:pt x="180" y="64"/>
                    </a:lnTo>
                    <a:lnTo>
                      <a:pt x="129" y="28"/>
                    </a:lnTo>
                    <a:lnTo>
                      <a:pt x="98" y="0"/>
                    </a:lnTo>
                    <a:lnTo>
                      <a:pt x="5" y="2"/>
                    </a:lnTo>
                    <a:close/>
                  </a:path>
                </a:pathLst>
              </a:custGeom>
              <a:blipFill dpi="0" rotWithShape="0">
                <a:blip r:embed="rId8" cstate="print"/>
                <a:srcRect/>
                <a:tile tx="0" ty="0" sx="100000" sy="100000" flip="none" algn="tl"/>
              </a:blipFill>
              <a:ln w="9525">
                <a:solidFill>
                  <a:srgbClr val="FF6600"/>
                </a:solidFill>
                <a:round/>
                <a:headEnd/>
                <a:tailEnd/>
              </a:ln>
            </p:spPr>
            <p:txBody>
              <a:bodyPr/>
              <a:lstStyle/>
              <a:p>
                <a:endParaRPr lang="zh-CN" altLang="en-US"/>
              </a:p>
            </p:txBody>
          </p:sp>
        </p:grpSp>
        <p:sp>
          <p:nvSpPr>
            <p:cNvPr id="2183" name="Freeform 54"/>
            <p:cNvSpPr>
              <a:spLocks/>
            </p:cNvSpPr>
            <p:nvPr/>
          </p:nvSpPr>
          <p:spPr bwMode="auto">
            <a:xfrm>
              <a:off x="1667" y="1422"/>
              <a:ext cx="170" cy="367"/>
            </a:xfrm>
            <a:custGeom>
              <a:avLst/>
              <a:gdLst>
                <a:gd name="T0" fmla="*/ 0 w 341"/>
                <a:gd name="T1" fmla="*/ 0 h 1102"/>
                <a:gd name="T2" fmla="*/ 0 w 341"/>
                <a:gd name="T3" fmla="*/ 0 h 1102"/>
                <a:gd name="T4" fmla="*/ 0 w 341"/>
                <a:gd name="T5" fmla="*/ 0 h 1102"/>
                <a:gd name="T6" fmla="*/ 0 w 341"/>
                <a:gd name="T7" fmla="*/ 0 h 1102"/>
                <a:gd name="T8" fmla="*/ 0 w 341"/>
                <a:gd name="T9" fmla="*/ 0 h 1102"/>
                <a:gd name="T10" fmla="*/ 0 w 341"/>
                <a:gd name="T11" fmla="*/ 0 h 1102"/>
                <a:gd name="T12" fmla="*/ 0 w 341"/>
                <a:gd name="T13" fmla="*/ 0 h 1102"/>
                <a:gd name="T14" fmla="*/ 0 w 341"/>
                <a:gd name="T15" fmla="*/ 0 h 1102"/>
                <a:gd name="T16" fmla="*/ 0 w 341"/>
                <a:gd name="T17" fmla="*/ 0 h 1102"/>
                <a:gd name="T18" fmla="*/ 0 w 341"/>
                <a:gd name="T19" fmla="*/ 0 h 1102"/>
                <a:gd name="T20" fmla="*/ 0 w 341"/>
                <a:gd name="T21" fmla="*/ 0 h 1102"/>
                <a:gd name="T22" fmla="*/ 0 w 341"/>
                <a:gd name="T23" fmla="*/ 0 h 1102"/>
                <a:gd name="T24" fmla="*/ 0 w 341"/>
                <a:gd name="T25" fmla="*/ 0 h 1102"/>
                <a:gd name="T26" fmla="*/ 0 w 341"/>
                <a:gd name="T27" fmla="*/ 0 h 1102"/>
                <a:gd name="T28" fmla="*/ 0 w 341"/>
                <a:gd name="T29" fmla="*/ 0 h 1102"/>
                <a:gd name="T30" fmla="*/ 0 w 341"/>
                <a:gd name="T31" fmla="*/ 0 h 1102"/>
                <a:gd name="T32" fmla="*/ 0 w 341"/>
                <a:gd name="T33" fmla="*/ 0 h 1102"/>
                <a:gd name="T34" fmla="*/ 0 w 341"/>
                <a:gd name="T35" fmla="*/ 0 h 1102"/>
                <a:gd name="T36" fmla="*/ 0 w 341"/>
                <a:gd name="T37" fmla="*/ 0 h 1102"/>
                <a:gd name="T38" fmla="*/ 0 w 341"/>
                <a:gd name="T39" fmla="*/ 0 h 1102"/>
                <a:gd name="T40" fmla="*/ 0 w 341"/>
                <a:gd name="T41" fmla="*/ 0 h 1102"/>
                <a:gd name="T42" fmla="*/ 0 w 341"/>
                <a:gd name="T43" fmla="*/ 0 h 1102"/>
                <a:gd name="T44" fmla="*/ 0 w 341"/>
                <a:gd name="T45" fmla="*/ 0 h 1102"/>
                <a:gd name="T46" fmla="*/ 0 w 341"/>
                <a:gd name="T47" fmla="*/ 0 h 110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41"/>
                <a:gd name="T73" fmla="*/ 0 h 1102"/>
                <a:gd name="T74" fmla="*/ 341 w 341"/>
                <a:gd name="T75" fmla="*/ 1102 h 110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41" h="1102">
                  <a:moveTo>
                    <a:pt x="11" y="0"/>
                  </a:moveTo>
                  <a:lnTo>
                    <a:pt x="0" y="97"/>
                  </a:lnTo>
                  <a:lnTo>
                    <a:pt x="0" y="248"/>
                  </a:lnTo>
                  <a:lnTo>
                    <a:pt x="0" y="426"/>
                  </a:lnTo>
                  <a:lnTo>
                    <a:pt x="11" y="532"/>
                  </a:lnTo>
                  <a:lnTo>
                    <a:pt x="11" y="576"/>
                  </a:lnTo>
                  <a:lnTo>
                    <a:pt x="4" y="745"/>
                  </a:lnTo>
                  <a:lnTo>
                    <a:pt x="7" y="866"/>
                  </a:lnTo>
                  <a:lnTo>
                    <a:pt x="14" y="1031"/>
                  </a:lnTo>
                  <a:lnTo>
                    <a:pt x="14" y="1075"/>
                  </a:lnTo>
                  <a:lnTo>
                    <a:pt x="36" y="1097"/>
                  </a:lnTo>
                  <a:lnTo>
                    <a:pt x="122" y="1071"/>
                  </a:lnTo>
                  <a:lnTo>
                    <a:pt x="147" y="719"/>
                  </a:lnTo>
                  <a:lnTo>
                    <a:pt x="154" y="496"/>
                  </a:lnTo>
                  <a:lnTo>
                    <a:pt x="165" y="301"/>
                  </a:lnTo>
                  <a:lnTo>
                    <a:pt x="176" y="612"/>
                  </a:lnTo>
                  <a:lnTo>
                    <a:pt x="186" y="1066"/>
                  </a:lnTo>
                  <a:lnTo>
                    <a:pt x="272" y="1102"/>
                  </a:lnTo>
                  <a:lnTo>
                    <a:pt x="290" y="1075"/>
                  </a:lnTo>
                  <a:lnTo>
                    <a:pt x="312" y="674"/>
                  </a:lnTo>
                  <a:lnTo>
                    <a:pt x="315" y="480"/>
                  </a:lnTo>
                  <a:lnTo>
                    <a:pt x="341" y="53"/>
                  </a:lnTo>
                  <a:lnTo>
                    <a:pt x="333" y="4"/>
                  </a:lnTo>
                  <a:lnTo>
                    <a:pt x="11" y="0"/>
                  </a:lnTo>
                  <a:close/>
                </a:path>
              </a:pathLst>
            </a:custGeom>
            <a:solidFill>
              <a:srgbClr val="000000"/>
            </a:solidFill>
            <a:ln w="9525">
              <a:solidFill>
                <a:srgbClr val="FF6600"/>
              </a:solidFill>
              <a:round/>
              <a:headEnd/>
              <a:tailEnd/>
            </a:ln>
          </p:spPr>
          <p:txBody>
            <a:bodyPr/>
            <a:lstStyle/>
            <a:p>
              <a:endParaRPr lang="zh-CN" altLang="en-US"/>
            </a:p>
          </p:txBody>
        </p:sp>
      </p:grpSp>
      <p:grpSp>
        <p:nvGrpSpPr>
          <p:cNvPr id="2062" name="Group 55"/>
          <p:cNvGrpSpPr>
            <a:grpSpLocks/>
          </p:cNvGrpSpPr>
          <p:nvPr/>
        </p:nvGrpSpPr>
        <p:grpSpPr bwMode="auto">
          <a:xfrm>
            <a:off x="4262438" y="2847975"/>
            <a:ext cx="469900" cy="1114425"/>
            <a:chOff x="1441" y="1167"/>
            <a:chExt cx="283" cy="702"/>
          </a:xfrm>
        </p:grpSpPr>
        <p:grpSp>
          <p:nvGrpSpPr>
            <p:cNvPr id="2162" name="Group 56"/>
            <p:cNvGrpSpPr>
              <a:grpSpLocks/>
            </p:cNvGrpSpPr>
            <p:nvPr/>
          </p:nvGrpSpPr>
          <p:grpSpPr bwMode="auto">
            <a:xfrm>
              <a:off x="1441" y="1257"/>
              <a:ext cx="283" cy="612"/>
              <a:chOff x="1441" y="1257"/>
              <a:chExt cx="283" cy="612"/>
            </a:xfrm>
          </p:grpSpPr>
          <p:grpSp>
            <p:nvGrpSpPr>
              <p:cNvPr id="2168" name="Group 57"/>
              <p:cNvGrpSpPr>
                <a:grpSpLocks/>
              </p:cNvGrpSpPr>
              <p:nvPr/>
            </p:nvGrpSpPr>
            <p:grpSpPr bwMode="auto">
              <a:xfrm>
                <a:off x="1450" y="1806"/>
                <a:ext cx="251" cy="63"/>
                <a:chOff x="1450" y="1806"/>
                <a:chExt cx="251" cy="63"/>
              </a:xfrm>
            </p:grpSpPr>
            <p:sp>
              <p:nvSpPr>
                <p:cNvPr id="2178" name="Freeform 58"/>
                <p:cNvSpPr>
                  <a:spLocks/>
                </p:cNvSpPr>
                <p:nvPr/>
              </p:nvSpPr>
              <p:spPr bwMode="auto">
                <a:xfrm>
                  <a:off x="1450" y="1819"/>
                  <a:ext cx="79" cy="50"/>
                </a:xfrm>
                <a:custGeom>
                  <a:avLst/>
                  <a:gdLst>
                    <a:gd name="T0" fmla="*/ 1 w 157"/>
                    <a:gd name="T1" fmla="*/ 0 h 150"/>
                    <a:gd name="T2" fmla="*/ 1 w 157"/>
                    <a:gd name="T3" fmla="*/ 0 h 150"/>
                    <a:gd name="T4" fmla="*/ 0 w 157"/>
                    <a:gd name="T5" fmla="*/ 0 h 150"/>
                    <a:gd name="T6" fmla="*/ 1 w 157"/>
                    <a:gd name="T7" fmla="*/ 0 h 150"/>
                    <a:gd name="T8" fmla="*/ 1 w 157"/>
                    <a:gd name="T9" fmla="*/ 0 h 150"/>
                    <a:gd name="T10" fmla="*/ 1 w 157"/>
                    <a:gd name="T11" fmla="*/ 0 h 150"/>
                    <a:gd name="T12" fmla="*/ 1 w 157"/>
                    <a:gd name="T13" fmla="*/ 0 h 150"/>
                    <a:gd name="T14" fmla="*/ 1 w 157"/>
                    <a:gd name="T15" fmla="*/ 0 h 150"/>
                    <a:gd name="T16" fmla="*/ 1 w 157"/>
                    <a:gd name="T17" fmla="*/ 0 h 150"/>
                    <a:gd name="T18" fmla="*/ 1 w 157"/>
                    <a:gd name="T19" fmla="*/ 0 h 150"/>
                    <a:gd name="T20" fmla="*/ 1 w 157"/>
                    <a:gd name="T21" fmla="*/ 0 h 150"/>
                    <a:gd name="T22" fmla="*/ 1 w 157"/>
                    <a:gd name="T23" fmla="*/ 0 h 150"/>
                    <a:gd name="T24" fmla="*/ 1 w 157"/>
                    <a:gd name="T25" fmla="*/ 0 h 1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57"/>
                    <a:gd name="T40" fmla="*/ 0 h 150"/>
                    <a:gd name="T41" fmla="*/ 157 w 157"/>
                    <a:gd name="T42" fmla="*/ 150 h 1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57" h="150">
                      <a:moveTo>
                        <a:pt x="59" y="31"/>
                      </a:moveTo>
                      <a:lnTo>
                        <a:pt x="25" y="73"/>
                      </a:lnTo>
                      <a:lnTo>
                        <a:pt x="0" y="111"/>
                      </a:lnTo>
                      <a:lnTo>
                        <a:pt x="2" y="138"/>
                      </a:lnTo>
                      <a:lnTo>
                        <a:pt x="20" y="150"/>
                      </a:lnTo>
                      <a:lnTo>
                        <a:pt x="70" y="145"/>
                      </a:lnTo>
                      <a:lnTo>
                        <a:pt x="99" y="128"/>
                      </a:lnTo>
                      <a:lnTo>
                        <a:pt x="113" y="98"/>
                      </a:lnTo>
                      <a:lnTo>
                        <a:pt x="156" y="76"/>
                      </a:lnTo>
                      <a:lnTo>
                        <a:pt x="157" y="36"/>
                      </a:lnTo>
                      <a:lnTo>
                        <a:pt x="150" y="0"/>
                      </a:lnTo>
                      <a:lnTo>
                        <a:pt x="107" y="27"/>
                      </a:lnTo>
                      <a:lnTo>
                        <a:pt x="59" y="31"/>
                      </a:lnTo>
                      <a:close/>
                    </a:path>
                  </a:pathLst>
                </a:custGeom>
                <a:solidFill>
                  <a:srgbClr val="000000"/>
                </a:solidFill>
                <a:ln w="9525">
                  <a:solidFill>
                    <a:srgbClr val="FF6600"/>
                  </a:solidFill>
                  <a:round/>
                  <a:headEnd/>
                  <a:tailEnd/>
                </a:ln>
              </p:spPr>
              <p:txBody>
                <a:bodyPr/>
                <a:lstStyle/>
                <a:p>
                  <a:endParaRPr lang="zh-CN" altLang="en-US"/>
                </a:p>
              </p:txBody>
            </p:sp>
            <p:sp>
              <p:nvSpPr>
                <p:cNvPr id="2179" name="Freeform 59"/>
                <p:cNvSpPr>
                  <a:spLocks/>
                </p:cNvSpPr>
                <p:nvPr/>
              </p:nvSpPr>
              <p:spPr bwMode="auto">
                <a:xfrm>
                  <a:off x="1613" y="1806"/>
                  <a:ext cx="88" cy="51"/>
                </a:xfrm>
                <a:custGeom>
                  <a:avLst/>
                  <a:gdLst>
                    <a:gd name="T0" fmla="*/ 1 w 176"/>
                    <a:gd name="T1" fmla="*/ 0 h 154"/>
                    <a:gd name="T2" fmla="*/ 0 w 176"/>
                    <a:gd name="T3" fmla="*/ 0 h 154"/>
                    <a:gd name="T4" fmla="*/ 1 w 176"/>
                    <a:gd name="T5" fmla="*/ 0 h 154"/>
                    <a:gd name="T6" fmla="*/ 1 w 176"/>
                    <a:gd name="T7" fmla="*/ 0 h 154"/>
                    <a:gd name="T8" fmla="*/ 1 w 176"/>
                    <a:gd name="T9" fmla="*/ 0 h 154"/>
                    <a:gd name="T10" fmla="*/ 1 w 176"/>
                    <a:gd name="T11" fmla="*/ 0 h 154"/>
                    <a:gd name="T12" fmla="*/ 1 w 176"/>
                    <a:gd name="T13" fmla="*/ 0 h 154"/>
                    <a:gd name="T14" fmla="*/ 1 w 176"/>
                    <a:gd name="T15" fmla="*/ 0 h 154"/>
                    <a:gd name="T16" fmla="*/ 1 w 176"/>
                    <a:gd name="T17" fmla="*/ 0 h 154"/>
                    <a:gd name="T18" fmla="*/ 1 w 176"/>
                    <a:gd name="T19" fmla="*/ 0 h 154"/>
                    <a:gd name="T20" fmla="*/ 1 w 176"/>
                    <a:gd name="T21" fmla="*/ 0 h 154"/>
                    <a:gd name="T22" fmla="*/ 1 w 176"/>
                    <a:gd name="T23" fmla="*/ 0 h 154"/>
                    <a:gd name="T24" fmla="*/ 1 w 176"/>
                    <a:gd name="T25" fmla="*/ 0 h 154"/>
                    <a:gd name="T26" fmla="*/ 1 w 176"/>
                    <a:gd name="T27" fmla="*/ 0 h 154"/>
                    <a:gd name="T28" fmla="*/ 1 w 176"/>
                    <a:gd name="T29" fmla="*/ 0 h 1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6"/>
                    <a:gd name="T46" fmla="*/ 0 h 154"/>
                    <a:gd name="T47" fmla="*/ 176 w 176"/>
                    <a:gd name="T48" fmla="*/ 154 h 15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6" h="154">
                      <a:moveTo>
                        <a:pt x="3" y="10"/>
                      </a:moveTo>
                      <a:lnTo>
                        <a:pt x="0" y="71"/>
                      </a:lnTo>
                      <a:lnTo>
                        <a:pt x="24" y="95"/>
                      </a:lnTo>
                      <a:lnTo>
                        <a:pt x="49" y="104"/>
                      </a:lnTo>
                      <a:lnTo>
                        <a:pt x="65" y="117"/>
                      </a:lnTo>
                      <a:lnTo>
                        <a:pt x="94" y="138"/>
                      </a:lnTo>
                      <a:lnTo>
                        <a:pt x="144" y="154"/>
                      </a:lnTo>
                      <a:lnTo>
                        <a:pt x="162" y="150"/>
                      </a:lnTo>
                      <a:lnTo>
                        <a:pt x="176" y="141"/>
                      </a:lnTo>
                      <a:lnTo>
                        <a:pt x="176" y="125"/>
                      </a:lnTo>
                      <a:lnTo>
                        <a:pt x="158" y="89"/>
                      </a:lnTo>
                      <a:lnTo>
                        <a:pt x="118" y="53"/>
                      </a:lnTo>
                      <a:lnTo>
                        <a:pt x="86" y="22"/>
                      </a:lnTo>
                      <a:lnTo>
                        <a:pt x="76" y="0"/>
                      </a:lnTo>
                      <a:lnTo>
                        <a:pt x="3" y="10"/>
                      </a:lnTo>
                      <a:close/>
                    </a:path>
                  </a:pathLst>
                </a:custGeom>
                <a:solidFill>
                  <a:srgbClr val="000000"/>
                </a:solidFill>
                <a:ln w="9525">
                  <a:solidFill>
                    <a:srgbClr val="FF6600"/>
                  </a:solidFill>
                  <a:round/>
                  <a:headEnd/>
                  <a:tailEnd/>
                </a:ln>
              </p:spPr>
              <p:txBody>
                <a:bodyPr/>
                <a:lstStyle/>
                <a:p>
                  <a:endParaRPr lang="zh-CN" altLang="en-US"/>
                </a:p>
              </p:txBody>
            </p:sp>
          </p:grpSp>
          <p:grpSp>
            <p:nvGrpSpPr>
              <p:cNvPr id="2169" name="Group 60"/>
              <p:cNvGrpSpPr>
                <a:grpSpLocks/>
              </p:cNvGrpSpPr>
              <p:nvPr/>
            </p:nvGrpSpPr>
            <p:grpSpPr bwMode="auto">
              <a:xfrm>
                <a:off x="1441" y="1257"/>
                <a:ext cx="283" cy="578"/>
                <a:chOff x="1441" y="1257"/>
                <a:chExt cx="283" cy="578"/>
              </a:xfrm>
            </p:grpSpPr>
            <p:grpSp>
              <p:nvGrpSpPr>
                <p:cNvPr id="2170" name="Group 61"/>
                <p:cNvGrpSpPr>
                  <a:grpSpLocks/>
                </p:cNvGrpSpPr>
                <p:nvPr/>
              </p:nvGrpSpPr>
              <p:grpSpPr bwMode="auto">
                <a:xfrm>
                  <a:off x="1477" y="1257"/>
                  <a:ext cx="179" cy="186"/>
                  <a:chOff x="1477" y="1257"/>
                  <a:chExt cx="179" cy="186"/>
                </a:xfrm>
              </p:grpSpPr>
              <p:sp>
                <p:nvSpPr>
                  <p:cNvPr id="2175" name="Freeform 62"/>
                  <p:cNvSpPr>
                    <a:spLocks/>
                  </p:cNvSpPr>
                  <p:nvPr/>
                </p:nvSpPr>
                <p:spPr bwMode="auto">
                  <a:xfrm>
                    <a:off x="1477" y="1268"/>
                    <a:ext cx="179" cy="175"/>
                  </a:xfrm>
                  <a:custGeom>
                    <a:avLst/>
                    <a:gdLst>
                      <a:gd name="T0" fmla="*/ 0 w 357"/>
                      <a:gd name="T1" fmla="*/ 0 h 525"/>
                      <a:gd name="T2" fmla="*/ 1 w 357"/>
                      <a:gd name="T3" fmla="*/ 0 h 525"/>
                      <a:gd name="T4" fmla="*/ 1 w 357"/>
                      <a:gd name="T5" fmla="*/ 0 h 525"/>
                      <a:gd name="T6" fmla="*/ 1 w 357"/>
                      <a:gd name="T7" fmla="*/ 0 h 525"/>
                      <a:gd name="T8" fmla="*/ 1 w 357"/>
                      <a:gd name="T9" fmla="*/ 0 h 525"/>
                      <a:gd name="T10" fmla="*/ 1 w 357"/>
                      <a:gd name="T11" fmla="*/ 0 h 525"/>
                      <a:gd name="T12" fmla="*/ 1 w 357"/>
                      <a:gd name="T13" fmla="*/ 0 h 525"/>
                      <a:gd name="T14" fmla="*/ 1 w 357"/>
                      <a:gd name="T15" fmla="*/ 0 h 525"/>
                      <a:gd name="T16" fmla="*/ 0 w 357"/>
                      <a:gd name="T17" fmla="*/ 0 h 5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57"/>
                      <a:gd name="T28" fmla="*/ 0 h 525"/>
                      <a:gd name="T29" fmla="*/ 357 w 357"/>
                      <a:gd name="T30" fmla="*/ 525 h 5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57" h="525">
                        <a:moveTo>
                          <a:pt x="0" y="101"/>
                        </a:moveTo>
                        <a:lnTo>
                          <a:pt x="108" y="0"/>
                        </a:lnTo>
                        <a:lnTo>
                          <a:pt x="226" y="230"/>
                        </a:lnTo>
                        <a:lnTo>
                          <a:pt x="246" y="12"/>
                        </a:lnTo>
                        <a:lnTo>
                          <a:pt x="318" y="40"/>
                        </a:lnTo>
                        <a:lnTo>
                          <a:pt x="357" y="120"/>
                        </a:lnTo>
                        <a:lnTo>
                          <a:pt x="350" y="525"/>
                        </a:lnTo>
                        <a:lnTo>
                          <a:pt x="40" y="525"/>
                        </a:lnTo>
                        <a:lnTo>
                          <a:pt x="0" y="101"/>
                        </a:lnTo>
                        <a:close/>
                      </a:path>
                    </a:pathLst>
                  </a:custGeom>
                  <a:blipFill dpi="0" rotWithShape="0">
                    <a:blip r:embed="rId12" cstate="print"/>
                    <a:srcRect/>
                    <a:tile tx="0" ty="0" sx="100000" sy="100000" flip="none" algn="tl"/>
                  </a:blipFill>
                  <a:ln w="9525">
                    <a:solidFill>
                      <a:srgbClr val="FF6600"/>
                    </a:solidFill>
                    <a:round/>
                    <a:headEnd/>
                    <a:tailEnd/>
                  </a:ln>
                </p:spPr>
                <p:txBody>
                  <a:bodyPr/>
                  <a:lstStyle/>
                  <a:p>
                    <a:endParaRPr lang="zh-CN" altLang="en-US"/>
                  </a:p>
                </p:txBody>
              </p:sp>
              <p:sp>
                <p:nvSpPr>
                  <p:cNvPr id="2176" name="Freeform 63"/>
                  <p:cNvSpPr>
                    <a:spLocks/>
                  </p:cNvSpPr>
                  <p:nvPr/>
                </p:nvSpPr>
                <p:spPr bwMode="auto">
                  <a:xfrm>
                    <a:off x="1529" y="1257"/>
                    <a:ext cx="71" cy="103"/>
                  </a:xfrm>
                  <a:custGeom>
                    <a:avLst/>
                    <a:gdLst>
                      <a:gd name="T0" fmla="*/ 0 w 143"/>
                      <a:gd name="T1" fmla="*/ 0 h 307"/>
                      <a:gd name="T2" fmla="*/ 0 w 143"/>
                      <a:gd name="T3" fmla="*/ 0 h 307"/>
                      <a:gd name="T4" fmla="*/ 0 w 143"/>
                      <a:gd name="T5" fmla="*/ 0 h 307"/>
                      <a:gd name="T6" fmla="*/ 0 w 143"/>
                      <a:gd name="T7" fmla="*/ 0 h 307"/>
                      <a:gd name="T8" fmla="*/ 0 w 143"/>
                      <a:gd name="T9" fmla="*/ 0 h 307"/>
                      <a:gd name="T10" fmla="*/ 0 w 143"/>
                      <a:gd name="T11" fmla="*/ 0 h 307"/>
                      <a:gd name="T12" fmla="*/ 0 w 143"/>
                      <a:gd name="T13" fmla="*/ 0 h 307"/>
                      <a:gd name="T14" fmla="*/ 0 w 143"/>
                      <a:gd name="T15" fmla="*/ 0 h 307"/>
                      <a:gd name="T16" fmla="*/ 0 60000 65536"/>
                      <a:gd name="T17" fmla="*/ 0 60000 65536"/>
                      <a:gd name="T18" fmla="*/ 0 60000 65536"/>
                      <a:gd name="T19" fmla="*/ 0 60000 65536"/>
                      <a:gd name="T20" fmla="*/ 0 60000 65536"/>
                      <a:gd name="T21" fmla="*/ 0 60000 65536"/>
                      <a:gd name="T22" fmla="*/ 0 60000 65536"/>
                      <a:gd name="T23" fmla="*/ 0 60000 65536"/>
                      <a:gd name="T24" fmla="*/ 0 w 143"/>
                      <a:gd name="T25" fmla="*/ 0 h 307"/>
                      <a:gd name="T26" fmla="*/ 143 w 143"/>
                      <a:gd name="T27" fmla="*/ 307 h 30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3" h="307">
                        <a:moveTo>
                          <a:pt x="0" y="31"/>
                        </a:moveTo>
                        <a:lnTo>
                          <a:pt x="12" y="0"/>
                        </a:lnTo>
                        <a:lnTo>
                          <a:pt x="100" y="53"/>
                        </a:lnTo>
                        <a:lnTo>
                          <a:pt x="122" y="17"/>
                        </a:lnTo>
                        <a:lnTo>
                          <a:pt x="137" y="31"/>
                        </a:lnTo>
                        <a:lnTo>
                          <a:pt x="143" y="212"/>
                        </a:lnTo>
                        <a:lnTo>
                          <a:pt x="141" y="307"/>
                        </a:lnTo>
                        <a:lnTo>
                          <a:pt x="0" y="31"/>
                        </a:lnTo>
                        <a:close/>
                      </a:path>
                    </a:pathLst>
                  </a:custGeom>
                  <a:blipFill dpi="0" rotWithShape="0">
                    <a:blip r:embed="rId13" cstate="print"/>
                    <a:srcRect/>
                    <a:tile tx="0" ty="0" sx="100000" sy="100000" flip="none" algn="tl"/>
                  </a:blipFill>
                  <a:ln w="9525">
                    <a:solidFill>
                      <a:srgbClr val="FF6600"/>
                    </a:solidFill>
                    <a:round/>
                    <a:headEnd/>
                    <a:tailEnd/>
                  </a:ln>
                </p:spPr>
                <p:txBody>
                  <a:bodyPr/>
                  <a:lstStyle/>
                  <a:p>
                    <a:endParaRPr lang="zh-CN" altLang="en-US"/>
                  </a:p>
                </p:txBody>
              </p:sp>
              <p:sp>
                <p:nvSpPr>
                  <p:cNvPr id="2177" name="Freeform 64"/>
                  <p:cNvSpPr>
                    <a:spLocks/>
                  </p:cNvSpPr>
                  <p:nvPr/>
                </p:nvSpPr>
                <p:spPr bwMode="auto">
                  <a:xfrm>
                    <a:off x="1552" y="1278"/>
                    <a:ext cx="45" cy="20"/>
                  </a:xfrm>
                  <a:custGeom>
                    <a:avLst/>
                    <a:gdLst>
                      <a:gd name="T0" fmla="*/ 0 w 90"/>
                      <a:gd name="T1" fmla="*/ 0 h 61"/>
                      <a:gd name="T2" fmla="*/ 1 w 90"/>
                      <a:gd name="T3" fmla="*/ 0 h 61"/>
                      <a:gd name="T4" fmla="*/ 1 w 90"/>
                      <a:gd name="T5" fmla="*/ 0 h 61"/>
                      <a:gd name="T6" fmla="*/ 0 60000 65536"/>
                      <a:gd name="T7" fmla="*/ 0 60000 65536"/>
                      <a:gd name="T8" fmla="*/ 0 60000 65536"/>
                      <a:gd name="T9" fmla="*/ 0 w 90"/>
                      <a:gd name="T10" fmla="*/ 0 h 61"/>
                      <a:gd name="T11" fmla="*/ 90 w 90"/>
                      <a:gd name="T12" fmla="*/ 61 h 61"/>
                    </a:gdLst>
                    <a:ahLst/>
                    <a:cxnLst>
                      <a:cxn ang="T6">
                        <a:pos x="T0" y="T1"/>
                      </a:cxn>
                      <a:cxn ang="T7">
                        <a:pos x="T2" y="T3"/>
                      </a:cxn>
                      <a:cxn ang="T8">
                        <a:pos x="T4" y="T5"/>
                      </a:cxn>
                    </a:cxnLst>
                    <a:rect l="T9" t="T10" r="T11" b="T12"/>
                    <a:pathLst>
                      <a:path w="90" h="61">
                        <a:moveTo>
                          <a:pt x="0" y="61"/>
                        </a:moveTo>
                        <a:lnTo>
                          <a:pt x="51" y="0"/>
                        </a:lnTo>
                        <a:lnTo>
                          <a:pt x="90" y="49"/>
                        </a:lnTo>
                      </a:path>
                    </a:pathLst>
                  </a:custGeom>
                  <a:noFill/>
                  <a:ln w="7938">
                    <a:solidFill>
                      <a:srgbClr val="FF6600"/>
                    </a:solidFill>
                    <a:round/>
                    <a:headEnd/>
                    <a:tailEnd/>
                  </a:ln>
                </p:spPr>
                <p:txBody>
                  <a:bodyPr/>
                  <a:lstStyle/>
                  <a:p>
                    <a:endParaRPr lang="zh-CN" altLang="en-US"/>
                  </a:p>
                </p:txBody>
              </p:sp>
            </p:grpSp>
            <p:grpSp>
              <p:nvGrpSpPr>
                <p:cNvPr id="2171" name="Group 65"/>
                <p:cNvGrpSpPr>
                  <a:grpSpLocks/>
                </p:cNvGrpSpPr>
                <p:nvPr/>
              </p:nvGrpSpPr>
              <p:grpSpPr bwMode="auto">
                <a:xfrm>
                  <a:off x="1441" y="1266"/>
                  <a:ext cx="283" cy="569"/>
                  <a:chOff x="1441" y="1266"/>
                  <a:chExt cx="283" cy="569"/>
                </a:xfrm>
              </p:grpSpPr>
              <p:sp>
                <p:nvSpPr>
                  <p:cNvPr id="2172" name="Freeform 66"/>
                  <p:cNvSpPr>
                    <a:spLocks/>
                  </p:cNvSpPr>
                  <p:nvPr/>
                </p:nvSpPr>
                <p:spPr bwMode="auto">
                  <a:xfrm>
                    <a:off x="1441" y="1266"/>
                    <a:ext cx="283" cy="569"/>
                  </a:xfrm>
                  <a:custGeom>
                    <a:avLst/>
                    <a:gdLst>
                      <a:gd name="T0" fmla="*/ 0 w 567"/>
                      <a:gd name="T1" fmla="*/ 0 h 1706"/>
                      <a:gd name="T2" fmla="*/ 0 w 567"/>
                      <a:gd name="T3" fmla="*/ 0 h 1706"/>
                      <a:gd name="T4" fmla="*/ 0 w 567"/>
                      <a:gd name="T5" fmla="*/ 0 h 1706"/>
                      <a:gd name="T6" fmla="*/ 0 w 567"/>
                      <a:gd name="T7" fmla="*/ 0 h 1706"/>
                      <a:gd name="T8" fmla="*/ 0 w 567"/>
                      <a:gd name="T9" fmla="*/ 0 h 1706"/>
                      <a:gd name="T10" fmla="*/ 0 w 567"/>
                      <a:gd name="T11" fmla="*/ 0 h 1706"/>
                      <a:gd name="T12" fmla="*/ 0 w 567"/>
                      <a:gd name="T13" fmla="*/ 0 h 1706"/>
                      <a:gd name="T14" fmla="*/ 0 w 567"/>
                      <a:gd name="T15" fmla="*/ 0 h 1706"/>
                      <a:gd name="T16" fmla="*/ 0 w 567"/>
                      <a:gd name="T17" fmla="*/ 0 h 1706"/>
                      <a:gd name="T18" fmla="*/ 0 w 567"/>
                      <a:gd name="T19" fmla="*/ 0 h 1706"/>
                      <a:gd name="T20" fmla="*/ 0 w 567"/>
                      <a:gd name="T21" fmla="*/ 0 h 1706"/>
                      <a:gd name="T22" fmla="*/ 0 w 567"/>
                      <a:gd name="T23" fmla="*/ 0 h 1706"/>
                      <a:gd name="T24" fmla="*/ 0 w 567"/>
                      <a:gd name="T25" fmla="*/ 0 h 1706"/>
                      <a:gd name="T26" fmla="*/ 0 w 567"/>
                      <a:gd name="T27" fmla="*/ 0 h 1706"/>
                      <a:gd name="T28" fmla="*/ 0 w 567"/>
                      <a:gd name="T29" fmla="*/ 0 h 1706"/>
                      <a:gd name="T30" fmla="*/ 0 w 567"/>
                      <a:gd name="T31" fmla="*/ 0 h 1706"/>
                      <a:gd name="T32" fmla="*/ 0 w 567"/>
                      <a:gd name="T33" fmla="*/ 0 h 1706"/>
                      <a:gd name="T34" fmla="*/ 0 w 567"/>
                      <a:gd name="T35" fmla="*/ 0 h 1706"/>
                      <a:gd name="T36" fmla="*/ 0 w 567"/>
                      <a:gd name="T37" fmla="*/ 0 h 1706"/>
                      <a:gd name="T38" fmla="*/ 0 w 567"/>
                      <a:gd name="T39" fmla="*/ 0 h 1706"/>
                      <a:gd name="T40" fmla="*/ 0 w 567"/>
                      <a:gd name="T41" fmla="*/ 0 h 1706"/>
                      <a:gd name="T42" fmla="*/ 0 w 567"/>
                      <a:gd name="T43" fmla="*/ 0 h 1706"/>
                      <a:gd name="T44" fmla="*/ 0 w 567"/>
                      <a:gd name="T45" fmla="*/ 0 h 1706"/>
                      <a:gd name="T46" fmla="*/ 0 w 567"/>
                      <a:gd name="T47" fmla="*/ 0 h 1706"/>
                      <a:gd name="T48" fmla="*/ 0 w 567"/>
                      <a:gd name="T49" fmla="*/ 0 h 1706"/>
                      <a:gd name="T50" fmla="*/ 0 w 567"/>
                      <a:gd name="T51" fmla="*/ 0 h 1706"/>
                      <a:gd name="T52" fmla="*/ 0 w 567"/>
                      <a:gd name="T53" fmla="*/ 0 h 1706"/>
                      <a:gd name="T54" fmla="*/ 0 w 567"/>
                      <a:gd name="T55" fmla="*/ 0 h 1706"/>
                      <a:gd name="T56" fmla="*/ 0 w 567"/>
                      <a:gd name="T57" fmla="*/ 0 h 1706"/>
                      <a:gd name="T58" fmla="*/ 0 w 567"/>
                      <a:gd name="T59" fmla="*/ 0 h 170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67"/>
                      <a:gd name="T91" fmla="*/ 0 h 1706"/>
                      <a:gd name="T92" fmla="*/ 567 w 567"/>
                      <a:gd name="T93" fmla="*/ 1706 h 170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67" h="1706">
                        <a:moveTo>
                          <a:pt x="180" y="0"/>
                        </a:moveTo>
                        <a:lnTo>
                          <a:pt x="43" y="125"/>
                        </a:lnTo>
                        <a:lnTo>
                          <a:pt x="0" y="529"/>
                        </a:lnTo>
                        <a:lnTo>
                          <a:pt x="107" y="795"/>
                        </a:lnTo>
                        <a:lnTo>
                          <a:pt x="108" y="845"/>
                        </a:lnTo>
                        <a:lnTo>
                          <a:pt x="115" y="908"/>
                        </a:lnTo>
                        <a:lnTo>
                          <a:pt x="128" y="948"/>
                        </a:lnTo>
                        <a:lnTo>
                          <a:pt x="112" y="1237"/>
                        </a:lnTo>
                        <a:lnTo>
                          <a:pt x="74" y="1700"/>
                        </a:lnTo>
                        <a:lnTo>
                          <a:pt x="113" y="1706"/>
                        </a:lnTo>
                        <a:lnTo>
                          <a:pt x="172" y="1681"/>
                        </a:lnTo>
                        <a:lnTo>
                          <a:pt x="215" y="1368"/>
                        </a:lnTo>
                        <a:lnTo>
                          <a:pt x="237" y="1254"/>
                        </a:lnTo>
                        <a:lnTo>
                          <a:pt x="300" y="952"/>
                        </a:lnTo>
                        <a:lnTo>
                          <a:pt x="309" y="1270"/>
                        </a:lnTo>
                        <a:lnTo>
                          <a:pt x="342" y="1654"/>
                        </a:lnTo>
                        <a:lnTo>
                          <a:pt x="432" y="1659"/>
                        </a:lnTo>
                        <a:lnTo>
                          <a:pt x="441" y="1245"/>
                        </a:lnTo>
                        <a:lnTo>
                          <a:pt x="433" y="832"/>
                        </a:lnTo>
                        <a:lnTo>
                          <a:pt x="436" y="622"/>
                        </a:lnTo>
                        <a:lnTo>
                          <a:pt x="454" y="557"/>
                        </a:lnTo>
                        <a:lnTo>
                          <a:pt x="464" y="563"/>
                        </a:lnTo>
                        <a:lnTo>
                          <a:pt x="558" y="493"/>
                        </a:lnTo>
                        <a:lnTo>
                          <a:pt x="567" y="361"/>
                        </a:lnTo>
                        <a:lnTo>
                          <a:pt x="415" y="45"/>
                        </a:lnTo>
                        <a:lnTo>
                          <a:pt x="309" y="0"/>
                        </a:lnTo>
                        <a:lnTo>
                          <a:pt x="331" y="213"/>
                        </a:lnTo>
                        <a:lnTo>
                          <a:pt x="305" y="422"/>
                        </a:lnTo>
                        <a:lnTo>
                          <a:pt x="263" y="226"/>
                        </a:lnTo>
                        <a:lnTo>
                          <a:pt x="180" y="0"/>
                        </a:lnTo>
                        <a:close/>
                      </a:path>
                    </a:pathLst>
                  </a:custGeom>
                  <a:blipFill dpi="0" rotWithShape="0">
                    <a:blip r:embed="rId14" cstate="print"/>
                    <a:srcRect/>
                    <a:tile tx="0" ty="0" sx="100000" sy="100000" flip="none" algn="tl"/>
                  </a:blipFill>
                  <a:ln w="9525">
                    <a:solidFill>
                      <a:srgbClr val="FF6600"/>
                    </a:solidFill>
                    <a:round/>
                    <a:headEnd/>
                    <a:tailEnd/>
                  </a:ln>
                </p:spPr>
                <p:txBody>
                  <a:bodyPr/>
                  <a:lstStyle/>
                  <a:p>
                    <a:endParaRPr lang="zh-CN" altLang="en-US"/>
                  </a:p>
                </p:txBody>
              </p:sp>
              <p:sp>
                <p:nvSpPr>
                  <p:cNvPr id="2173" name="Freeform 67"/>
                  <p:cNvSpPr>
                    <a:spLocks/>
                  </p:cNvSpPr>
                  <p:nvPr/>
                </p:nvSpPr>
                <p:spPr bwMode="auto">
                  <a:xfrm>
                    <a:off x="1456" y="1327"/>
                    <a:ext cx="72" cy="148"/>
                  </a:xfrm>
                  <a:custGeom>
                    <a:avLst/>
                    <a:gdLst>
                      <a:gd name="T0" fmla="*/ 1 w 144"/>
                      <a:gd name="T1" fmla="*/ 0 h 444"/>
                      <a:gd name="T2" fmla="*/ 1 w 144"/>
                      <a:gd name="T3" fmla="*/ 0 h 444"/>
                      <a:gd name="T4" fmla="*/ 1 w 144"/>
                      <a:gd name="T5" fmla="*/ 0 h 444"/>
                      <a:gd name="T6" fmla="*/ 0 w 144"/>
                      <a:gd name="T7" fmla="*/ 0 h 444"/>
                      <a:gd name="T8" fmla="*/ 1 w 144"/>
                      <a:gd name="T9" fmla="*/ 0 h 444"/>
                      <a:gd name="T10" fmla="*/ 1 w 144"/>
                      <a:gd name="T11" fmla="*/ 0 h 444"/>
                      <a:gd name="T12" fmla="*/ 1 w 144"/>
                      <a:gd name="T13" fmla="*/ 0 h 444"/>
                      <a:gd name="T14" fmla="*/ 1 w 144"/>
                      <a:gd name="T15" fmla="*/ 0 h 444"/>
                      <a:gd name="T16" fmla="*/ 1 w 144"/>
                      <a:gd name="T17" fmla="*/ 0 h 444"/>
                      <a:gd name="T18" fmla="*/ 1 w 144"/>
                      <a:gd name="T19" fmla="*/ 0 h 444"/>
                      <a:gd name="T20" fmla="*/ 1 w 144"/>
                      <a:gd name="T21" fmla="*/ 0 h 4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
                      <a:gd name="T34" fmla="*/ 0 h 444"/>
                      <a:gd name="T35" fmla="*/ 144 w 144"/>
                      <a:gd name="T36" fmla="*/ 444 h 44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 h="444">
                        <a:moveTo>
                          <a:pt x="72" y="0"/>
                        </a:moveTo>
                        <a:lnTo>
                          <a:pt x="87" y="107"/>
                        </a:lnTo>
                        <a:lnTo>
                          <a:pt x="79" y="268"/>
                        </a:lnTo>
                        <a:lnTo>
                          <a:pt x="0" y="294"/>
                        </a:lnTo>
                        <a:lnTo>
                          <a:pt x="79" y="303"/>
                        </a:lnTo>
                        <a:lnTo>
                          <a:pt x="101" y="400"/>
                        </a:lnTo>
                        <a:lnTo>
                          <a:pt x="144" y="444"/>
                        </a:lnTo>
                        <a:lnTo>
                          <a:pt x="130" y="366"/>
                        </a:lnTo>
                        <a:lnTo>
                          <a:pt x="115" y="321"/>
                        </a:lnTo>
                        <a:lnTo>
                          <a:pt x="108" y="214"/>
                        </a:lnTo>
                        <a:lnTo>
                          <a:pt x="72" y="0"/>
                        </a:lnTo>
                        <a:close/>
                      </a:path>
                    </a:pathLst>
                  </a:custGeom>
                  <a:noFill/>
                  <a:ln w="9525">
                    <a:noFill/>
                    <a:round/>
                    <a:headEnd/>
                    <a:tailEnd/>
                  </a:ln>
                </p:spPr>
                <p:txBody>
                  <a:bodyPr/>
                  <a:lstStyle/>
                  <a:p>
                    <a:endParaRPr lang="zh-CN" altLang="en-US"/>
                  </a:p>
                </p:txBody>
              </p:sp>
              <p:sp>
                <p:nvSpPr>
                  <p:cNvPr id="2174" name="Freeform 68"/>
                  <p:cNvSpPr>
                    <a:spLocks/>
                  </p:cNvSpPr>
                  <p:nvPr/>
                </p:nvSpPr>
                <p:spPr bwMode="auto">
                  <a:xfrm>
                    <a:off x="1521" y="1336"/>
                    <a:ext cx="25" cy="20"/>
                  </a:xfrm>
                  <a:custGeom>
                    <a:avLst/>
                    <a:gdLst>
                      <a:gd name="T0" fmla="*/ 0 w 50"/>
                      <a:gd name="T1" fmla="*/ 0 h 60"/>
                      <a:gd name="T2" fmla="*/ 1 w 50"/>
                      <a:gd name="T3" fmla="*/ 0 h 60"/>
                      <a:gd name="T4" fmla="*/ 1 w 50"/>
                      <a:gd name="T5" fmla="*/ 0 h 60"/>
                      <a:gd name="T6" fmla="*/ 0 w 50"/>
                      <a:gd name="T7" fmla="*/ 0 h 60"/>
                      <a:gd name="T8" fmla="*/ 0 60000 65536"/>
                      <a:gd name="T9" fmla="*/ 0 60000 65536"/>
                      <a:gd name="T10" fmla="*/ 0 60000 65536"/>
                      <a:gd name="T11" fmla="*/ 0 60000 65536"/>
                      <a:gd name="T12" fmla="*/ 0 w 50"/>
                      <a:gd name="T13" fmla="*/ 0 h 60"/>
                      <a:gd name="T14" fmla="*/ 50 w 50"/>
                      <a:gd name="T15" fmla="*/ 60 h 60"/>
                    </a:gdLst>
                    <a:ahLst/>
                    <a:cxnLst>
                      <a:cxn ang="T8">
                        <a:pos x="T0" y="T1"/>
                      </a:cxn>
                      <a:cxn ang="T9">
                        <a:pos x="T2" y="T3"/>
                      </a:cxn>
                      <a:cxn ang="T10">
                        <a:pos x="T4" y="T5"/>
                      </a:cxn>
                      <a:cxn ang="T11">
                        <a:pos x="T6" y="T7"/>
                      </a:cxn>
                    </a:cxnLst>
                    <a:rect l="T12" t="T13" r="T14" b="T15"/>
                    <a:pathLst>
                      <a:path w="50" h="60">
                        <a:moveTo>
                          <a:pt x="0" y="60"/>
                        </a:moveTo>
                        <a:lnTo>
                          <a:pt x="10" y="0"/>
                        </a:lnTo>
                        <a:lnTo>
                          <a:pt x="50" y="52"/>
                        </a:lnTo>
                        <a:lnTo>
                          <a:pt x="0" y="60"/>
                        </a:lnTo>
                        <a:close/>
                      </a:path>
                    </a:pathLst>
                  </a:custGeom>
                  <a:blipFill dpi="0" rotWithShape="0">
                    <a:blip r:embed="rId13" cstate="print"/>
                    <a:srcRect/>
                    <a:tile tx="0" ty="0" sx="100000" sy="100000" flip="none" algn="tl"/>
                  </a:blipFill>
                  <a:ln w="9525">
                    <a:solidFill>
                      <a:srgbClr val="FF6600"/>
                    </a:solidFill>
                    <a:round/>
                    <a:headEnd/>
                    <a:tailEnd/>
                  </a:ln>
                </p:spPr>
                <p:txBody>
                  <a:bodyPr/>
                  <a:lstStyle/>
                  <a:p>
                    <a:endParaRPr lang="zh-CN" altLang="en-US"/>
                  </a:p>
                </p:txBody>
              </p:sp>
            </p:grpSp>
          </p:grpSp>
        </p:grpSp>
        <p:grpSp>
          <p:nvGrpSpPr>
            <p:cNvPr id="2163" name="Group 69"/>
            <p:cNvGrpSpPr>
              <a:grpSpLocks/>
            </p:cNvGrpSpPr>
            <p:nvPr/>
          </p:nvGrpSpPr>
          <p:grpSpPr bwMode="auto">
            <a:xfrm>
              <a:off x="1520" y="1167"/>
              <a:ext cx="90" cy="111"/>
              <a:chOff x="1520" y="1167"/>
              <a:chExt cx="90" cy="111"/>
            </a:xfrm>
          </p:grpSpPr>
          <p:sp>
            <p:nvSpPr>
              <p:cNvPr id="2165" name="Freeform 70"/>
              <p:cNvSpPr>
                <a:spLocks/>
              </p:cNvSpPr>
              <p:nvPr/>
            </p:nvSpPr>
            <p:spPr bwMode="auto">
              <a:xfrm>
                <a:off x="1523" y="1169"/>
                <a:ext cx="80" cy="109"/>
              </a:xfrm>
              <a:custGeom>
                <a:avLst/>
                <a:gdLst>
                  <a:gd name="T0" fmla="*/ 1 w 159"/>
                  <a:gd name="T1" fmla="*/ 0 h 328"/>
                  <a:gd name="T2" fmla="*/ 1 w 159"/>
                  <a:gd name="T3" fmla="*/ 0 h 328"/>
                  <a:gd name="T4" fmla="*/ 1 w 159"/>
                  <a:gd name="T5" fmla="*/ 0 h 328"/>
                  <a:gd name="T6" fmla="*/ 1 w 159"/>
                  <a:gd name="T7" fmla="*/ 0 h 328"/>
                  <a:gd name="T8" fmla="*/ 1 w 159"/>
                  <a:gd name="T9" fmla="*/ 0 h 328"/>
                  <a:gd name="T10" fmla="*/ 1 w 159"/>
                  <a:gd name="T11" fmla="*/ 0 h 328"/>
                  <a:gd name="T12" fmla="*/ 1 w 159"/>
                  <a:gd name="T13" fmla="*/ 0 h 328"/>
                  <a:gd name="T14" fmla="*/ 1 w 159"/>
                  <a:gd name="T15" fmla="*/ 0 h 328"/>
                  <a:gd name="T16" fmla="*/ 1 w 159"/>
                  <a:gd name="T17" fmla="*/ 0 h 328"/>
                  <a:gd name="T18" fmla="*/ 1 w 159"/>
                  <a:gd name="T19" fmla="*/ 0 h 328"/>
                  <a:gd name="T20" fmla="*/ 1 w 159"/>
                  <a:gd name="T21" fmla="*/ 0 h 328"/>
                  <a:gd name="T22" fmla="*/ 1 w 159"/>
                  <a:gd name="T23" fmla="*/ 0 h 328"/>
                  <a:gd name="T24" fmla="*/ 1 w 159"/>
                  <a:gd name="T25" fmla="*/ 0 h 328"/>
                  <a:gd name="T26" fmla="*/ 1 w 159"/>
                  <a:gd name="T27" fmla="*/ 0 h 328"/>
                  <a:gd name="T28" fmla="*/ 1 w 159"/>
                  <a:gd name="T29" fmla="*/ 0 h 328"/>
                  <a:gd name="T30" fmla="*/ 1 w 159"/>
                  <a:gd name="T31" fmla="*/ 0 h 328"/>
                  <a:gd name="T32" fmla="*/ 1 w 159"/>
                  <a:gd name="T33" fmla="*/ 0 h 328"/>
                  <a:gd name="T34" fmla="*/ 0 w 159"/>
                  <a:gd name="T35" fmla="*/ 0 h 328"/>
                  <a:gd name="T36" fmla="*/ 1 w 159"/>
                  <a:gd name="T37" fmla="*/ 0 h 328"/>
                  <a:gd name="T38" fmla="*/ 1 w 159"/>
                  <a:gd name="T39" fmla="*/ 0 h 328"/>
                  <a:gd name="T40" fmla="*/ 1 w 159"/>
                  <a:gd name="T41" fmla="*/ 0 h 328"/>
                  <a:gd name="T42" fmla="*/ 1 w 159"/>
                  <a:gd name="T43" fmla="*/ 0 h 328"/>
                  <a:gd name="T44" fmla="*/ 1 w 159"/>
                  <a:gd name="T45" fmla="*/ 0 h 328"/>
                  <a:gd name="T46" fmla="*/ 1 w 159"/>
                  <a:gd name="T47" fmla="*/ 0 h 328"/>
                  <a:gd name="T48" fmla="*/ 1 w 159"/>
                  <a:gd name="T49" fmla="*/ 0 h 328"/>
                  <a:gd name="T50" fmla="*/ 1 w 159"/>
                  <a:gd name="T51" fmla="*/ 0 h 328"/>
                  <a:gd name="T52" fmla="*/ 1 w 159"/>
                  <a:gd name="T53" fmla="*/ 0 h 328"/>
                  <a:gd name="T54" fmla="*/ 1 w 159"/>
                  <a:gd name="T55" fmla="*/ 0 h 328"/>
                  <a:gd name="T56" fmla="*/ 1 w 159"/>
                  <a:gd name="T57" fmla="*/ 0 h 328"/>
                  <a:gd name="T58" fmla="*/ 1 w 159"/>
                  <a:gd name="T59" fmla="*/ 0 h 328"/>
                  <a:gd name="T60" fmla="*/ 1 w 159"/>
                  <a:gd name="T61" fmla="*/ 0 h 328"/>
                  <a:gd name="T62" fmla="*/ 1 w 159"/>
                  <a:gd name="T63" fmla="*/ 0 h 328"/>
                  <a:gd name="T64" fmla="*/ 1 w 159"/>
                  <a:gd name="T65" fmla="*/ 0 h 328"/>
                  <a:gd name="T66" fmla="*/ 1 w 159"/>
                  <a:gd name="T67" fmla="*/ 0 h 32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9"/>
                  <a:gd name="T103" fmla="*/ 0 h 328"/>
                  <a:gd name="T104" fmla="*/ 159 w 159"/>
                  <a:gd name="T105" fmla="*/ 328 h 32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9" h="328">
                    <a:moveTo>
                      <a:pt x="157" y="55"/>
                    </a:moveTo>
                    <a:lnTo>
                      <a:pt x="159" y="107"/>
                    </a:lnTo>
                    <a:lnTo>
                      <a:pt x="153" y="126"/>
                    </a:lnTo>
                    <a:lnTo>
                      <a:pt x="159" y="144"/>
                    </a:lnTo>
                    <a:lnTo>
                      <a:pt x="158" y="163"/>
                    </a:lnTo>
                    <a:lnTo>
                      <a:pt x="156" y="190"/>
                    </a:lnTo>
                    <a:lnTo>
                      <a:pt x="153" y="217"/>
                    </a:lnTo>
                    <a:lnTo>
                      <a:pt x="154" y="245"/>
                    </a:lnTo>
                    <a:lnTo>
                      <a:pt x="145" y="263"/>
                    </a:lnTo>
                    <a:lnTo>
                      <a:pt x="130" y="274"/>
                    </a:lnTo>
                    <a:lnTo>
                      <a:pt x="135" y="291"/>
                    </a:lnTo>
                    <a:lnTo>
                      <a:pt x="109" y="328"/>
                    </a:lnTo>
                    <a:lnTo>
                      <a:pt x="23" y="273"/>
                    </a:lnTo>
                    <a:lnTo>
                      <a:pt x="19" y="200"/>
                    </a:lnTo>
                    <a:lnTo>
                      <a:pt x="16" y="191"/>
                    </a:lnTo>
                    <a:lnTo>
                      <a:pt x="12" y="179"/>
                    </a:lnTo>
                    <a:lnTo>
                      <a:pt x="5" y="160"/>
                    </a:lnTo>
                    <a:lnTo>
                      <a:pt x="0" y="121"/>
                    </a:lnTo>
                    <a:lnTo>
                      <a:pt x="10" y="116"/>
                    </a:lnTo>
                    <a:lnTo>
                      <a:pt x="7" y="102"/>
                    </a:lnTo>
                    <a:lnTo>
                      <a:pt x="7" y="77"/>
                    </a:lnTo>
                    <a:lnTo>
                      <a:pt x="9" y="59"/>
                    </a:lnTo>
                    <a:lnTo>
                      <a:pt x="16" y="38"/>
                    </a:lnTo>
                    <a:lnTo>
                      <a:pt x="24" y="23"/>
                    </a:lnTo>
                    <a:lnTo>
                      <a:pt x="40" y="9"/>
                    </a:lnTo>
                    <a:lnTo>
                      <a:pt x="56" y="3"/>
                    </a:lnTo>
                    <a:lnTo>
                      <a:pt x="74" y="0"/>
                    </a:lnTo>
                    <a:lnTo>
                      <a:pt x="92" y="0"/>
                    </a:lnTo>
                    <a:lnTo>
                      <a:pt x="110" y="1"/>
                    </a:lnTo>
                    <a:lnTo>
                      <a:pt x="125" y="4"/>
                    </a:lnTo>
                    <a:lnTo>
                      <a:pt x="140" y="13"/>
                    </a:lnTo>
                    <a:lnTo>
                      <a:pt x="148" y="25"/>
                    </a:lnTo>
                    <a:lnTo>
                      <a:pt x="152" y="35"/>
                    </a:lnTo>
                    <a:lnTo>
                      <a:pt x="157" y="55"/>
                    </a:lnTo>
                    <a:close/>
                  </a:path>
                </a:pathLst>
              </a:custGeom>
              <a:noFill/>
              <a:ln w="9525">
                <a:noFill/>
                <a:round/>
                <a:headEnd/>
                <a:tailEnd/>
              </a:ln>
            </p:spPr>
            <p:txBody>
              <a:bodyPr/>
              <a:lstStyle/>
              <a:p>
                <a:endParaRPr lang="zh-CN" altLang="en-US"/>
              </a:p>
            </p:txBody>
          </p:sp>
          <p:sp>
            <p:nvSpPr>
              <p:cNvPr id="2166" name="Freeform 71"/>
              <p:cNvSpPr>
                <a:spLocks/>
              </p:cNvSpPr>
              <p:nvPr/>
            </p:nvSpPr>
            <p:spPr bwMode="auto">
              <a:xfrm>
                <a:off x="1532" y="1231"/>
                <a:ext cx="43" cy="28"/>
              </a:xfrm>
              <a:custGeom>
                <a:avLst/>
                <a:gdLst>
                  <a:gd name="T0" fmla="*/ 0 w 87"/>
                  <a:gd name="T1" fmla="*/ 0 h 83"/>
                  <a:gd name="T2" fmla="*/ 0 w 87"/>
                  <a:gd name="T3" fmla="*/ 0 h 83"/>
                  <a:gd name="T4" fmla="*/ 0 w 87"/>
                  <a:gd name="T5" fmla="*/ 0 h 83"/>
                  <a:gd name="T6" fmla="*/ 0 w 87"/>
                  <a:gd name="T7" fmla="*/ 0 h 83"/>
                  <a:gd name="T8" fmla="*/ 0 w 87"/>
                  <a:gd name="T9" fmla="*/ 0 h 83"/>
                  <a:gd name="T10" fmla="*/ 0 w 87"/>
                  <a:gd name="T11" fmla="*/ 0 h 83"/>
                  <a:gd name="T12" fmla="*/ 0 w 87"/>
                  <a:gd name="T13" fmla="*/ 0 h 83"/>
                  <a:gd name="T14" fmla="*/ 0 w 87"/>
                  <a:gd name="T15" fmla="*/ 0 h 83"/>
                  <a:gd name="T16" fmla="*/ 0 w 87"/>
                  <a:gd name="T17" fmla="*/ 0 h 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
                  <a:gd name="T28" fmla="*/ 0 h 83"/>
                  <a:gd name="T29" fmla="*/ 87 w 87"/>
                  <a:gd name="T30" fmla="*/ 83 h 8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 h="83">
                    <a:moveTo>
                      <a:pt x="7" y="9"/>
                    </a:moveTo>
                    <a:lnTo>
                      <a:pt x="17" y="7"/>
                    </a:lnTo>
                    <a:lnTo>
                      <a:pt x="37" y="53"/>
                    </a:lnTo>
                    <a:lnTo>
                      <a:pt x="87" y="83"/>
                    </a:lnTo>
                    <a:lnTo>
                      <a:pt x="36" y="62"/>
                    </a:lnTo>
                    <a:lnTo>
                      <a:pt x="16" y="37"/>
                    </a:lnTo>
                    <a:lnTo>
                      <a:pt x="5" y="47"/>
                    </a:lnTo>
                    <a:lnTo>
                      <a:pt x="0" y="0"/>
                    </a:lnTo>
                    <a:lnTo>
                      <a:pt x="7" y="9"/>
                    </a:lnTo>
                    <a:close/>
                  </a:path>
                </a:pathLst>
              </a:custGeom>
              <a:blipFill dpi="0" rotWithShape="0">
                <a:blip r:embed="rId15" cstate="print"/>
                <a:srcRect/>
                <a:tile tx="0" ty="0" sx="100000" sy="100000" flip="none" algn="tl"/>
              </a:blipFill>
              <a:ln w="9525">
                <a:solidFill>
                  <a:srgbClr val="FF6600"/>
                </a:solidFill>
                <a:round/>
                <a:headEnd/>
                <a:tailEnd/>
              </a:ln>
            </p:spPr>
            <p:txBody>
              <a:bodyPr/>
              <a:lstStyle/>
              <a:p>
                <a:endParaRPr lang="zh-CN" altLang="en-US"/>
              </a:p>
            </p:txBody>
          </p:sp>
          <p:sp>
            <p:nvSpPr>
              <p:cNvPr id="2167" name="Freeform 72"/>
              <p:cNvSpPr>
                <a:spLocks/>
              </p:cNvSpPr>
              <p:nvPr/>
            </p:nvSpPr>
            <p:spPr bwMode="auto">
              <a:xfrm>
                <a:off x="1520" y="1167"/>
                <a:ext cx="90" cy="70"/>
              </a:xfrm>
              <a:custGeom>
                <a:avLst/>
                <a:gdLst>
                  <a:gd name="T0" fmla="*/ 0 w 181"/>
                  <a:gd name="T1" fmla="*/ 0 h 211"/>
                  <a:gd name="T2" fmla="*/ 0 w 181"/>
                  <a:gd name="T3" fmla="*/ 0 h 211"/>
                  <a:gd name="T4" fmla="*/ 0 w 181"/>
                  <a:gd name="T5" fmla="*/ 0 h 211"/>
                  <a:gd name="T6" fmla="*/ 0 w 181"/>
                  <a:gd name="T7" fmla="*/ 0 h 211"/>
                  <a:gd name="T8" fmla="*/ 0 w 181"/>
                  <a:gd name="T9" fmla="*/ 0 h 211"/>
                  <a:gd name="T10" fmla="*/ 0 w 181"/>
                  <a:gd name="T11" fmla="*/ 0 h 211"/>
                  <a:gd name="T12" fmla="*/ 0 w 181"/>
                  <a:gd name="T13" fmla="*/ 0 h 211"/>
                  <a:gd name="T14" fmla="*/ 0 w 181"/>
                  <a:gd name="T15" fmla="*/ 0 h 211"/>
                  <a:gd name="T16" fmla="*/ 0 w 181"/>
                  <a:gd name="T17" fmla="*/ 0 h 211"/>
                  <a:gd name="T18" fmla="*/ 0 w 181"/>
                  <a:gd name="T19" fmla="*/ 0 h 211"/>
                  <a:gd name="T20" fmla="*/ 0 w 181"/>
                  <a:gd name="T21" fmla="*/ 0 h 211"/>
                  <a:gd name="T22" fmla="*/ 0 w 181"/>
                  <a:gd name="T23" fmla="*/ 0 h 211"/>
                  <a:gd name="T24" fmla="*/ 0 w 181"/>
                  <a:gd name="T25" fmla="*/ 0 h 211"/>
                  <a:gd name="T26" fmla="*/ 0 w 181"/>
                  <a:gd name="T27" fmla="*/ 0 h 211"/>
                  <a:gd name="T28" fmla="*/ 0 w 181"/>
                  <a:gd name="T29" fmla="*/ 0 h 211"/>
                  <a:gd name="T30" fmla="*/ 0 w 181"/>
                  <a:gd name="T31" fmla="*/ 0 h 211"/>
                  <a:gd name="T32" fmla="*/ 0 w 181"/>
                  <a:gd name="T33" fmla="*/ 0 h 211"/>
                  <a:gd name="T34" fmla="*/ 0 w 181"/>
                  <a:gd name="T35" fmla="*/ 0 h 211"/>
                  <a:gd name="T36" fmla="*/ 0 w 181"/>
                  <a:gd name="T37" fmla="*/ 0 h 211"/>
                  <a:gd name="T38" fmla="*/ 0 w 181"/>
                  <a:gd name="T39" fmla="*/ 0 h 211"/>
                  <a:gd name="T40" fmla="*/ 0 w 181"/>
                  <a:gd name="T41" fmla="*/ 0 h 211"/>
                  <a:gd name="T42" fmla="*/ 0 w 181"/>
                  <a:gd name="T43" fmla="*/ 0 h 211"/>
                  <a:gd name="T44" fmla="*/ 0 w 181"/>
                  <a:gd name="T45" fmla="*/ 0 h 211"/>
                  <a:gd name="T46" fmla="*/ 0 w 181"/>
                  <a:gd name="T47" fmla="*/ 0 h 211"/>
                  <a:gd name="T48" fmla="*/ 0 w 181"/>
                  <a:gd name="T49" fmla="*/ 0 h 211"/>
                  <a:gd name="T50" fmla="*/ 0 w 181"/>
                  <a:gd name="T51" fmla="*/ 0 h 211"/>
                  <a:gd name="T52" fmla="*/ 0 w 181"/>
                  <a:gd name="T53" fmla="*/ 0 h 211"/>
                  <a:gd name="T54" fmla="*/ 0 w 181"/>
                  <a:gd name="T55" fmla="*/ 0 h 211"/>
                  <a:gd name="T56" fmla="*/ 0 w 181"/>
                  <a:gd name="T57" fmla="*/ 0 h 211"/>
                  <a:gd name="T58" fmla="*/ 0 w 181"/>
                  <a:gd name="T59" fmla="*/ 0 h 211"/>
                  <a:gd name="T60" fmla="*/ 0 w 181"/>
                  <a:gd name="T61" fmla="*/ 0 h 211"/>
                  <a:gd name="T62" fmla="*/ 0 w 181"/>
                  <a:gd name="T63" fmla="*/ 0 h 211"/>
                  <a:gd name="T64" fmla="*/ 0 w 181"/>
                  <a:gd name="T65" fmla="*/ 0 h 211"/>
                  <a:gd name="T66" fmla="*/ 0 w 181"/>
                  <a:gd name="T67" fmla="*/ 0 h 211"/>
                  <a:gd name="T68" fmla="*/ 0 w 181"/>
                  <a:gd name="T69" fmla="*/ 0 h 21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1"/>
                  <a:gd name="T106" fmla="*/ 0 h 211"/>
                  <a:gd name="T107" fmla="*/ 181 w 181"/>
                  <a:gd name="T108" fmla="*/ 211 h 21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1" h="211">
                    <a:moveTo>
                      <a:pt x="27" y="211"/>
                    </a:moveTo>
                    <a:lnTo>
                      <a:pt x="12" y="187"/>
                    </a:lnTo>
                    <a:lnTo>
                      <a:pt x="5" y="156"/>
                    </a:lnTo>
                    <a:lnTo>
                      <a:pt x="0" y="112"/>
                    </a:lnTo>
                    <a:lnTo>
                      <a:pt x="0" y="70"/>
                    </a:lnTo>
                    <a:lnTo>
                      <a:pt x="6" y="37"/>
                    </a:lnTo>
                    <a:lnTo>
                      <a:pt x="24" y="15"/>
                    </a:lnTo>
                    <a:lnTo>
                      <a:pt x="43" y="5"/>
                    </a:lnTo>
                    <a:lnTo>
                      <a:pt x="79" y="0"/>
                    </a:lnTo>
                    <a:lnTo>
                      <a:pt x="126" y="3"/>
                    </a:lnTo>
                    <a:lnTo>
                      <a:pt x="154" y="15"/>
                    </a:lnTo>
                    <a:lnTo>
                      <a:pt x="172" y="20"/>
                    </a:lnTo>
                    <a:lnTo>
                      <a:pt x="181" y="20"/>
                    </a:lnTo>
                    <a:lnTo>
                      <a:pt x="170" y="33"/>
                    </a:lnTo>
                    <a:lnTo>
                      <a:pt x="163" y="55"/>
                    </a:lnTo>
                    <a:lnTo>
                      <a:pt x="163" y="64"/>
                    </a:lnTo>
                    <a:lnTo>
                      <a:pt x="147" y="51"/>
                    </a:lnTo>
                    <a:lnTo>
                      <a:pt x="126" y="49"/>
                    </a:lnTo>
                    <a:lnTo>
                      <a:pt x="99" y="46"/>
                    </a:lnTo>
                    <a:lnTo>
                      <a:pt x="82" y="46"/>
                    </a:lnTo>
                    <a:lnTo>
                      <a:pt x="61" y="46"/>
                    </a:lnTo>
                    <a:lnTo>
                      <a:pt x="71" y="52"/>
                    </a:lnTo>
                    <a:lnTo>
                      <a:pt x="71" y="66"/>
                    </a:lnTo>
                    <a:lnTo>
                      <a:pt x="65" y="80"/>
                    </a:lnTo>
                    <a:lnTo>
                      <a:pt x="54" y="101"/>
                    </a:lnTo>
                    <a:lnTo>
                      <a:pt x="48" y="126"/>
                    </a:lnTo>
                    <a:lnTo>
                      <a:pt x="48" y="156"/>
                    </a:lnTo>
                    <a:lnTo>
                      <a:pt x="33" y="138"/>
                    </a:lnTo>
                    <a:lnTo>
                      <a:pt x="31" y="125"/>
                    </a:lnTo>
                    <a:lnTo>
                      <a:pt x="22" y="121"/>
                    </a:lnTo>
                    <a:lnTo>
                      <a:pt x="11" y="122"/>
                    </a:lnTo>
                    <a:lnTo>
                      <a:pt x="9" y="129"/>
                    </a:lnTo>
                    <a:lnTo>
                      <a:pt x="12" y="170"/>
                    </a:lnTo>
                    <a:lnTo>
                      <a:pt x="21" y="187"/>
                    </a:lnTo>
                    <a:lnTo>
                      <a:pt x="27" y="211"/>
                    </a:lnTo>
                    <a:close/>
                  </a:path>
                </a:pathLst>
              </a:custGeom>
              <a:blipFill dpi="0" rotWithShape="0">
                <a:blip r:embed="rId16" cstate="print"/>
                <a:srcRect/>
                <a:tile tx="0" ty="0" sx="100000" sy="100000" flip="none" algn="tl"/>
              </a:blipFill>
              <a:ln w="9525">
                <a:solidFill>
                  <a:srgbClr val="FF6600"/>
                </a:solidFill>
                <a:round/>
                <a:headEnd/>
                <a:tailEnd/>
              </a:ln>
            </p:spPr>
            <p:txBody>
              <a:bodyPr/>
              <a:lstStyle/>
              <a:p>
                <a:endParaRPr lang="zh-CN" altLang="en-US"/>
              </a:p>
            </p:txBody>
          </p:sp>
        </p:grpSp>
        <p:sp>
          <p:nvSpPr>
            <p:cNvPr id="2164" name="Freeform 73"/>
            <p:cNvSpPr>
              <a:spLocks/>
            </p:cNvSpPr>
            <p:nvPr/>
          </p:nvSpPr>
          <p:spPr bwMode="auto">
            <a:xfrm>
              <a:off x="1595" y="1418"/>
              <a:ext cx="77" cy="35"/>
            </a:xfrm>
            <a:custGeom>
              <a:avLst/>
              <a:gdLst>
                <a:gd name="T0" fmla="*/ 1 w 154"/>
                <a:gd name="T1" fmla="*/ 0 h 107"/>
                <a:gd name="T2" fmla="*/ 1 w 154"/>
                <a:gd name="T3" fmla="*/ 0 h 107"/>
                <a:gd name="T4" fmla="*/ 1 w 154"/>
                <a:gd name="T5" fmla="*/ 0 h 107"/>
                <a:gd name="T6" fmla="*/ 1 w 154"/>
                <a:gd name="T7" fmla="*/ 0 h 107"/>
                <a:gd name="T8" fmla="*/ 0 w 154"/>
                <a:gd name="T9" fmla="*/ 0 h 107"/>
                <a:gd name="T10" fmla="*/ 1 w 154"/>
                <a:gd name="T11" fmla="*/ 0 h 107"/>
                <a:gd name="T12" fmla="*/ 1 w 154"/>
                <a:gd name="T13" fmla="*/ 0 h 107"/>
                <a:gd name="T14" fmla="*/ 1 w 154"/>
                <a:gd name="T15" fmla="*/ 0 h 107"/>
                <a:gd name="T16" fmla="*/ 1 w 154"/>
                <a:gd name="T17" fmla="*/ 0 h 107"/>
                <a:gd name="T18" fmla="*/ 1 w 154"/>
                <a:gd name="T19" fmla="*/ 0 h 107"/>
                <a:gd name="T20" fmla="*/ 1 w 154"/>
                <a:gd name="T21" fmla="*/ 0 h 1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4"/>
                <a:gd name="T34" fmla="*/ 0 h 107"/>
                <a:gd name="T35" fmla="*/ 154 w 154"/>
                <a:gd name="T36" fmla="*/ 107 h 10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4" h="107">
                  <a:moveTo>
                    <a:pt x="154" y="95"/>
                  </a:moveTo>
                  <a:lnTo>
                    <a:pt x="118" y="107"/>
                  </a:lnTo>
                  <a:lnTo>
                    <a:pt x="67" y="98"/>
                  </a:lnTo>
                  <a:lnTo>
                    <a:pt x="25" y="81"/>
                  </a:lnTo>
                  <a:lnTo>
                    <a:pt x="0" y="19"/>
                  </a:lnTo>
                  <a:lnTo>
                    <a:pt x="70" y="26"/>
                  </a:lnTo>
                  <a:lnTo>
                    <a:pt x="64" y="0"/>
                  </a:lnTo>
                  <a:lnTo>
                    <a:pt x="96" y="6"/>
                  </a:lnTo>
                  <a:lnTo>
                    <a:pt x="129" y="26"/>
                  </a:lnTo>
                  <a:lnTo>
                    <a:pt x="142" y="35"/>
                  </a:lnTo>
                  <a:lnTo>
                    <a:pt x="154" y="95"/>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grpSp>
        <p:nvGrpSpPr>
          <p:cNvPr id="2063" name="Group 74"/>
          <p:cNvGrpSpPr>
            <a:grpSpLocks/>
          </p:cNvGrpSpPr>
          <p:nvPr/>
        </p:nvGrpSpPr>
        <p:grpSpPr bwMode="auto">
          <a:xfrm>
            <a:off x="5102225" y="2919413"/>
            <a:ext cx="300038" cy="1090612"/>
            <a:chOff x="2065" y="1212"/>
            <a:chExt cx="181" cy="687"/>
          </a:xfrm>
        </p:grpSpPr>
        <p:sp>
          <p:nvSpPr>
            <p:cNvPr id="2148" name="Freeform 75"/>
            <p:cNvSpPr>
              <a:spLocks/>
            </p:cNvSpPr>
            <p:nvPr/>
          </p:nvSpPr>
          <p:spPr bwMode="auto">
            <a:xfrm>
              <a:off x="2102" y="1678"/>
              <a:ext cx="96" cy="200"/>
            </a:xfrm>
            <a:custGeom>
              <a:avLst/>
              <a:gdLst>
                <a:gd name="T0" fmla="*/ 1 w 192"/>
                <a:gd name="T1" fmla="*/ 0 h 600"/>
                <a:gd name="T2" fmla="*/ 1 w 192"/>
                <a:gd name="T3" fmla="*/ 0 h 600"/>
                <a:gd name="T4" fmla="*/ 1 w 192"/>
                <a:gd name="T5" fmla="*/ 0 h 600"/>
                <a:gd name="T6" fmla="*/ 1 w 192"/>
                <a:gd name="T7" fmla="*/ 0 h 600"/>
                <a:gd name="T8" fmla="*/ 1 w 192"/>
                <a:gd name="T9" fmla="*/ 0 h 600"/>
                <a:gd name="T10" fmla="*/ 1 w 192"/>
                <a:gd name="T11" fmla="*/ 0 h 600"/>
                <a:gd name="T12" fmla="*/ 1 w 192"/>
                <a:gd name="T13" fmla="*/ 0 h 600"/>
                <a:gd name="T14" fmla="*/ 1 w 192"/>
                <a:gd name="T15" fmla="*/ 0 h 600"/>
                <a:gd name="T16" fmla="*/ 1 w 192"/>
                <a:gd name="T17" fmla="*/ 0 h 600"/>
                <a:gd name="T18" fmla="*/ 0 w 192"/>
                <a:gd name="T19" fmla="*/ 0 h 600"/>
                <a:gd name="T20" fmla="*/ 1 w 192"/>
                <a:gd name="T21" fmla="*/ 0 h 600"/>
                <a:gd name="T22" fmla="*/ 1 w 192"/>
                <a:gd name="T23" fmla="*/ 0 h 600"/>
                <a:gd name="T24" fmla="*/ 1 w 192"/>
                <a:gd name="T25" fmla="*/ 0 h 600"/>
                <a:gd name="T26" fmla="*/ 1 w 192"/>
                <a:gd name="T27" fmla="*/ 0 h 600"/>
                <a:gd name="T28" fmla="*/ 1 w 192"/>
                <a:gd name="T29" fmla="*/ 0 h 600"/>
                <a:gd name="T30" fmla="*/ 1 w 192"/>
                <a:gd name="T31" fmla="*/ 0 h 600"/>
                <a:gd name="T32" fmla="*/ 1 w 192"/>
                <a:gd name="T33" fmla="*/ 0 h 600"/>
                <a:gd name="T34" fmla="*/ 1 w 192"/>
                <a:gd name="T35" fmla="*/ 0 h 600"/>
                <a:gd name="T36" fmla="*/ 1 w 192"/>
                <a:gd name="T37" fmla="*/ 0 h 600"/>
                <a:gd name="T38" fmla="*/ 1 w 192"/>
                <a:gd name="T39" fmla="*/ 0 h 600"/>
                <a:gd name="T40" fmla="*/ 1 w 192"/>
                <a:gd name="T41" fmla="*/ 0 h 600"/>
                <a:gd name="T42" fmla="*/ 1 w 192"/>
                <a:gd name="T43" fmla="*/ 0 h 600"/>
                <a:gd name="T44" fmla="*/ 1 w 192"/>
                <a:gd name="T45" fmla="*/ 0 h 600"/>
                <a:gd name="T46" fmla="*/ 1 w 192"/>
                <a:gd name="T47" fmla="*/ 0 h 600"/>
                <a:gd name="T48" fmla="*/ 1 w 192"/>
                <a:gd name="T49" fmla="*/ 0 h 600"/>
                <a:gd name="T50" fmla="*/ 1 w 192"/>
                <a:gd name="T51" fmla="*/ 0 h 600"/>
                <a:gd name="T52" fmla="*/ 1 w 192"/>
                <a:gd name="T53" fmla="*/ 0 h 600"/>
                <a:gd name="T54" fmla="*/ 1 w 192"/>
                <a:gd name="T55" fmla="*/ 0 h 600"/>
                <a:gd name="T56" fmla="*/ 1 w 192"/>
                <a:gd name="T57" fmla="*/ 0 h 600"/>
                <a:gd name="T58" fmla="*/ 1 w 192"/>
                <a:gd name="T59" fmla="*/ 0 h 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92"/>
                <a:gd name="T91" fmla="*/ 0 h 600"/>
                <a:gd name="T92" fmla="*/ 192 w 192"/>
                <a:gd name="T93" fmla="*/ 600 h 6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92" h="600">
                  <a:moveTo>
                    <a:pt x="42" y="0"/>
                  </a:moveTo>
                  <a:lnTo>
                    <a:pt x="37" y="71"/>
                  </a:lnTo>
                  <a:lnTo>
                    <a:pt x="34" y="152"/>
                  </a:lnTo>
                  <a:lnTo>
                    <a:pt x="34" y="232"/>
                  </a:lnTo>
                  <a:lnTo>
                    <a:pt x="37" y="306"/>
                  </a:lnTo>
                  <a:lnTo>
                    <a:pt x="38" y="365"/>
                  </a:lnTo>
                  <a:lnTo>
                    <a:pt x="38" y="441"/>
                  </a:lnTo>
                  <a:lnTo>
                    <a:pt x="34" y="472"/>
                  </a:lnTo>
                  <a:lnTo>
                    <a:pt x="9" y="564"/>
                  </a:lnTo>
                  <a:lnTo>
                    <a:pt x="0" y="599"/>
                  </a:lnTo>
                  <a:lnTo>
                    <a:pt x="40" y="600"/>
                  </a:lnTo>
                  <a:lnTo>
                    <a:pt x="58" y="559"/>
                  </a:lnTo>
                  <a:lnTo>
                    <a:pt x="70" y="511"/>
                  </a:lnTo>
                  <a:lnTo>
                    <a:pt x="77" y="437"/>
                  </a:lnTo>
                  <a:lnTo>
                    <a:pt x="101" y="232"/>
                  </a:lnTo>
                  <a:lnTo>
                    <a:pt x="110" y="174"/>
                  </a:lnTo>
                  <a:lnTo>
                    <a:pt x="104" y="285"/>
                  </a:lnTo>
                  <a:lnTo>
                    <a:pt x="111" y="354"/>
                  </a:lnTo>
                  <a:lnTo>
                    <a:pt x="113" y="417"/>
                  </a:lnTo>
                  <a:lnTo>
                    <a:pt x="108" y="475"/>
                  </a:lnTo>
                  <a:lnTo>
                    <a:pt x="112" y="504"/>
                  </a:lnTo>
                  <a:lnTo>
                    <a:pt x="138" y="590"/>
                  </a:lnTo>
                  <a:lnTo>
                    <a:pt x="162" y="591"/>
                  </a:lnTo>
                  <a:lnTo>
                    <a:pt x="174" y="591"/>
                  </a:lnTo>
                  <a:lnTo>
                    <a:pt x="188" y="573"/>
                  </a:lnTo>
                  <a:lnTo>
                    <a:pt x="153" y="475"/>
                  </a:lnTo>
                  <a:lnTo>
                    <a:pt x="171" y="267"/>
                  </a:lnTo>
                  <a:lnTo>
                    <a:pt x="178" y="169"/>
                  </a:lnTo>
                  <a:lnTo>
                    <a:pt x="192" y="5"/>
                  </a:lnTo>
                  <a:lnTo>
                    <a:pt x="42" y="0"/>
                  </a:lnTo>
                  <a:close/>
                </a:path>
              </a:pathLst>
            </a:custGeom>
            <a:blipFill dpi="0" rotWithShape="0">
              <a:blip r:embed="rId17" cstate="print"/>
              <a:srcRect/>
              <a:tile tx="0" ty="0" sx="100000" sy="100000" flip="none" algn="tl"/>
            </a:blipFill>
            <a:ln w="9525">
              <a:solidFill>
                <a:srgbClr val="FF6600"/>
              </a:solidFill>
              <a:round/>
              <a:headEnd/>
              <a:tailEnd/>
            </a:ln>
          </p:spPr>
          <p:txBody>
            <a:bodyPr/>
            <a:lstStyle/>
            <a:p>
              <a:endParaRPr lang="zh-CN" altLang="en-US"/>
            </a:p>
          </p:txBody>
        </p:sp>
        <p:grpSp>
          <p:nvGrpSpPr>
            <p:cNvPr id="2149" name="Group 76"/>
            <p:cNvGrpSpPr>
              <a:grpSpLocks/>
            </p:cNvGrpSpPr>
            <p:nvPr/>
          </p:nvGrpSpPr>
          <p:grpSpPr bwMode="auto">
            <a:xfrm>
              <a:off x="2067" y="1430"/>
              <a:ext cx="175" cy="199"/>
              <a:chOff x="2067" y="1430"/>
              <a:chExt cx="175" cy="199"/>
            </a:xfrm>
          </p:grpSpPr>
          <p:sp>
            <p:nvSpPr>
              <p:cNvPr id="2160" name="Freeform 77"/>
              <p:cNvSpPr>
                <a:spLocks/>
              </p:cNvSpPr>
              <p:nvPr/>
            </p:nvSpPr>
            <p:spPr bwMode="auto">
              <a:xfrm>
                <a:off x="2067" y="1435"/>
                <a:ext cx="48" cy="194"/>
              </a:xfrm>
              <a:custGeom>
                <a:avLst/>
                <a:gdLst>
                  <a:gd name="T0" fmla="*/ 1 w 96"/>
                  <a:gd name="T1" fmla="*/ 0 h 581"/>
                  <a:gd name="T2" fmla="*/ 0 w 96"/>
                  <a:gd name="T3" fmla="*/ 0 h 581"/>
                  <a:gd name="T4" fmla="*/ 1 w 96"/>
                  <a:gd name="T5" fmla="*/ 0 h 581"/>
                  <a:gd name="T6" fmla="*/ 1 w 96"/>
                  <a:gd name="T7" fmla="*/ 0 h 581"/>
                  <a:gd name="T8" fmla="*/ 1 w 96"/>
                  <a:gd name="T9" fmla="*/ 0 h 581"/>
                  <a:gd name="T10" fmla="*/ 1 w 96"/>
                  <a:gd name="T11" fmla="*/ 0 h 581"/>
                  <a:gd name="T12" fmla="*/ 1 w 96"/>
                  <a:gd name="T13" fmla="*/ 0 h 581"/>
                  <a:gd name="T14" fmla="*/ 1 w 96"/>
                  <a:gd name="T15" fmla="*/ 0 h 581"/>
                  <a:gd name="T16" fmla="*/ 1 w 96"/>
                  <a:gd name="T17" fmla="*/ 0 h 581"/>
                  <a:gd name="T18" fmla="*/ 1 w 96"/>
                  <a:gd name="T19" fmla="*/ 0 h 581"/>
                  <a:gd name="T20" fmla="*/ 1 w 96"/>
                  <a:gd name="T21" fmla="*/ 0 h 581"/>
                  <a:gd name="T22" fmla="*/ 1 w 96"/>
                  <a:gd name="T23" fmla="*/ 0 h 581"/>
                  <a:gd name="T24" fmla="*/ 1 w 96"/>
                  <a:gd name="T25" fmla="*/ 0 h 581"/>
                  <a:gd name="T26" fmla="*/ 1 w 96"/>
                  <a:gd name="T27" fmla="*/ 0 h 58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
                  <a:gd name="T43" fmla="*/ 0 h 581"/>
                  <a:gd name="T44" fmla="*/ 96 w 96"/>
                  <a:gd name="T45" fmla="*/ 581 h 58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 h="581">
                    <a:moveTo>
                      <a:pt x="5" y="0"/>
                    </a:moveTo>
                    <a:lnTo>
                      <a:pt x="0" y="131"/>
                    </a:lnTo>
                    <a:lnTo>
                      <a:pt x="16" y="312"/>
                    </a:lnTo>
                    <a:lnTo>
                      <a:pt x="29" y="468"/>
                    </a:lnTo>
                    <a:lnTo>
                      <a:pt x="53" y="563"/>
                    </a:lnTo>
                    <a:lnTo>
                      <a:pt x="64" y="581"/>
                    </a:lnTo>
                    <a:lnTo>
                      <a:pt x="71" y="554"/>
                    </a:lnTo>
                    <a:lnTo>
                      <a:pt x="75" y="487"/>
                    </a:lnTo>
                    <a:lnTo>
                      <a:pt x="96" y="469"/>
                    </a:lnTo>
                    <a:lnTo>
                      <a:pt x="67" y="417"/>
                    </a:lnTo>
                    <a:lnTo>
                      <a:pt x="48" y="386"/>
                    </a:lnTo>
                    <a:lnTo>
                      <a:pt x="51" y="117"/>
                    </a:lnTo>
                    <a:lnTo>
                      <a:pt x="60" y="10"/>
                    </a:lnTo>
                    <a:lnTo>
                      <a:pt x="5" y="0"/>
                    </a:lnTo>
                    <a:close/>
                  </a:path>
                </a:pathLst>
              </a:custGeom>
              <a:blipFill dpi="0" rotWithShape="0">
                <a:blip r:embed="rId17" cstate="print"/>
                <a:srcRect/>
                <a:tile tx="0" ty="0" sx="100000" sy="100000" flip="none" algn="tl"/>
              </a:blipFill>
              <a:ln w="9525">
                <a:solidFill>
                  <a:srgbClr val="FF6600"/>
                </a:solidFill>
                <a:round/>
                <a:headEnd/>
                <a:tailEnd/>
              </a:ln>
            </p:spPr>
            <p:txBody>
              <a:bodyPr/>
              <a:lstStyle/>
              <a:p>
                <a:endParaRPr lang="zh-CN" altLang="en-US"/>
              </a:p>
            </p:txBody>
          </p:sp>
          <p:sp>
            <p:nvSpPr>
              <p:cNvPr id="2161" name="Freeform 78"/>
              <p:cNvSpPr>
                <a:spLocks/>
              </p:cNvSpPr>
              <p:nvPr/>
            </p:nvSpPr>
            <p:spPr bwMode="auto">
              <a:xfrm>
                <a:off x="2200" y="1430"/>
                <a:ext cx="42" cy="181"/>
              </a:xfrm>
              <a:custGeom>
                <a:avLst/>
                <a:gdLst>
                  <a:gd name="T0" fmla="*/ 1 w 83"/>
                  <a:gd name="T1" fmla="*/ 0 h 542"/>
                  <a:gd name="T2" fmla="*/ 1 w 83"/>
                  <a:gd name="T3" fmla="*/ 0 h 542"/>
                  <a:gd name="T4" fmla="*/ 1 w 83"/>
                  <a:gd name="T5" fmla="*/ 0 h 542"/>
                  <a:gd name="T6" fmla="*/ 0 w 83"/>
                  <a:gd name="T7" fmla="*/ 0 h 542"/>
                  <a:gd name="T8" fmla="*/ 1 w 83"/>
                  <a:gd name="T9" fmla="*/ 0 h 542"/>
                  <a:gd name="T10" fmla="*/ 0 w 83"/>
                  <a:gd name="T11" fmla="*/ 0 h 542"/>
                  <a:gd name="T12" fmla="*/ 1 w 83"/>
                  <a:gd name="T13" fmla="*/ 0 h 542"/>
                  <a:gd name="T14" fmla="*/ 1 w 83"/>
                  <a:gd name="T15" fmla="*/ 0 h 542"/>
                  <a:gd name="T16" fmla="*/ 1 w 83"/>
                  <a:gd name="T17" fmla="*/ 0 h 542"/>
                  <a:gd name="T18" fmla="*/ 1 w 83"/>
                  <a:gd name="T19" fmla="*/ 0 h 542"/>
                  <a:gd name="T20" fmla="*/ 1 w 83"/>
                  <a:gd name="T21" fmla="*/ 0 h 542"/>
                  <a:gd name="T22" fmla="*/ 1 w 83"/>
                  <a:gd name="T23" fmla="*/ 0 h 5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3"/>
                  <a:gd name="T37" fmla="*/ 0 h 542"/>
                  <a:gd name="T38" fmla="*/ 83 w 83"/>
                  <a:gd name="T39" fmla="*/ 542 h 54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3" h="542">
                    <a:moveTo>
                      <a:pt x="24" y="15"/>
                    </a:moveTo>
                    <a:lnTo>
                      <a:pt x="36" y="111"/>
                    </a:lnTo>
                    <a:lnTo>
                      <a:pt x="34" y="344"/>
                    </a:lnTo>
                    <a:lnTo>
                      <a:pt x="0" y="442"/>
                    </a:lnTo>
                    <a:lnTo>
                      <a:pt x="8" y="451"/>
                    </a:lnTo>
                    <a:lnTo>
                      <a:pt x="0" y="500"/>
                    </a:lnTo>
                    <a:lnTo>
                      <a:pt x="7" y="542"/>
                    </a:lnTo>
                    <a:lnTo>
                      <a:pt x="34" y="475"/>
                    </a:lnTo>
                    <a:lnTo>
                      <a:pt x="60" y="356"/>
                    </a:lnTo>
                    <a:lnTo>
                      <a:pt x="83" y="89"/>
                    </a:lnTo>
                    <a:lnTo>
                      <a:pt x="73" y="0"/>
                    </a:lnTo>
                    <a:lnTo>
                      <a:pt x="24" y="15"/>
                    </a:lnTo>
                    <a:close/>
                  </a:path>
                </a:pathLst>
              </a:custGeom>
              <a:blipFill dpi="0" rotWithShape="0">
                <a:blip r:embed="rId17" cstate="print"/>
                <a:srcRect/>
                <a:tile tx="0" ty="0" sx="100000" sy="100000" flip="none" algn="tl"/>
              </a:blipFill>
              <a:ln w="9525">
                <a:solidFill>
                  <a:srgbClr val="FF6600"/>
                </a:solidFill>
                <a:round/>
                <a:headEnd/>
                <a:tailEnd/>
              </a:ln>
            </p:spPr>
            <p:txBody>
              <a:bodyPr/>
              <a:lstStyle/>
              <a:p>
                <a:endParaRPr lang="zh-CN" altLang="en-US"/>
              </a:p>
            </p:txBody>
          </p:sp>
        </p:grpSp>
        <p:sp>
          <p:nvSpPr>
            <p:cNvPr id="2150" name="Freeform 79"/>
            <p:cNvSpPr>
              <a:spLocks/>
            </p:cNvSpPr>
            <p:nvPr/>
          </p:nvSpPr>
          <p:spPr bwMode="auto">
            <a:xfrm>
              <a:off x="2131" y="1225"/>
              <a:ext cx="60" cy="92"/>
            </a:xfrm>
            <a:custGeom>
              <a:avLst/>
              <a:gdLst>
                <a:gd name="T0" fmla="*/ 0 w 121"/>
                <a:gd name="T1" fmla="*/ 0 h 275"/>
                <a:gd name="T2" fmla="*/ 0 w 121"/>
                <a:gd name="T3" fmla="*/ 0 h 275"/>
                <a:gd name="T4" fmla="*/ 0 w 121"/>
                <a:gd name="T5" fmla="*/ 0 h 275"/>
                <a:gd name="T6" fmla="*/ 0 w 121"/>
                <a:gd name="T7" fmla="*/ 0 h 275"/>
                <a:gd name="T8" fmla="*/ 0 w 121"/>
                <a:gd name="T9" fmla="*/ 0 h 275"/>
                <a:gd name="T10" fmla="*/ 0 w 121"/>
                <a:gd name="T11" fmla="*/ 0 h 275"/>
                <a:gd name="T12" fmla="*/ 0 w 121"/>
                <a:gd name="T13" fmla="*/ 0 h 275"/>
                <a:gd name="T14" fmla="*/ 0 w 121"/>
                <a:gd name="T15" fmla="*/ 0 h 275"/>
                <a:gd name="T16" fmla="*/ 0 w 121"/>
                <a:gd name="T17" fmla="*/ 0 h 275"/>
                <a:gd name="T18" fmla="*/ 0 w 121"/>
                <a:gd name="T19" fmla="*/ 0 h 275"/>
                <a:gd name="T20" fmla="*/ 0 w 121"/>
                <a:gd name="T21" fmla="*/ 0 h 275"/>
                <a:gd name="T22" fmla="*/ 0 w 121"/>
                <a:gd name="T23" fmla="*/ 0 h 275"/>
                <a:gd name="T24" fmla="*/ 0 w 121"/>
                <a:gd name="T25" fmla="*/ 0 h 275"/>
                <a:gd name="T26" fmla="*/ 0 w 121"/>
                <a:gd name="T27" fmla="*/ 0 h 275"/>
                <a:gd name="T28" fmla="*/ 0 w 121"/>
                <a:gd name="T29" fmla="*/ 0 h 275"/>
                <a:gd name="T30" fmla="*/ 0 w 121"/>
                <a:gd name="T31" fmla="*/ 0 h 275"/>
                <a:gd name="T32" fmla="*/ 0 w 121"/>
                <a:gd name="T33" fmla="*/ 0 h 275"/>
                <a:gd name="T34" fmla="*/ 0 w 121"/>
                <a:gd name="T35" fmla="*/ 0 h 275"/>
                <a:gd name="T36" fmla="*/ 0 w 121"/>
                <a:gd name="T37" fmla="*/ 0 h 275"/>
                <a:gd name="T38" fmla="*/ 0 w 121"/>
                <a:gd name="T39" fmla="*/ 0 h 275"/>
                <a:gd name="T40" fmla="*/ 0 w 121"/>
                <a:gd name="T41" fmla="*/ 0 h 275"/>
                <a:gd name="T42" fmla="*/ 0 w 121"/>
                <a:gd name="T43" fmla="*/ 0 h 275"/>
                <a:gd name="T44" fmla="*/ 0 w 121"/>
                <a:gd name="T45" fmla="*/ 0 h 275"/>
                <a:gd name="T46" fmla="*/ 0 w 121"/>
                <a:gd name="T47" fmla="*/ 0 h 275"/>
                <a:gd name="T48" fmla="*/ 0 w 121"/>
                <a:gd name="T49" fmla="*/ 0 h 27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1"/>
                <a:gd name="T76" fmla="*/ 0 h 275"/>
                <a:gd name="T77" fmla="*/ 121 w 121"/>
                <a:gd name="T78" fmla="*/ 275 h 27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1" h="275">
                  <a:moveTo>
                    <a:pt x="18" y="275"/>
                  </a:moveTo>
                  <a:lnTo>
                    <a:pt x="18" y="233"/>
                  </a:lnTo>
                  <a:lnTo>
                    <a:pt x="4" y="184"/>
                  </a:lnTo>
                  <a:lnTo>
                    <a:pt x="0" y="151"/>
                  </a:lnTo>
                  <a:lnTo>
                    <a:pt x="0" y="128"/>
                  </a:lnTo>
                  <a:lnTo>
                    <a:pt x="0" y="92"/>
                  </a:lnTo>
                  <a:lnTo>
                    <a:pt x="4" y="62"/>
                  </a:lnTo>
                  <a:lnTo>
                    <a:pt x="10" y="43"/>
                  </a:lnTo>
                  <a:lnTo>
                    <a:pt x="18" y="25"/>
                  </a:lnTo>
                  <a:lnTo>
                    <a:pt x="29" y="12"/>
                  </a:lnTo>
                  <a:lnTo>
                    <a:pt x="45" y="1"/>
                  </a:lnTo>
                  <a:lnTo>
                    <a:pt x="65" y="0"/>
                  </a:lnTo>
                  <a:lnTo>
                    <a:pt x="81" y="3"/>
                  </a:lnTo>
                  <a:lnTo>
                    <a:pt x="96" y="10"/>
                  </a:lnTo>
                  <a:lnTo>
                    <a:pt x="106" y="25"/>
                  </a:lnTo>
                  <a:lnTo>
                    <a:pt x="115" y="43"/>
                  </a:lnTo>
                  <a:lnTo>
                    <a:pt x="121" y="64"/>
                  </a:lnTo>
                  <a:lnTo>
                    <a:pt x="120" y="111"/>
                  </a:lnTo>
                  <a:lnTo>
                    <a:pt x="115" y="148"/>
                  </a:lnTo>
                  <a:lnTo>
                    <a:pt x="110" y="190"/>
                  </a:lnTo>
                  <a:lnTo>
                    <a:pt x="100" y="211"/>
                  </a:lnTo>
                  <a:lnTo>
                    <a:pt x="92" y="229"/>
                  </a:lnTo>
                  <a:lnTo>
                    <a:pt x="87" y="241"/>
                  </a:lnTo>
                  <a:lnTo>
                    <a:pt x="82" y="275"/>
                  </a:lnTo>
                  <a:lnTo>
                    <a:pt x="18" y="275"/>
                  </a:lnTo>
                  <a:close/>
                </a:path>
              </a:pathLst>
            </a:custGeom>
            <a:blipFill dpi="0" rotWithShape="0">
              <a:blip r:embed="rId17" cstate="print"/>
              <a:srcRect/>
              <a:tile tx="0" ty="0" sx="100000" sy="100000" flip="none" algn="tl"/>
            </a:blipFill>
            <a:ln w="9525">
              <a:solidFill>
                <a:srgbClr val="FF6600"/>
              </a:solidFill>
              <a:round/>
              <a:headEnd/>
              <a:tailEnd/>
            </a:ln>
          </p:spPr>
          <p:txBody>
            <a:bodyPr/>
            <a:lstStyle/>
            <a:p>
              <a:endParaRPr lang="zh-CN" altLang="en-US"/>
            </a:p>
          </p:txBody>
        </p:sp>
        <p:sp>
          <p:nvSpPr>
            <p:cNvPr id="2151" name="Freeform 80"/>
            <p:cNvSpPr>
              <a:spLocks/>
            </p:cNvSpPr>
            <p:nvPr/>
          </p:nvSpPr>
          <p:spPr bwMode="auto">
            <a:xfrm>
              <a:off x="2105" y="1212"/>
              <a:ext cx="110" cy="76"/>
            </a:xfrm>
            <a:custGeom>
              <a:avLst/>
              <a:gdLst>
                <a:gd name="T0" fmla="*/ 1 w 219"/>
                <a:gd name="T1" fmla="*/ 0 h 228"/>
                <a:gd name="T2" fmla="*/ 1 w 219"/>
                <a:gd name="T3" fmla="*/ 0 h 228"/>
                <a:gd name="T4" fmla="*/ 0 w 219"/>
                <a:gd name="T5" fmla="*/ 0 h 228"/>
                <a:gd name="T6" fmla="*/ 1 w 219"/>
                <a:gd name="T7" fmla="*/ 0 h 228"/>
                <a:gd name="T8" fmla="*/ 1 w 219"/>
                <a:gd name="T9" fmla="*/ 0 h 228"/>
                <a:gd name="T10" fmla="*/ 1 w 219"/>
                <a:gd name="T11" fmla="*/ 0 h 228"/>
                <a:gd name="T12" fmla="*/ 1 w 219"/>
                <a:gd name="T13" fmla="*/ 0 h 228"/>
                <a:gd name="T14" fmla="*/ 1 w 219"/>
                <a:gd name="T15" fmla="*/ 0 h 228"/>
                <a:gd name="T16" fmla="*/ 1 w 219"/>
                <a:gd name="T17" fmla="*/ 0 h 228"/>
                <a:gd name="T18" fmla="*/ 1 w 219"/>
                <a:gd name="T19" fmla="*/ 0 h 228"/>
                <a:gd name="T20" fmla="*/ 1 w 219"/>
                <a:gd name="T21" fmla="*/ 0 h 228"/>
                <a:gd name="T22" fmla="*/ 1 w 219"/>
                <a:gd name="T23" fmla="*/ 0 h 228"/>
                <a:gd name="T24" fmla="*/ 1 w 219"/>
                <a:gd name="T25" fmla="*/ 0 h 228"/>
                <a:gd name="T26" fmla="*/ 1 w 219"/>
                <a:gd name="T27" fmla="*/ 0 h 228"/>
                <a:gd name="T28" fmla="*/ 1 w 219"/>
                <a:gd name="T29" fmla="*/ 0 h 228"/>
                <a:gd name="T30" fmla="*/ 1 w 219"/>
                <a:gd name="T31" fmla="*/ 0 h 228"/>
                <a:gd name="T32" fmla="*/ 1 w 219"/>
                <a:gd name="T33" fmla="*/ 0 h 228"/>
                <a:gd name="T34" fmla="*/ 1 w 219"/>
                <a:gd name="T35" fmla="*/ 0 h 228"/>
                <a:gd name="T36" fmla="*/ 1 w 219"/>
                <a:gd name="T37" fmla="*/ 0 h 228"/>
                <a:gd name="T38" fmla="*/ 1 w 219"/>
                <a:gd name="T39" fmla="*/ 0 h 228"/>
                <a:gd name="T40" fmla="*/ 1 w 219"/>
                <a:gd name="T41" fmla="*/ 0 h 228"/>
                <a:gd name="T42" fmla="*/ 1 w 219"/>
                <a:gd name="T43" fmla="*/ 0 h 228"/>
                <a:gd name="T44" fmla="*/ 1 w 219"/>
                <a:gd name="T45" fmla="*/ 0 h 228"/>
                <a:gd name="T46" fmla="*/ 1 w 219"/>
                <a:gd name="T47" fmla="*/ 0 h 228"/>
                <a:gd name="T48" fmla="*/ 1 w 219"/>
                <a:gd name="T49" fmla="*/ 0 h 228"/>
                <a:gd name="T50" fmla="*/ 1 w 219"/>
                <a:gd name="T51" fmla="*/ 0 h 228"/>
                <a:gd name="T52" fmla="*/ 1 w 219"/>
                <a:gd name="T53" fmla="*/ 0 h 228"/>
                <a:gd name="T54" fmla="*/ 1 w 219"/>
                <a:gd name="T55" fmla="*/ 0 h 228"/>
                <a:gd name="T56" fmla="*/ 1 w 219"/>
                <a:gd name="T57" fmla="*/ 0 h 228"/>
                <a:gd name="T58" fmla="*/ 1 w 219"/>
                <a:gd name="T59" fmla="*/ 0 h 228"/>
                <a:gd name="T60" fmla="*/ 1 w 219"/>
                <a:gd name="T61" fmla="*/ 0 h 228"/>
                <a:gd name="T62" fmla="*/ 1 w 219"/>
                <a:gd name="T63" fmla="*/ 0 h 228"/>
                <a:gd name="T64" fmla="*/ 1 w 219"/>
                <a:gd name="T65" fmla="*/ 0 h 228"/>
                <a:gd name="T66" fmla="*/ 1 w 219"/>
                <a:gd name="T67" fmla="*/ 0 h 228"/>
                <a:gd name="T68" fmla="*/ 1 w 219"/>
                <a:gd name="T69" fmla="*/ 0 h 228"/>
                <a:gd name="T70" fmla="*/ 1 w 219"/>
                <a:gd name="T71" fmla="*/ 0 h 228"/>
                <a:gd name="T72" fmla="*/ 1 w 219"/>
                <a:gd name="T73" fmla="*/ 0 h 228"/>
                <a:gd name="T74" fmla="*/ 1 w 219"/>
                <a:gd name="T75" fmla="*/ 0 h 228"/>
                <a:gd name="T76" fmla="*/ 1 w 219"/>
                <a:gd name="T77" fmla="*/ 0 h 22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19"/>
                <a:gd name="T118" fmla="*/ 0 h 228"/>
                <a:gd name="T119" fmla="*/ 219 w 219"/>
                <a:gd name="T120" fmla="*/ 228 h 22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19" h="228">
                  <a:moveTo>
                    <a:pt x="22" y="223"/>
                  </a:moveTo>
                  <a:lnTo>
                    <a:pt x="13" y="228"/>
                  </a:lnTo>
                  <a:lnTo>
                    <a:pt x="0" y="220"/>
                  </a:lnTo>
                  <a:lnTo>
                    <a:pt x="6" y="183"/>
                  </a:lnTo>
                  <a:lnTo>
                    <a:pt x="13" y="138"/>
                  </a:lnTo>
                  <a:lnTo>
                    <a:pt x="27" y="88"/>
                  </a:lnTo>
                  <a:lnTo>
                    <a:pt x="34" y="60"/>
                  </a:lnTo>
                  <a:lnTo>
                    <a:pt x="43" y="36"/>
                  </a:lnTo>
                  <a:lnTo>
                    <a:pt x="62" y="14"/>
                  </a:lnTo>
                  <a:lnTo>
                    <a:pt x="96" y="5"/>
                  </a:lnTo>
                  <a:lnTo>
                    <a:pt x="125" y="0"/>
                  </a:lnTo>
                  <a:lnTo>
                    <a:pt x="168" y="23"/>
                  </a:lnTo>
                  <a:lnTo>
                    <a:pt x="185" y="48"/>
                  </a:lnTo>
                  <a:lnTo>
                    <a:pt x="199" y="94"/>
                  </a:lnTo>
                  <a:lnTo>
                    <a:pt x="214" y="147"/>
                  </a:lnTo>
                  <a:lnTo>
                    <a:pt x="219" y="193"/>
                  </a:lnTo>
                  <a:lnTo>
                    <a:pt x="217" y="213"/>
                  </a:lnTo>
                  <a:lnTo>
                    <a:pt x="197" y="216"/>
                  </a:lnTo>
                  <a:lnTo>
                    <a:pt x="181" y="220"/>
                  </a:lnTo>
                  <a:lnTo>
                    <a:pt x="160" y="225"/>
                  </a:lnTo>
                  <a:lnTo>
                    <a:pt x="166" y="179"/>
                  </a:lnTo>
                  <a:lnTo>
                    <a:pt x="166" y="152"/>
                  </a:lnTo>
                  <a:lnTo>
                    <a:pt x="165" y="128"/>
                  </a:lnTo>
                  <a:lnTo>
                    <a:pt x="166" y="95"/>
                  </a:lnTo>
                  <a:lnTo>
                    <a:pt x="141" y="82"/>
                  </a:lnTo>
                  <a:lnTo>
                    <a:pt x="133" y="54"/>
                  </a:lnTo>
                  <a:lnTo>
                    <a:pt x="112" y="73"/>
                  </a:lnTo>
                  <a:lnTo>
                    <a:pt x="82" y="109"/>
                  </a:lnTo>
                  <a:lnTo>
                    <a:pt x="94" y="91"/>
                  </a:lnTo>
                  <a:lnTo>
                    <a:pt x="69" y="118"/>
                  </a:lnTo>
                  <a:lnTo>
                    <a:pt x="69" y="161"/>
                  </a:lnTo>
                  <a:lnTo>
                    <a:pt x="75" y="182"/>
                  </a:lnTo>
                  <a:lnTo>
                    <a:pt x="82" y="199"/>
                  </a:lnTo>
                  <a:lnTo>
                    <a:pt x="88" y="226"/>
                  </a:lnTo>
                  <a:lnTo>
                    <a:pt x="62" y="226"/>
                  </a:lnTo>
                  <a:lnTo>
                    <a:pt x="74" y="226"/>
                  </a:lnTo>
                  <a:lnTo>
                    <a:pt x="37" y="220"/>
                  </a:lnTo>
                  <a:lnTo>
                    <a:pt x="34" y="220"/>
                  </a:lnTo>
                  <a:lnTo>
                    <a:pt x="22" y="223"/>
                  </a:lnTo>
                  <a:close/>
                </a:path>
              </a:pathLst>
            </a:custGeom>
            <a:solidFill>
              <a:srgbClr val="000000"/>
            </a:solidFill>
            <a:ln w="9525">
              <a:solidFill>
                <a:srgbClr val="FF6600"/>
              </a:solidFill>
              <a:round/>
              <a:headEnd/>
              <a:tailEnd/>
            </a:ln>
          </p:spPr>
          <p:txBody>
            <a:bodyPr/>
            <a:lstStyle/>
            <a:p>
              <a:endParaRPr lang="zh-CN" altLang="en-US"/>
            </a:p>
          </p:txBody>
        </p:sp>
        <p:sp>
          <p:nvSpPr>
            <p:cNvPr id="2152" name="Freeform 81"/>
            <p:cNvSpPr>
              <a:spLocks/>
            </p:cNvSpPr>
            <p:nvPr/>
          </p:nvSpPr>
          <p:spPr bwMode="auto">
            <a:xfrm>
              <a:off x="2065" y="1316"/>
              <a:ext cx="181" cy="369"/>
            </a:xfrm>
            <a:custGeom>
              <a:avLst/>
              <a:gdLst>
                <a:gd name="T0" fmla="*/ 0 w 363"/>
                <a:gd name="T1" fmla="*/ 0 h 1107"/>
                <a:gd name="T2" fmla="*/ 0 w 363"/>
                <a:gd name="T3" fmla="*/ 0 h 1107"/>
                <a:gd name="T4" fmla="*/ 0 w 363"/>
                <a:gd name="T5" fmla="*/ 0 h 1107"/>
                <a:gd name="T6" fmla="*/ 0 w 363"/>
                <a:gd name="T7" fmla="*/ 0 h 1107"/>
                <a:gd name="T8" fmla="*/ 0 w 363"/>
                <a:gd name="T9" fmla="*/ 0 h 1107"/>
                <a:gd name="T10" fmla="*/ 0 w 363"/>
                <a:gd name="T11" fmla="*/ 0 h 1107"/>
                <a:gd name="T12" fmla="*/ 0 w 363"/>
                <a:gd name="T13" fmla="*/ 0 h 1107"/>
                <a:gd name="T14" fmla="*/ 0 w 363"/>
                <a:gd name="T15" fmla="*/ 0 h 1107"/>
                <a:gd name="T16" fmla="*/ 0 w 363"/>
                <a:gd name="T17" fmla="*/ 0 h 1107"/>
                <a:gd name="T18" fmla="*/ 0 w 363"/>
                <a:gd name="T19" fmla="*/ 0 h 1107"/>
                <a:gd name="T20" fmla="*/ 0 w 363"/>
                <a:gd name="T21" fmla="*/ 0 h 1107"/>
                <a:gd name="T22" fmla="*/ 0 w 363"/>
                <a:gd name="T23" fmla="*/ 0 h 1107"/>
                <a:gd name="T24" fmla="*/ 0 w 363"/>
                <a:gd name="T25" fmla="*/ 0 h 1107"/>
                <a:gd name="T26" fmla="*/ 0 w 363"/>
                <a:gd name="T27" fmla="*/ 0 h 1107"/>
                <a:gd name="T28" fmla="*/ 0 w 363"/>
                <a:gd name="T29" fmla="*/ 0 h 1107"/>
                <a:gd name="T30" fmla="*/ 0 w 363"/>
                <a:gd name="T31" fmla="*/ 0 h 1107"/>
                <a:gd name="T32" fmla="*/ 0 w 363"/>
                <a:gd name="T33" fmla="*/ 0 h 1107"/>
                <a:gd name="T34" fmla="*/ 0 w 363"/>
                <a:gd name="T35" fmla="*/ 0 h 1107"/>
                <a:gd name="T36" fmla="*/ 0 w 363"/>
                <a:gd name="T37" fmla="*/ 0 h 1107"/>
                <a:gd name="T38" fmla="*/ 0 w 363"/>
                <a:gd name="T39" fmla="*/ 0 h 1107"/>
                <a:gd name="T40" fmla="*/ 0 w 363"/>
                <a:gd name="T41" fmla="*/ 0 h 1107"/>
                <a:gd name="T42" fmla="*/ 0 w 363"/>
                <a:gd name="T43" fmla="*/ 0 h 110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1107"/>
                <a:gd name="T68" fmla="*/ 363 w 363"/>
                <a:gd name="T69" fmla="*/ 1107 h 110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1107">
                  <a:moveTo>
                    <a:pt x="145" y="0"/>
                  </a:moveTo>
                  <a:lnTo>
                    <a:pt x="57" y="60"/>
                  </a:lnTo>
                  <a:lnTo>
                    <a:pt x="46" y="79"/>
                  </a:lnTo>
                  <a:lnTo>
                    <a:pt x="0" y="361"/>
                  </a:lnTo>
                  <a:lnTo>
                    <a:pt x="69" y="373"/>
                  </a:lnTo>
                  <a:lnTo>
                    <a:pt x="79" y="302"/>
                  </a:lnTo>
                  <a:lnTo>
                    <a:pt x="105" y="450"/>
                  </a:lnTo>
                  <a:lnTo>
                    <a:pt x="61" y="783"/>
                  </a:lnTo>
                  <a:lnTo>
                    <a:pt x="83" y="1104"/>
                  </a:lnTo>
                  <a:lnTo>
                    <a:pt x="108" y="1107"/>
                  </a:lnTo>
                  <a:lnTo>
                    <a:pt x="147" y="1102"/>
                  </a:lnTo>
                  <a:lnTo>
                    <a:pt x="202" y="1098"/>
                  </a:lnTo>
                  <a:lnTo>
                    <a:pt x="249" y="1098"/>
                  </a:lnTo>
                  <a:lnTo>
                    <a:pt x="290" y="1099"/>
                  </a:lnTo>
                  <a:lnTo>
                    <a:pt x="305" y="637"/>
                  </a:lnTo>
                  <a:lnTo>
                    <a:pt x="265" y="434"/>
                  </a:lnTo>
                  <a:lnTo>
                    <a:pt x="280" y="322"/>
                  </a:lnTo>
                  <a:lnTo>
                    <a:pt x="290" y="364"/>
                  </a:lnTo>
                  <a:lnTo>
                    <a:pt x="363" y="340"/>
                  </a:lnTo>
                  <a:lnTo>
                    <a:pt x="307" y="76"/>
                  </a:lnTo>
                  <a:lnTo>
                    <a:pt x="215" y="0"/>
                  </a:lnTo>
                  <a:lnTo>
                    <a:pt x="145" y="0"/>
                  </a:lnTo>
                  <a:close/>
                </a:path>
              </a:pathLst>
            </a:custGeom>
            <a:blipFill dpi="0" rotWithShape="0">
              <a:blip r:embed="rId5" cstate="print"/>
              <a:srcRect/>
              <a:tile tx="0" ty="0" sx="100000" sy="100000" flip="none" algn="tl"/>
            </a:blipFill>
            <a:ln w="9525">
              <a:solidFill>
                <a:srgbClr val="FF6600"/>
              </a:solidFill>
              <a:round/>
              <a:headEnd/>
              <a:tailEnd/>
            </a:ln>
          </p:spPr>
          <p:txBody>
            <a:bodyPr/>
            <a:lstStyle/>
            <a:p>
              <a:endParaRPr lang="zh-CN" altLang="en-US"/>
            </a:p>
          </p:txBody>
        </p:sp>
        <p:grpSp>
          <p:nvGrpSpPr>
            <p:cNvPr id="2153" name="Group 82"/>
            <p:cNvGrpSpPr>
              <a:grpSpLocks/>
            </p:cNvGrpSpPr>
            <p:nvPr/>
          </p:nvGrpSpPr>
          <p:grpSpPr bwMode="auto">
            <a:xfrm>
              <a:off x="2118" y="1317"/>
              <a:ext cx="78" cy="155"/>
              <a:chOff x="2118" y="1317"/>
              <a:chExt cx="78" cy="155"/>
            </a:xfrm>
          </p:grpSpPr>
          <p:sp>
            <p:nvSpPr>
              <p:cNvPr id="2157" name="Freeform 83"/>
              <p:cNvSpPr>
                <a:spLocks/>
              </p:cNvSpPr>
              <p:nvPr/>
            </p:nvSpPr>
            <p:spPr bwMode="auto">
              <a:xfrm>
                <a:off x="2135" y="1317"/>
                <a:ext cx="41" cy="17"/>
              </a:xfrm>
              <a:custGeom>
                <a:avLst/>
                <a:gdLst>
                  <a:gd name="T0" fmla="*/ 0 w 81"/>
                  <a:gd name="T1" fmla="*/ 0 h 52"/>
                  <a:gd name="T2" fmla="*/ 1 w 81"/>
                  <a:gd name="T3" fmla="*/ 0 h 52"/>
                  <a:gd name="T4" fmla="*/ 1 w 81"/>
                  <a:gd name="T5" fmla="*/ 0 h 52"/>
                  <a:gd name="T6" fmla="*/ 1 w 81"/>
                  <a:gd name="T7" fmla="*/ 0 h 52"/>
                  <a:gd name="T8" fmla="*/ 1 w 81"/>
                  <a:gd name="T9" fmla="*/ 0 h 52"/>
                  <a:gd name="T10" fmla="*/ 0 w 81"/>
                  <a:gd name="T11" fmla="*/ 0 h 52"/>
                  <a:gd name="T12" fmla="*/ 0 60000 65536"/>
                  <a:gd name="T13" fmla="*/ 0 60000 65536"/>
                  <a:gd name="T14" fmla="*/ 0 60000 65536"/>
                  <a:gd name="T15" fmla="*/ 0 60000 65536"/>
                  <a:gd name="T16" fmla="*/ 0 60000 65536"/>
                  <a:gd name="T17" fmla="*/ 0 60000 65536"/>
                  <a:gd name="T18" fmla="*/ 0 w 81"/>
                  <a:gd name="T19" fmla="*/ 0 h 52"/>
                  <a:gd name="T20" fmla="*/ 81 w 81"/>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81" h="52">
                    <a:moveTo>
                      <a:pt x="0" y="5"/>
                    </a:moveTo>
                    <a:lnTo>
                      <a:pt x="18" y="52"/>
                    </a:lnTo>
                    <a:lnTo>
                      <a:pt x="41" y="0"/>
                    </a:lnTo>
                    <a:lnTo>
                      <a:pt x="65" y="52"/>
                    </a:lnTo>
                    <a:lnTo>
                      <a:pt x="81" y="6"/>
                    </a:lnTo>
                    <a:lnTo>
                      <a:pt x="0" y="5"/>
                    </a:lnTo>
                    <a:close/>
                  </a:path>
                </a:pathLst>
              </a:custGeom>
              <a:blipFill dpi="0" rotWithShape="0">
                <a:blip r:embed="rId18" cstate="print"/>
                <a:srcRect/>
                <a:tile tx="0" ty="0" sx="100000" sy="100000" flip="none" algn="tl"/>
              </a:blipFill>
              <a:ln w="7938">
                <a:solidFill>
                  <a:srgbClr val="FF6600"/>
                </a:solidFill>
                <a:round/>
                <a:headEnd/>
                <a:tailEnd/>
              </a:ln>
            </p:spPr>
            <p:txBody>
              <a:bodyPr/>
              <a:lstStyle/>
              <a:p>
                <a:endParaRPr lang="zh-CN" altLang="en-US"/>
              </a:p>
            </p:txBody>
          </p:sp>
          <p:sp>
            <p:nvSpPr>
              <p:cNvPr id="2158" name="Freeform 84"/>
              <p:cNvSpPr>
                <a:spLocks/>
              </p:cNvSpPr>
              <p:nvPr/>
            </p:nvSpPr>
            <p:spPr bwMode="auto">
              <a:xfrm>
                <a:off x="2157" y="1321"/>
                <a:ext cx="10" cy="144"/>
              </a:xfrm>
              <a:custGeom>
                <a:avLst/>
                <a:gdLst>
                  <a:gd name="T0" fmla="*/ 0 w 19"/>
                  <a:gd name="T1" fmla="*/ 0 h 431"/>
                  <a:gd name="T2" fmla="*/ 1 w 19"/>
                  <a:gd name="T3" fmla="*/ 0 h 431"/>
                  <a:gd name="T4" fmla="*/ 1 w 19"/>
                  <a:gd name="T5" fmla="*/ 0 h 431"/>
                  <a:gd name="T6" fmla="*/ 0 w 19"/>
                  <a:gd name="T7" fmla="*/ 0 h 431"/>
                  <a:gd name="T8" fmla="*/ 0 60000 65536"/>
                  <a:gd name="T9" fmla="*/ 0 60000 65536"/>
                  <a:gd name="T10" fmla="*/ 0 60000 65536"/>
                  <a:gd name="T11" fmla="*/ 0 60000 65536"/>
                  <a:gd name="T12" fmla="*/ 0 w 19"/>
                  <a:gd name="T13" fmla="*/ 0 h 431"/>
                  <a:gd name="T14" fmla="*/ 19 w 19"/>
                  <a:gd name="T15" fmla="*/ 431 h 431"/>
                </a:gdLst>
                <a:ahLst/>
                <a:cxnLst>
                  <a:cxn ang="T8">
                    <a:pos x="T0" y="T1"/>
                  </a:cxn>
                  <a:cxn ang="T9">
                    <a:pos x="T2" y="T3"/>
                  </a:cxn>
                  <a:cxn ang="T10">
                    <a:pos x="T4" y="T5"/>
                  </a:cxn>
                  <a:cxn ang="T11">
                    <a:pos x="T6" y="T7"/>
                  </a:cxn>
                </a:cxnLst>
                <a:rect l="T12" t="T13" r="T14" b="T15"/>
                <a:pathLst>
                  <a:path w="19" h="431">
                    <a:moveTo>
                      <a:pt x="0" y="0"/>
                    </a:moveTo>
                    <a:lnTo>
                      <a:pt x="19" y="178"/>
                    </a:lnTo>
                    <a:lnTo>
                      <a:pt x="19" y="431"/>
                    </a:lnTo>
                    <a:lnTo>
                      <a:pt x="0" y="0"/>
                    </a:lnTo>
                    <a:close/>
                  </a:path>
                </a:pathLst>
              </a:custGeom>
              <a:blipFill dpi="0" rotWithShape="0">
                <a:blip r:embed="rId18" cstate="print"/>
                <a:srcRect/>
                <a:tile tx="0" ty="0" sx="100000" sy="100000" flip="none" algn="tl"/>
              </a:blipFill>
              <a:ln w="7938">
                <a:solidFill>
                  <a:srgbClr val="FF6600"/>
                </a:solidFill>
                <a:round/>
                <a:headEnd/>
                <a:tailEnd/>
              </a:ln>
            </p:spPr>
            <p:txBody>
              <a:bodyPr/>
              <a:lstStyle/>
              <a:p>
                <a:endParaRPr lang="zh-CN" altLang="en-US"/>
              </a:p>
            </p:txBody>
          </p:sp>
          <p:sp>
            <p:nvSpPr>
              <p:cNvPr id="2159" name="Freeform 85"/>
              <p:cNvSpPr>
                <a:spLocks/>
              </p:cNvSpPr>
              <p:nvPr/>
            </p:nvSpPr>
            <p:spPr bwMode="auto">
              <a:xfrm>
                <a:off x="2118" y="1465"/>
                <a:ext cx="78" cy="7"/>
              </a:xfrm>
              <a:custGeom>
                <a:avLst/>
                <a:gdLst>
                  <a:gd name="T0" fmla="*/ 0 w 156"/>
                  <a:gd name="T1" fmla="*/ 0 h 23"/>
                  <a:gd name="T2" fmla="*/ 1 w 156"/>
                  <a:gd name="T3" fmla="*/ 0 h 23"/>
                  <a:gd name="T4" fmla="*/ 1 w 156"/>
                  <a:gd name="T5" fmla="*/ 0 h 23"/>
                  <a:gd name="T6" fmla="*/ 0 w 156"/>
                  <a:gd name="T7" fmla="*/ 0 h 23"/>
                  <a:gd name="T8" fmla="*/ 0 60000 65536"/>
                  <a:gd name="T9" fmla="*/ 0 60000 65536"/>
                  <a:gd name="T10" fmla="*/ 0 60000 65536"/>
                  <a:gd name="T11" fmla="*/ 0 60000 65536"/>
                  <a:gd name="T12" fmla="*/ 0 w 156"/>
                  <a:gd name="T13" fmla="*/ 0 h 23"/>
                  <a:gd name="T14" fmla="*/ 156 w 156"/>
                  <a:gd name="T15" fmla="*/ 23 h 23"/>
                </a:gdLst>
                <a:ahLst/>
                <a:cxnLst>
                  <a:cxn ang="T8">
                    <a:pos x="T0" y="T1"/>
                  </a:cxn>
                  <a:cxn ang="T9">
                    <a:pos x="T2" y="T3"/>
                  </a:cxn>
                  <a:cxn ang="T10">
                    <a:pos x="T4" y="T5"/>
                  </a:cxn>
                  <a:cxn ang="T11">
                    <a:pos x="T6" y="T7"/>
                  </a:cxn>
                </a:cxnLst>
                <a:rect l="T12" t="T13" r="T14" b="T15"/>
                <a:pathLst>
                  <a:path w="156" h="23">
                    <a:moveTo>
                      <a:pt x="0" y="23"/>
                    </a:moveTo>
                    <a:lnTo>
                      <a:pt x="85" y="0"/>
                    </a:lnTo>
                    <a:lnTo>
                      <a:pt x="156" y="9"/>
                    </a:lnTo>
                    <a:lnTo>
                      <a:pt x="0" y="23"/>
                    </a:lnTo>
                    <a:close/>
                  </a:path>
                </a:pathLst>
              </a:custGeom>
              <a:blipFill dpi="0" rotWithShape="0">
                <a:blip r:embed="rId18" cstate="print"/>
                <a:srcRect/>
                <a:tile tx="0" ty="0" sx="100000" sy="100000" flip="none" algn="tl"/>
              </a:blipFill>
              <a:ln w="7938">
                <a:solidFill>
                  <a:srgbClr val="FF6600"/>
                </a:solidFill>
                <a:round/>
                <a:headEnd/>
                <a:tailEnd/>
              </a:ln>
            </p:spPr>
            <p:txBody>
              <a:bodyPr/>
              <a:lstStyle/>
              <a:p>
                <a:endParaRPr lang="zh-CN" altLang="en-US"/>
              </a:p>
            </p:txBody>
          </p:sp>
        </p:grpSp>
        <p:grpSp>
          <p:nvGrpSpPr>
            <p:cNvPr id="2154" name="Group 86"/>
            <p:cNvGrpSpPr>
              <a:grpSpLocks/>
            </p:cNvGrpSpPr>
            <p:nvPr/>
          </p:nvGrpSpPr>
          <p:grpSpPr bwMode="auto">
            <a:xfrm>
              <a:off x="2097" y="1839"/>
              <a:ext cx="106" cy="60"/>
              <a:chOff x="2097" y="1839"/>
              <a:chExt cx="106" cy="60"/>
            </a:xfrm>
          </p:grpSpPr>
          <p:sp>
            <p:nvSpPr>
              <p:cNvPr id="2155" name="Freeform 87"/>
              <p:cNvSpPr>
                <a:spLocks/>
              </p:cNvSpPr>
              <p:nvPr/>
            </p:nvSpPr>
            <p:spPr bwMode="auto">
              <a:xfrm>
                <a:off x="2097" y="1844"/>
                <a:ext cx="41" cy="55"/>
              </a:xfrm>
              <a:custGeom>
                <a:avLst/>
                <a:gdLst>
                  <a:gd name="T0" fmla="*/ 0 w 83"/>
                  <a:gd name="T1" fmla="*/ 0 h 163"/>
                  <a:gd name="T2" fmla="*/ 0 w 83"/>
                  <a:gd name="T3" fmla="*/ 0 h 163"/>
                  <a:gd name="T4" fmla="*/ 0 w 83"/>
                  <a:gd name="T5" fmla="*/ 0 h 163"/>
                  <a:gd name="T6" fmla="*/ 0 w 83"/>
                  <a:gd name="T7" fmla="*/ 0 h 163"/>
                  <a:gd name="T8" fmla="*/ 0 w 83"/>
                  <a:gd name="T9" fmla="*/ 0 h 163"/>
                  <a:gd name="T10" fmla="*/ 0 w 83"/>
                  <a:gd name="T11" fmla="*/ 0 h 163"/>
                  <a:gd name="T12" fmla="*/ 0 w 83"/>
                  <a:gd name="T13" fmla="*/ 0 h 163"/>
                  <a:gd name="T14" fmla="*/ 0 w 83"/>
                  <a:gd name="T15" fmla="*/ 0 h 163"/>
                  <a:gd name="T16" fmla="*/ 0 w 83"/>
                  <a:gd name="T17" fmla="*/ 0 h 163"/>
                  <a:gd name="T18" fmla="*/ 0 w 83"/>
                  <a:gd name="T19" fmla="*/ 0 h 163"/>
                  <a:gd name="T20" fmla="*/ 0 w 83"/>
                  <a:gd name="T21" fmla="*/ 0 h 163"/>
                  <a:gd name="T22" fmla="*/ 0 w 83"/>
                  <a:gd name="T23" fmla="*/ 0 h 163"/>
                  <a:gd name="T24" fmla="*/ 0 w 83"/>
                  <a:gd name="T25" fmla="*/ 0 h 163"/>
                  <a:gd name="T26" fmla="*/ 0 w 83"/>
                  <a:gd name="T27" fmla="*/ 0 h 163"/>
                  <a:gd name="T28" fmla="*/ 0 w 83"/>
                  <a:gd name="T29" fmla="*/ 0 h 163"/>
                  <a:gd name="T30" fmla="*/ 0 w 83"/>
                  <a:gd name="T31" fmla="*/ 0 h 163"/>
                  <a:gd name="T32" fmla="*/ 0 w 83"/>
                  <a:gd name="T33" fmla="*/ 0 h 163"/>
                  <a:gd name="T34" fmla="*/ 0 w 83"/>
                  <a:gd name="T35" fmla="*/ 0 h 163"/>
                  <a:gd name="T36" fmla="*/ 0 w 83"/>
                  <a:gd name="T37" fmla="*/ 0 h 1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
                  <a:gd name="T58" fmla="*/ 0 h 163"/>
                  <a:gd name="T59" fmla="*/ 83 w 83"/>
                  <a:gd name="T60" fmla="*/ 163 h 16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 h="163">
                    <a:moveTo>
                      <a:pt x="16" y="80"/>
                    </a:moveTo>
                    <a:lnTo>
                      <a:pt x="4" y="105"/>
                    </a:lnTo>
                    <a:lnTo>
                      <a:pt x="0" y="124"/>
                    </a:lnTo>
                    <a:lnTo>
                      <a:pt x="0" y="139"/>
                    </a:lnTo>
                    <a:lnTo>
                      <a:pt x="3" y="150"/>
                    </a:lnTo>
                    <a:lnTo>
                      <a:pt x="9" y="159"/>
                    </a:lnTo>
                    <a:lnTo>
                      <a:pt x="19" y="163"/>
                    </a:lnTo>
                    <a:lnTo>
                      <a:pt x="34" y="162"/>
                    </a:lnTo>
                    <a:lnTo>
                      <a:pt x="47" y="154"/>
                    </a:lnTo>
                    <a:lnTo>
                      <a:pt x="58" y="138"/>
                    </a:lnTo>
                    <a:lnTo>
                      <a:pt x="67" y="115"/>
                    </a:lnTo>
                    <a:lnTo>
                      <a:pt x="73" y="71"/>
                    </a:lnTo>
                    <a:lnTo>
                      <a:pt x="83" y="26"/>
                    </a:lnTo>
                    <a:lnTo>
                      <a:pt x="81" y="0"/>
                    </a:lnTo>
                    <a:lnTo>
                      <a:pt x="65" y="62"/>
                    </a:lnTo>
                    <a:lnTo>
                      <a:pt x="50" y="102"/>
                    </a:lnTo>
                    <a:lnTo>
                      <a:pt x="30" y="102"/>
                    </a:lnTo>
                    <a:lnTo>
                      <a:pt x="12" y="99"/>
                    </a:lnTo>
                    <a:lnTo>
                      <a:pt x="16" y="80"/>
                    </a:lnTo>
                    <a:close/>
                  </a:path>
                </a:pathLst>
              </a:custGeom>
              <a:solidFill>
                <a:srgbClr val="000000"/>
              </a:solidFill>
              <a:ln w="9525">
                <a:solidFill>
                  <a:srgbClr val="FF6600"/>
                </a:solidFill>
                <a:round/>
                <a:headEnd/>
                <a:tailEnd/>
              </a:ln>
            </p:spPr>
            <p:txBody>
              <a:bodyPr/>
              <a:lstStyle/>
              <a:p>
                <a:endParaRPr lang="zh-CN" altLang="en-US"/>
              </a:p>
            </p:txBody>
          </p:sp>
          <p:sp>
            <p:nvSpPr>
              <p:cNvPr id="2156" name="Freeform 88"/>
              <p:cNvSpPr>
                <a:spLocks/>
              </p:cNvSpPr>
              <p:nvPr/>
            </p:nvSpPr>
            <p:spPr bwMode="auto">
              <a:xfrm>
                <a:off x="2156" y="1839"/>
                <a:ext cx="47" cy="59"/>
              </a:xfrm>
              <a:custGeom>
                <a:avLst/>
                <a:gdLst>
                  <a:gd name="T0" fmla="*/ 0 w 95"/>
                  <a:gd name="T1" fmla="*/ 0 h 179"/>
                  <a:gd name="T2" fmla="*/ 0 w 95"/>
                  <a:gd name="T3" fmla="*/ 0 h 179"/>
                  <a:gd name="T4" fmla="*/ 0 w 95"/>
                  <a:gd name="T5" fmla="*/ 0 h 179"/>
                  <a:gd name="T6" fmla="*/ 0 w 95"/>
                  <a:gd name="T7" fmla="*/ 0 h 179"/>
                  <a:gd name="T8" fmla="*/ 0 w 95"/>
                  <a:gd name="T9" fmla="*/ 0 h 179"/>
                  <a:gd name="T10" fmla="*/ 0 w 95"/>
                  <a:gd name="T11" fmla="*/ 0 h 179"/>
                  <a:gd name="T12" fmla="*/ 0 w 95"/>
                  <a:gd name="T13" fmla="*/ 0 h 179"/>
                  <a:gd name="T14" fmla="*/ 0 w 95"/>
                  <a:gd name="T15" fmla="*/ 0 h 179"/>
                  <a:gd name="T16" fmla="*/ 0 w 95"/>
                  <a:gd name="T17" fmla="*/ 0 h 179"/>
                  <a:gd name="T18" fmla="*/ 0 w 95"/>
                  <a:gd name="T19" fmla="*/ 0 h 179"/>
                  <a:gd name="T20" fmla="*/ 0 w 95"/>
                  <a:gd name="T21" fmla="*/ 0 h 179"/>
                  <a:gd name="T22" fmla="*/ 0 w 95"/>
                  <a:gd name="T23" fmla="*/ 0 h 179"/>
                  <a:gd name="T24" fmla="*/ 0 w 95"/>
                  <a:gd name="T25" fmla="*/ 0 h 179"/>
                  <a:gd name="T26" fmla="*/ 0 w 95"/>
                  <a:gd name="T27" fmla="*/ 0 h 179"/>
                  <a:gd name="T28" fmla="*/ 0 w 95"/>
                  <a:gd name="T29" fmla="*/ 0 h 179"/>
                  <a:gd name="T30" fmla="*/ 0 w 95"/>
                  <a:gd name="T31" fmla="*/ 0 h 179"/>
                  <a:gd name="T32" fmla="*/ 0 w 95"/>
                  <a:gd name="T33" fmla="*/ 0 h 179"/>
                  <a:gd name="T34" fmla="*/ 0 w 95"/>
                  <a:gd name="T35" fmla="*/ 0 h 179"/>
                  <a:gd name="T36" fmla="*/ 0 w 95"/>
                  <a:gd name="T37" fmla="*/ 0 h 179"/>
                  <a:gd name="T38" fmla="*/ 0 w 95"/>
                  <a:gd name="T39" fmla="*/ 0 h 179"/>
                  <a:gd name="T40" fmla="*/ 0 w 95"/>
                  <a:gd name="T41" fmla="*/ 0 h 179"/>
                  <a:gd name="T42" fmla="*/ 0 w 95"/>
                  <a:gd name="T43" fmla="*/ 0 h 17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5"/>
                  <a:gd name="T67" fmla="*/ 0 h 179"/>
                  <a:gd name="T68" fmla="*/ 95 w 95"/>
                  <a:gd name="T69" fmla="*/ 179 h 17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5" h="179">
                    <a:moveTo>
                      <a:pt x="1" y="0"/>
                    </a:moveTo>
                    <a:lnTo>
                      <a:pt x="0" y="18"/>
                    </a:lnTo>
                    <a:lnTo>
                      <a:pt x="12" y="63"/>
                    </a:lnTo>
                    <a:lnTo>
                      <a:pt x="21" y="100"/>
                    </a:lnTo>
                    <a:lnTo>
                      <a:pt x="30" y="135"/>
                    </a:lnTo>
                    <a:lnTo>
                      <a:pt x="40" y="155"/>
                    </a:lnTo>
                    <a:lnTo>
                      <a:pt x="49" y="170"/>
                    </a:lnTo>
                    <a:lnTo>
                      <a:pt x="62" y="176"/>
                    </a:lnTo>
                    <a:lnTo>
                      <a:pt x="77" y="179"/>
                    </a:lnTo>
                    <a:lnTo>
                      <a:pt x="84" y="173"/>
                    </a:lnTo>
                    <a:lnTo>
                      <a:pt x="91" y="168"/>
                    </a:lnTo>
                    <a:lnTo>
                      <a:pt x="95" y="150"/>
                    </a:lnTo>
                    <a:lnTo>
                      <a:pt x="92" y="127"/>
                    </a:lnTo>
                    <a:lnTo>
                      <a:pt x="84" y="98"/>
                    </a:lnTo>
                    <a:lnTo>
                      <a:pt x="78" y="83"/>
                    </a:lnTo>
                    <a:lnTo>
                      <a:pt x="75" y="97"/>
                    </a:lnTo>
                    <a:lnTo>
                      <a:pt x="72" y="103"/>
                    </a:lnTo>
                    <a:lnTo>
                      <a:pt x="60" y="107"/>
                    </a:lnTo>
                    <a:lnTo>
                      <a:pt x="50" y="109"/>
                    </a:lnTo>
                    <a:lnTo>
                      <a:pt x="31" y="104"/>
                    </a:lnTo>
                    <a:lnTo>
                      <a:pt x="12" y="34"/>
                    </a:lnTo>
                    <a:lnTo>
                      <a:pt x="1" y="0"/>
                    </a:lnTo>
                    <a:close/>
                  </a:path>
                </a:pathLst>
              </a:custGeom>
              <a:solidFill>
                <a:srgbClr val="000000"/>
              </a:solidFill>
              <a:ln w="9525">
                <a:solidFill>
                  <a:srgbClr val="FF6600"/>
                </a:solidFill>
                <a:round/>
                <a:headEnd/>
                <a:tailEnd/>
              </a:ln>
            </p:spPr>
            <p:txBody>
              <a:bodyPr/>
              <a:lstStyle/>
              <a:p>
                <a:endParaRPr lang="zh-CN" altLang="en-US"/>
              </a:p>
            </p:txBody>
          </p:sp>
        </p:grpSp>
      </p:grpSp>
      <p:grpSp>
        <p:nvGrpSpPr>
          <p:cNvPr id="2064" name="Group 89"/>
          <p:cNvGrpSpPr>
            <a:grpSpLocks/>
          </p:cNvGrpSpPr>
          <p:nvPr/>
        </p:nvGrpSpPr>
        <p:grpSpPr bwMode="auto">
          <a:xfrm>
            <a:off x="3722688" y="2805113"/>
            <a:ext cx="366712" cy="1201737"/>
            <a:chOff x="1007" y="1140"/>
            <a:chExt cx="221" cy="757"/>
          </a:xfrm>
        </p:grpSpPr>
        <p:grpSp>
          <p:nvGrpSpPr>
            <p:cNvPr id="2129" name="Group 90"/>
            <p:cNvGrpSpPr>
              <a:grpSpLocks/>
            </p:cNvGrpSpPr>
            <p:nvPr/>
          </p:nvGrpSpPr>
          <p:grpSpPr bwMode="auto">
            <a:xfrm>
              <a:off x="1007" y="1823"/>
              <a:ext cx="216" cy="74"/>
              <a:chOff x="1007" y="1823"/>
              <a:chExt cx="216" cy="74"/>
            </a:xfrm>
          </p:grpSpPr>
          <p:sp>
            <p:nvSpPr>
              <p:cNvPr id="2146" name="Freeform 91"/>
              <p:cNvSpPr>
                <a:spLocks/>
              </p:cNvSpPr>
              <p:nvPr/>
            </p:nvSpPr>
            <p:spPr bwMode="auto">
              <a:xfrm>
                <a:off x="1007" y="1823"/>
                <a:ext cx="90" cy="46"/>
              </a:xfrm>
              <a:custGeom>
                <a:avLst/>
                <a:gdLst>
                  <a:gd name="T0" fmla="*/ 1 w 180"/>
                  <a:gd name="T1" fmla="*/ 0 h 137"/>
                  <a:gd name="T2" fmla="*/ 1 w 180"/>
                  <a:gd name="T3" fmla="*/ 0 h 137"/>
                  <a:gd name="T4" fmla="*/ 1 w 180"/>
                  <a:gd name="T5" fmla="*/ 0 h 137"/>
                  <a:gd name="T6" fmla="*/ 1 w 180"/>
                  <a:gd name="T7" fmla="*/ 0 h 137"/>
                  <a:gd name="T8" fmla="*/ 0 w 180"/>
                  <a:gd name="T9" fmla="*/ 0 h 137"/>
                  <a:gd name="T10" fmla="*/ 1 w 180"/>
                  <a:gd name="T11" fmla="*/ 0 h 137"/>
                  <a:gd name="T12" fmla="*/ 1 w 180"/>
                  <a:gd name="T13" fmla="*/ 0 h 137"/>
                  <a:gd name="T14" fmla="*/ 1 w 180"/>
                  <a:gd name="T15" fmla="*/ 0 h 137"/>
                  <a:gd name="T16" fmla="*/ 1 w 180"/>
                  <a:gd name="T17" fmla="*/ 0 h 137"/>
                  <a:gd name="T18" fmla="*/ 1 w 180"/>
                  <a:gd name="T19" fmla="*/ 0 h 137"/>
                  <a:gd name="T20" fmla="*/ 1 w 180"/>
                  <a:gd name="T21" fmla="*/ 0 h 137"/>
                  <a:gd name="T22" fmla="*/ 1 w 180"/>
                  <a:gd name="T23" fmla="*/ 0 h 137"/>
                  <a:gd name="T24" fmla="*/ 1 w 180"/>
                  <a:gd name="T25" fmla="*/ 0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0"/>
                  <a:gd name="T40" fmla="*/ 0 h 137"/>
                  <a:gd name="T41" fmla="*/ 180 w 180"/>
                  <a:gd name="T42" fmla="*/ 137 h 13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0" h="137">
                    <a:moveTo>
                      <a:pt x="91" y="0"/>
                    </a:moveTo>
                    <a:lnTo>
                      <a:pt x="62" y="36"/>
                    </a:lnTo>
                    <a:lnTo>
                      <a:pt x="37" y="75"/>
                    </a:lnTo>
                    <a:lnTo>
                      <a:pt x="4" y="109"/>
                    </a:lnTo>
                    <a:lnTo>
                      <a:pt x="0" y="127"/>
                    </a:lnTo>
                    <a:lnTo>
                      <a:pt x="32" y="137"/>
                    </a:lnTo>
                    <a:lnTo>
                      <a:pt x="66" y="132"/>
                    </a:lnTo>
                    <a:lnTo>
                      <a:pt x="108" y="109"/>
                    </a:lnTo>
                    <a:lnTo>
                      <a:pt x="137" y="86"/>
                    </a:lnTo>
                    <a:lnTo>
                      <a:pt x="170" y="82"/>
                    </a:lnTo>
                    <a:lnTo>
                      <a:pt x="180" y="72"/>
                    </a:lnTo>
                    <a:lnTo>
                      <a:pt x="177" y="8"/>
                    </a:lnTo>
                    <a:lnTo>
                      <a:pt x="91" y="0"/>
                    </a:lnTo>
                    <a:close/>
                  </a:path>
                </a:pathLst>
              </a:custGeom>
              <a:solidFill>
                <a:srgbClr val="000000"/>
              </a:solidFill>
              <a:ln w="9525">
                <a:solidFill>
                  <a:srgbClr val="FF6600"/>
                </a:solidFill>
                <a:round/>
                <a:headEnd/>
                <a:tailEnd/>
              </a:ln>
            </p:spPr>
            <p:txBody>
              <a:bodyPr/>
              <a:lstStyle/>
              <a:p>
                <a:endParaRPr lang="zh-CN" altLang="en-US"/>
              </a:p>
            </p:txBody>
          </p:sp>
          <p:sp>
            <p:nvSpPr>
              <p:cNvPr id="2147" name="Freeform 92"/>
              <p:cNvSpPr>
                <a:spLocks/>
              </p:cNvSpPr>
              <p:nvPr/>
            </p:nvSpPr>
            <p:spPr bwMode="auto">
              <a:xfrm>
                <a:off x="1167" y="1847"/>
                <a:ext cx="56" cy="50"/>
              </a:xfrm>
              <a:custGeom>
                <a:avLst/>
                <a:gdLst>
                  <a:gd name="T0" fmla="*/ 0 w 113"/>
                  <a:gd name="T1" fmla="*/ 0 h 152"/>
                  <a:gd name="T2" fmla="*/ 0 w 113"/>
                  <a:gd name="T3" fmla="*/ 0 h 152"/>
                  <a:gd name="T4" fmla="*/ 0 w 113"/>
                  <a:gd name="T5" fmla="*/ 0 h 152"/>
                  <a:gd name="T6" fmla="*/ 0 w 113"/>
                  <a:gd name="T7" fmla="*/ 0 h 152"/>
                  <a:gd name="T8" fmla="*/ 0 w 113"/>
                  <a:gd name="T9" fmla="*/ 0 h 152"/>
                  <a:gd name="T10" fmla="*/ 0 w 113"/>
                  <a:gd name="T11" fmla="*/ 0 h 152"/>
                  <a:gd name="T12" fmla="*/ 0 w 113"/>
                  <a:gd name="T13" fmla="*/ 0 h 152"/>
                  <a:gd name="T14" fmla="*/ 0 w 113"/>
                  <a:gd name="T15" fmla="*/ 0 h 152"/>
                  <a:gd name="T16" fmla="*/ 0 w 113"/>
                  <a:gd name="T17" fmla="*/ 0 h 152"/>
                  <a:gd name="T18" fmla="*/ 0 w 113"/>
                  <a:gd name="T19" fmla="*/ 0 h 152"/>
                  <a:gd name="T20" fmla="*/ 0 w 113"/>
                  <a:gd name="T21" fmla="*/ 0 h 152"/>
                  <a:gd name="T22" fmla="*/ 0 w 113"/>
                  <a:gd name="T23" fmla="*/ 0 h 152"/>
                  <a:gd name="T24" fmla="*/ 0 w 113"/>
                  <a:gd name="T25" fmla="*/ 0 h 152"/>
                  <a:gd name="T26" fmla="*/ 0 w 113"/>
                  <a:gd name="T27" fmla="*/ 0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3"/>
                  <a:gd name="T43" fmla="*/ 0 h 152"/>
                  <a:gd name="T44" fmla="*/ 113 w 113"/>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3" h="152">
                    <a:moveTo>
                      <a:pt x="2" y="3"/>
                    </a:moveTo>
                    <a:lnTo>
                      <a:pt x="0" y="42"/>
                    </a:lnTo>
                    <a:lnTo>
                      <a:pt x="16" y="62"/>
                    </a:lnTo>
                    <a:lnTo>
                      <a:pt x="19" y="97"/>
                    </a:lnTo>
                    <a:lnTo>
                      <a:pt x="45" y="129"/>
                    </a:lnTo>
                    <a:lnTo>
                      <a:pt x="66" y="147"/>
                    </a:lnTo>
                    <a:lnTo>
                      <a:pt x="85" y="152"/>
                    </a:lnTo>
                    <a:lnTo>
                      <a:pt x="103" y="150"/>
                    </a:lnTo>
                    <a:lnTo>
                      <a:pt x="113" y="126"/>
                    </a:lnTo>
                    <a:lnTo>
                      <a:pt x="110" y="92"/>
                    </a:lnTo>
                    <a:lnTo>
                      <a:pt x="91" y="54"/>
                    </a:lnTo>
                    <a:lnTo>
                      <a:pt x="64" y="12"/>
                    </a:lnTo>
                    <a:lnTo>
                      <a:pt x="62" y="0"/>
                    </a:lnTo>
                    <a:lnTo>
                      <a:pt x="2" y="3"/>
                    </a:lnTo>
                    <a:close/>
                  </a:path>
                </a:pathLst>
              </a:custGeom>
              <a:solidFill>
                <a:srgbClr val="000000"/>
              </a:solidFill>
              <a:ln w="9525">
                <a:solidFill>
                  <a:srgbClr val="FF6600"/>
                </a:solidFill>
                <a:round/>
                <a:headEnd/>
                <a:tailEnd/>
              </a:ln>
            </p:spPr>
            <p:txBody>
              <a:bodyPr/>
              <a:lstStyle/>
              <a:p>
                <a:endParaRPr lang="zh-CN" altLang="en-US"/>
              </a:p>
            </p:txBody>
          </p:sp>
        </p:grpSp>
        <p:grpSp>
          <p:nvGrpSpPr>
            <p:cNvPr id="2130" name="Group 93"/>
            <p:cNvGrpSpPr>
              <a:grpSpLocks/>
            </p:cNvGrpSpPr>
            <p:nvPr/>
          </p:nvGrpSpPr>
          <p:grpSpPr bwMode="auto">
            <a:xfrm>
              <a:off x="1029" y="1235"/>
              <a:ext cx="199" cy="613"/>
              <a:chOff x="1029" y="1235"/>
              <a:chExt cx="199" cy="613"/>
            </a:xfrm>
          </p:grpSpPr>
          <p:sp>
            <p:nvSpPr>
              <p:cNvPr id="2135" name="Freeform 94"/>
              <p:cNvSpPr>
                <a:spLocks/>
              </p:cNvSpPr>
              <p:nvPr/>
            </p:nvSpPr>
            <p:spPr bwMode="auto">
              <a:xfrm>
                <a:off x="1033" y="1552"/>
                <a:ext cx="27" cy="57"/>
              </a:xfrm>
              <a:custGeom>
                <a:avLst/>
                <a:gdLst>
                  <a:gd name="T0" fmla="*/ 1 w 54"/>
                  <a:gd name="T1" fmla="*/ 0 h 169"/>
                  <a:gd name="T2" fmla="*/ 0 w 54"/>
                  <a:gd name="T3" fmla="*/ 0 h 169"/>
                  <a:gd name="T4" fmla="*/ 1 w 54"/>
                  <a:gd name="T5" fmla="*/ 0 h 169"/>
                  <a:gd name="T6" fmla="*/ 1 w 54"/>
                  <a:gd name="T7" fmla="*/ 0 h 169"/>
                  <a:gd name="T8" fmla="*/ 1 w 54"/>
                  <a:gd name="T9" fmla="*/ 0 h 169"/>
                  <a:gd name="T10" fmla="*/ 1 w 54"/>
                  <a:gd name="T11" fmla="*/ 0 h 169"/>
                  <a:gd name="T12" fmla="*/ 1 w 54"/>
                  <a:gd name="T13" fmla="*/ 0 h 169"/>
                  <a:gd name="T14" fmla="*/ 1 w 54"/>
                  <a:gd name="T15" fmla="*/ 0 h 169"/>
                  <a:gd name="T16" fmla="*/ 1 w 54"/>
                  <a:gd name="T17" fmla="*/ 0 h 169"/>
                  <a:gd name="T18" fmla="*/ 1 w 54"/>
                  <a:gd name="T19" fmla="*/ 0 h 169"/>
                  <a:gd name="T20" fmla="*/ 1 w 54"/>
                  <a:gd name="T21" fmla="*/ 0 h 1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4"/>
                  <a:gd name="T34" fmla="*/ 0 h 169"/>
                  <a:gd name="T35" fmla="*/ 54 w 54"/>
                  <a:gd name="T36" fmla="*/ 169 h 1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4" h="169">
                    <a:moveTo>
                      <a:pt x="2" y="1"/>
                    </a:moveTo>
                    <a:lnTo>
                      <a:pt x="0" y="95"/>
                    </a:lnTo>
                    <a:lnTo>
                      <a:pt x="27" y="151"/>
                    </a:lnTo>
                    <a:lnTo>
                      <a:pt x="42" y="169"/>
                    </a:lnTo>
                    <a:lnTo>
                      <a:pt x="39" y="89"/>
                    </a:lnTo>
                    <a:lnTo>
                      <a:pt x="45" y="98"/>
                    </a:lnTo>
                    <a:lnTo>
                      <a:pt x="52" y="123"/>
                    </a:lnTo>
                    <a:lnTo>
                      <a:pt x="54" y="95"/>
                    </a:lnTo>
                    <a:lnTo>
                      <a:pt x="46" y="44"/>
                    </a:lnTo>
                    <a:lnTo>
                      <a:pt x="28" y="0"/>
                    </a:lnTo>
                    <a:lnTo>
                      <a:pt x="2" y="1"/>
                    </a:lnTo>
                    <a:close/>
                  </a:path>
                </a:pathLst>
              </a:custGeom>
              <a:blipFill dpi="0" rotWithShape="0">
                <a:blip r:embed="rId19" cstate="print"/>
                <a:srcRect/>
                <a:tile tx="0" ty="0" sx="100000" sy="100000" flip="none" algn="tl"/>
              </a:blipFill>
              <a:ln w="9525">
                <a:solidFill>
                  <a:srgbClr val="FF6600"/>
                </a:solidFill>
                <a:round/>
                <a:headEnd/>
                <a:tailEnd/>
              </a:ln>
            </p:spPr>
            <p:txBody>
              <a:bodyPr/>
              <a:lstStyle/>
              <a:p>
                <a:endParaRPr lang="zh-CN" altLang="en-US"/>
              </a:p>
            </p:txBody>
          </p:sp>
          <p:sp>
            <p:nvSpPr>
              <p:cNvPr id="2136" name="Freeform 95"/>
              <p:cNvSpPr>
                <a:spLocks/>
              </p:cNvSpPr>
              <p:nvPr/>
            </p:nvSpPr>
            <p:spPr bwMode="auto">
              <a:xfrm>
                <a:off x="1047" y="1428"/>
                <a:ext cx="155" cy="420"/>
              </a:xfrm>
              <a:custGeom>
                <a:avLst/>
                <a:gdLst>
                  <a:gd name="T0" fmla="*/ 0 w 312"/>
                  <a:gd name="T1" fmla="*/ 0 h 1258"/>
                  <a:gd name="T2" fmla="*/ 0 w 312"/>
                  <a:gd name="T3" fmla="*/ 0 h 1258"/>
                  <a:gd name="T4" fmla="*/ 0 w 312"/>
                  <a:gd name="T5" fmla="*/ 0 h 1258"/>
                  <a:gd name="T6" fmla="*/ 0 w 312"/>
                  <a:gd name="T7" fmla="*/ 0 h 1258"/>
                  <a:gd name="T8" fmla="*/ 0 w 312"/>
                  <a:gd name="T9" fmla="*/ 0 h 1258"/>
                  <a:gd name="T10" fmla="*/ 0 w 312"/>
                  <a:gd name="T11" fmla="*/ 0 h 1258"/>
                  <a:gd name="T12" fmla="*/ 0 w 312"/>
                  <a:gd name="T13" fmla="*/ 0 h 1258"/>
                  <a:gd name="T14" fmla="*/ 0 w 312"/>
                  <a:gd name="T15" fmla="*/ 0 h 1258"/>
                  <a:gd name="T16" fmla="*/ 0 w 312"/>
                  <a:gd name="T17" fmla="*/ 0 h 1258"/>
                  <a:gd name="T18" fmla="*/ 0 w 312"/>
                  <a:gd name="T19" fmla="*/ 0 h 1258"/>
                  <a:gd name="T20" fmla="*/ 0 w 312"/>
                  <a:gd name="T21" fmla="*/ 0 h 1258"/>
                  <a:gd name="T22" fmla="*/ 0 w 312"/>
                  <a:gd name="T23" fmla="*/ 0 h 1258"/>
                  <a:gd name="T24" fmla="*/ 0 w 312"/>
                  <a:gd name="T25" fmla="*/ 0 h 1258"/>
                  <a:gd name="T26" fmla="*/ 0 w 312"/>
                  <a:gd name="T27" fmla="*/ 0 h 1258"/>
                  <a:gd name="T28" fmla="*/ 0 w 312"/>
                  <a:gd name="T29" fmla="*/ 0 h 1258"/>
                  <a:gd name="T30" fmla="*/ 0 w 312"/>
                  <a:gd name="T31" fmla="*/ 0 h 12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12"/>
                  <a:gd name="T49" fmla="*/ 0 h 1258"/>
                  <a:gd name="T50" fmla="*/ 312 w 312"/>
                  <a:gd name="T51" fmla="*/ 1258 h 125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12" h="1258">
                    <a:moveTo>
                      <a:pt x="4" y="0"/>
                    </a:moveTo>
                    <a:lnTo>
                      <a:pt x="0" y="683"/>
                    </a:lnTo>
                    <a:lnTo>
                      <a:pt x="4" y="1191"/>
                    </a:lnTo>
                    <a:lnTo>
                      <a:pt x="97" y="1213"/>
                    </a:lnTo>
                    <a:lnTo>
                      <a:pt x="111" y="799"/>
                    </a:lnTo>
                    <a:lnTo>
                      <a:pt x="100" y="759"/>
                    </a:lnTo>
                    <a:lnTo>
                      <a:pt x="111" y="737"/>
                    </a:lnTo>
                    <a:lnTo>
                      <a:pt x="111" y="483"/>
                    </a:lnTo>
                    <a:lnTo>
                      <a:pt x="133" y="563"/>
                    </a:lnTo>
                    <a:lnTo>
                      <a:pt x="186" y="906"/>
                    </a:lnTo>
                    <a:lnTo>
                      <a:pt x="233" y="1258"/>
                    </a:lnTo>
                    <a:lnTo>
                      <a:pt x="312" y="1258"/>
                    </a:lnTo>
                    <a:lnTo>
                      <a:pt x="276" y="786"/>
                    </a:lnTo>
                    <a:lnTo>
                      <a:pt x="262" y="386"/>
                    </a:lnTo>
                    <a:lnTo>
                      <a:pt x="269" y="9"/>
                    </a:lnTo>
                    <a:lnTo>
                      <a:pt x="4" y="0"/>
                    </a:lnTo>
                    <a:close/>
                  </a:path>
                </a:pathLst>
              </a:custGeom>
              <a:blipFill dpi="0" rotWithShape="0">
                <a:blip r:embed="rId18" cstate="print"/>
                <a:srcRect/>
                <a:tile tx="0" ty="0" sx="100000" sy="100000" flip="none" algn="tl"/>
              </a:blipFill>
              <a:ln w="9525">
                <a:solidFill>
                  <a:srgbClr val="FF6600"/>
                </a:solidFill>
                <a:round/>
                <a:headEnd/>
                <a:tailEnd/>
              </a:ln>
            </p:spPr>
            <p:txBody>
              <a:bodyPr/>
              <a:lstStyle/>
              <a:p>
                <a:endParaRPr lang="zh-CN" altLang="en-US"/>
              </a:p>
            </p:txBody>
          </p:sp>
          <p:sp>
            <p:nvSpPr>
              <p:cNvPr id="2137" name="Freeform 96"/>
              <p:cNvSpPr>
                <a:spLocks/>
              </p:cNvSpPr>
              <p:nvPr/>
            </p:nvSpPr>
            <p:spPr bwMode="auto">
              <a:xfrm>
                <a:off x="1029" y="1235"/>
                <a:ext cx="199" cy="321"/>
              </a:xfrm>
              <a:custGeom>
                <a:avLst/>
                <a:gdLst>
                  <a:gd name="T0" fmla="*/ 1 w 398"/>
                  <a:gd name="T1" fmla="*/ 0 h 961"/>
                  <a:gd name="T2" fmla="*/ 1 w 398"/>
                  <a:gd name="T3" fmla="*/ 0 h 961"/>
                  <a:gd name="T4" fmla="*/ 1 w 398"/>
                  <a:gd name="T5" fmla="*/ 0 h 961"/>
                  <a:gd name="T6" fmla="*/ 0 w 398"/>
                  <a:gd name="T7" fmla="*/ 0 h 961"/>
                  <a:gd name="T8" fmla="*/ 1 w 398"/>
                  <a:gd name="T9" fmla="*/ 0 h 961"/>
                  <a:gd name="T10" fmla="*/ 1 w 398"/>
                  <a:gd name="T11" fmla="*/ 0 h 961"/>
                  <a:gd name="T12" fmla="*/ 1 w 398"/>
                  <a:gd name="T13" fmla="*/ 0 h 961"/>
                  <a:gd name="T14" fmla="*/ 1 w 398"/>
                  <a:gd name="T15" fmla="*/ 0 h 961"/>
                  <a:gd name="T16" fmla="*/ 1 w 398"/>
                  <a:gd name="T17" fmla="*/ 0 h 961"/>
                  <a:gd name="T18" fmla="*/ 1 w 398"/>
                  <a:gd name="T19" fmla="*/ 0 h 961"/>
                  <a:gd name="T20" fmla="*/ 1 w 398"/>
                  <a:gd name="T21" fmla="*/ 0 h 961"/>
                  <a:gd name="T22" fmla="*/ 1 w 398"/>
                  <a:gd name="T23" fmla="*/ 0 h 961"/>
                  <a:gd name="T24" fmla="*/ 1 w 398"/>
                  <a:gd name="T25" fmla="*/ 0 h 961"/>
                  <a:gd name="T26" fmla="*/ 1 w 398"/>
                  <a:gd name="T27" fmla="*/ 0 h 961"/>
                  <a:gd name="T28" fmla="*/ 1 w 398"/>
                  <a:gd name="T29" fmla="*/ 0 h 961"/>
                  <a:gd name="T30" fmla="*/ 1 w 398"/>
                  <a:gd name="T31" fmla="*/ 0 h 961"/>
                  <a:gd name="T32" fmla="*/ 1 w 398"/>
                  <a:gd name="T33" fmla="*/ 0 h 961"/>
                  <a:gd name="T34" fmla="*/ 1 w 398"/>
                  <a:gd name="T35" fmla="*/ 0 h 96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8"/>
                  <a:gd name="T55" fmla="*/ 0 h 961"/>
                  <a:gd name="T56" fmla="*/ 398 w 398"/>
                  <a:gd name="T57" fmla="*/ 961 h 96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8" h="961">
                    <a:moveTo>
                      <a:pt x="132" y="12"/>
                    </a:moveTo>
                    <a:lnTo>
                      <a:pt x="11" y="129"/>
                    </a:lnTo>
                    <a:lnTo>
                      <a:pt x="3" y="437"/>
                    </a:lnTo>
                    <a:lnTo>
                      <a:pt x="0" y="593"/>
                    </a:lnTo>
                    <a:lnTo>
                      <a:pt x="7" y="961"/>
                    </a:lnTo>
                    <a:lnTo>
                      <a:pt x="35" y="961"/>
                    </a:lnTo>
                    <a:lnTo>
                      <a:pt x="48" y="584"/>
                    </a:lnTo>
                    <a:lnTo>
                      <a:pt x="302" y="584"/>
                    </a:lnTo>
                    <a:lnTo>
                      <a:pt x="310" y="489"/>
                    </a:lnTo>
                    <a:lnTo>
                      <a:pt x="318" y="556"/>
                    </a:lnTo>
                    <a:lnTo>
                      <a:pt x="300" y="698"/>
                    </a:lnTo>
                    <a:lnTo>
                      <a:pt x="283" y="912"/>
                    </a:lnTo>
                    <a:lnTo>
                      <a:pt x="326" y="925"/>
                    </a:lnTo>
                    <a:lnTo>
                      <a:pt x="398" y="550"/>
                    </a:lnTo>
                    <a:lnTo>
                      <a:pt x="353" y="109"/>
                    </a:lnTo>
                    <a:lnTo>
                      <a:pt x="216" y="0"/>
                    </a:lnTo>
                    <a:lnTo>
                      <a:pt x="157" y="49"/>
                    </a:lnTo>
                    <a:lnTo>
                      <a:pt x="132" y="12"/>
                    </a:lnTo>
                    <a:close/>
                  </a:path>
                </a:pathLst>
              </a:custGeom>
              <a:blipFill dpi="0" rotWithShape="0">
                <a:blip r:embed="rId4" cstate="print"/>
                <a:srcRect/>
                <a:tile tx="0" ty="0" sx="100000" sy="100000" flip="none" algn="tl"/>
              </a:blipFill>
              <a:ln w="9525">
                <a:solidFill>
                  <a:srgbClr val="FF6600"/>
                </a:solidFill>
                <a:round/>
                <a:headEnd/>
                <a:tailEnd/>
              </a:ln>
            </p:spPr>
            <p:txBody>
              <a:bodyPr/>
              <a:lstStyle/>
              <a:p>
                <a:endParaRPr lang="zh-CN" altLang="en-US"/>
              </a:p>
            </p:txBody>
          </p:sp>
          <p:sp>
            <p:nvSpPr>
              <p:cNvPr id="2138" name="Freeform 97"/>
              <p:cNvSpPr>
                <a:spLocks/>
              </p:cNvSpPr>
              <p:nvPr/>
            </p:nvSpPr>
            <p:spPr bwMode="auto">
              <a:xfrm>
                <a:off x="1164" y="1537"/>
                <a:ext cx="30" cy="54"/>
              </a:xfrm>
              <a:custGeom>
                <a:avLst/>
                <a:gdLst>
                  <a:gd name="T0" fmla="*/ 1 w 60"/>
                  <a:gd name="T1" fmla="*/ 0 h 160"/>
                  <a:gd name="T2" fmla="*/ 0 w 60"/>
                  <a:gd name="T3" fmla="*/ 0 h 160"/>
                  <a:gd name="T4" fmla="*/ 1 w 60"/>
                  <a:gd name="T5" fmla="*/ 0 h 160"/>
                  <a:gd name="T6" fmla="*/ 1 w 60"/>
                  <a:gd name="T7" fmla="*/ 0 h 160"/>
                  <a:gd name="T8" fmla="*/ 1 w 60"/>
                  <a:gd name="T9" fmla="*/ 0 h 160"/>
                  <a:gd name="T10" fmla="*/ 1 w 60"/>
                  <a:gd name="T11" fmla="*/ 0 h 160"/>
                  <a:gd name="T12" fmla="*/ 1 w 60"/>
                  <a:gd name="T13" fmla="*/ 0 h 160"/>
                  <a:gd name="T14" fmla="*/ 1 w 60"/>
                  <a:gd name="T15" fmla="*/ 0 h 160"/>
                  <a:gd name="T16" fmla="*/ 1 w 60"/>
                  <a:gd name="T17" fmla="*/ 0 h 160"/>
                  <a:gd name="T18" fmla="*/ 1 w 60"/>
                  <a:gd name="T19" fmla="*/ 0 h 1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0"/>
                  <a:gd name="T31" fmla="*/ 0 h 160"/>
                  <a:gd name="T32" fmla="*/ 60 w 60"/>
                  <a:gd name="T33" fmla="*/ 160 h 16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0" h="160">
                    <a:moveTo>
                      <a:pt x="18" y="0"/>
                    </a:moveTo>
                    <a:lnTo>
                      <a:pt x="0" y="85"/>
                    </a:lnTo>
                    <a:lnTo>
                      <a:pt x="31" y="160"/>
                    </a:lnTo>
                    <a:lnTo>
                      <a:pt x="42" y="151"/>
                    </a:lnTo>
                    <a:lnTo>
                      <a:pt x="60" y="144"/>
                    </a:lnTo>
                    <a:lnTo>
                      <a:pt x="53" y="120"/>
                    </a:lnTo>
                    <a:lnTo>
                      <a:pt x="51" y="91"/>
                    </a:lnTo>
                    <a:lnTo>
                      <a:pt x="60" y="59"/>
                    </a:lnTo>
                    <a:lnTo>
                      <a:pt x="53" y="6"/>
                    </a:lnTo>
                    <a:lnTo>
                      <a:pt x="18" y="0"/>
                    </a:lnTo>
                    <a:close/>
                  </a:path>
                </a:pathLst>
              </a:custGeom>
              <a:blipFill dpi="0" rotWithShape="0">
                <a:blip r:embed="rId19" cstate="print"/>
                <a:srcRect/>
                <a:tile tx="0" ty="0" sx="100000" sy="100000" flip="none" algn="tl"/>
              </a:blipFill>
              <a:ln w="9525">
                <a:solidFill>
                  <a:srgbClr val="FF6600"/>
                </a:solidFill>
                <a:round/>
                <a:headEnd/>
                <a:tailEnd/>
              </a:ln>
            </p:spPr>
            <p:txBody>
              <a:bodyPr/>
              <a:lstStyle/>
              <a:p>
                <a:endParaRPr lang="zh-CN" altLang="en-US"/>
              </a:p>
            </p:txBody>
          </p:sp>
          <p:grpSp>
            <p:nvGrpSpPr>
              <p:cNvPr id="2139" name="Group 98"/>
              <p:cNvGrpSpPr>
                <a:grpSpLocks/>
              </p:cNvGrpSpPr>
              <p:nvPr/>
            </p:nvGrpSpPr>
            <p:grpSpPr bwMode="auto">
              <a:xfrm>
                <a:off x="1053" y="1242"/>
                <a:ext cx="128" cy="199"/>
                <a:chOff x="1053" y="1242"/>
                <a:chExt cx="128" cy="199"/>
              </a:xfrm>
            </p:grpSpPr>
            <p:grpSp>
              <p:nvGrpSpPr>
                <p:cNvPr id="2140" name="Group 99"/>
                <p:cNvGrpSpPr>
                  <a:grpSpLocks/>
                </p:cNvGrpSpPr>
                <p:nvPr/>
              </p:nvGrpSpPr>
              <p:grpSpPr bwMode="auto">
                <a:xfrm>
                  <a:off x="1053" y="1242"/>
                  <a:ext cx="128" cy="199"/>
                  <a:chOff x="1053" y="1242"/>
                  <a:chExt cx="128" cy="199"/>
                </a:xfrm>
              </p:grpSpPr>
              <p:grpSp>
                <p:nvGrpSpPr>
                  <p:cNvPr id="2142" name="Group 100"/>
                  <p:cNvGrpSpPr>
                    <a:grpSpLocks/>
                  </p:cNvGrpSpPr>
                  <p:nvPr/>
                </p:nvGrpSpPr>
                <p:grpSpPr bwMode="auto">
                  <a:xfrm>
                    <a:off x="1053" y="1431"/>
                    <a:ext cx="128" cy="10"/>
                    <a:chOff x="1053" y="1431"/>
                    <a:chExt cx="128" cy="10"/>
                  </a:xfrm>
                </p:grpSpPr>
                <p:sp>
                  <p:nvSpPr>
                    <p:cNvPr id="2144" name="Line 101"/>
                    <p:cNvSpPr>
                      <a:spLocks noChangeShapeType="1"/>
                    </p:cNvSpPr>
                    <p:nvPr/>
                  </p:nvSpPr>
                  <p:spPr bwMode="auto">
                    <a:xfrm>
                      <a:off x="1053" y="1440"/>
                      <a:ext cx="128" cy="1"/>
                    </a:xfrm>
                    <a:prstGeom prst="line">
                      <a:avLst/>
                    </a:prstGeom>
                    <a:noFill/>
                    <a:ln w="7938">
                      <a:solidFill>
                        <a:srgbClr val="FF6600"/>
                      </a:solidFill>
                      <a:round/>
                      <a:headEnd/>
                      <a:tailEnd/>
                    </a:ln>
                  </p:spPr>
                  <p:txBody>
                    <a:bodyPr/>
                    <a:lstStyle/>
                    <a:p>
                      <a:endParaRPr lang="en-US"/>
                    </a:p>
                  </p:txBody>
                </p:sp>
                <p:sp>
                  <p:nvSpPr>
                    <p:cNvPr id="2145" name="Line 102"/>
                    <p:cNvSpPr>
                      <a:spLocks noChangeShapeType="1"/>
                    </p:cNvSpPr>
                    <p:nvPr/>
                  </p:nvSpPr>
                  <p:spPr bwMode="auto">
                    <a:xfrm>
                      <a:off x="1053" y="1431"/>
                      <a:ext cx="128" cy="1"/>
                    </a:xfrm>
                    <a:prstGeom prst="line">
                      <a:avLst/>
                    </a:prstGeom>
                    <a:noFill/>
                    <a:ln w="7938">
                      <a:solidFill>
                        <a:srgbClr val="FF6600"/>
                      </a:solidFill>
                      <a:round/>
                      <a:headEnd/>
                      <a:tailEnd/>
                    </a:ln>
                  </p:spPr>
                  <p:txBody>
                    <a:bodyPr/>
                    <a:lstStyle/>
                    <a:p>
                      <a:endParaRPr lang="en-US"/>
                    </a:p>
                  </p:txBody>
                </p:sp>
              </p:grpSp>
              <p:sp>
                <p:nvSpPr>
                  <p:cNvPr id="2143" name="Freeform 103"/>
                  <p:cNvSpPr>
                    <a:spLocks/>
                  </p:cNvSpPr>
                  <p:nvPr/>
                </p:nvSpPr>
                <p:spPr bwMode="auto">
                  <a:xfrm>
                    <a:off x="1088" y="1242"/>
                    <a:ext cx="58" cy="29"/>
                  </a:xfrm>
                  <a:custGeom>
                    <a:avLst/>
                    <a:gdLst>
                      <a:gd name="T0" fmla="*/ 0 w 118"/>
                      <a:gd name="T1" fmla="*/ 0 h 87"/>
                      <a:gd name="T2" fmla="*/ 0 w 118"/>
                      <a:gd name="T3" fmla="*/ 0 h 87"/>
                      <a:gd name="T4" fmla="*/ 0 w 118"/>
                      <a:gd name="T5" fmla="*/ 0 h 87"/>
                      <a:gd name="T6" fmla="*/ 0 w 118"/>
                      <a:gd name="T7" fmla="*/ 0 h 87"/>
                      <a:gd name="T8" fmla="*/ 0 w 118"/>
                      <a:gd name="T9" fmla="*/ 0 h 87"/>
                      <a:gd name="T10" fmla="*/ 0 60000 65536"/>
                      <a:gd name="T11" fmla="*/ 0 60000 65536"/>
                      <a:gd name="T12" fmla="*/ 0 60000 65536"/>
                      <a:gd name="T13" fmla="*/ 0 60000 65536"/>
                      <a:gd name="T14" fmla="*/ 0 60000 65536"/>
                      <a:gd name="T15" fmla="*/ 0 w 118"/>
                      <a:gd name="T16" fmla="*/ 0 h 87"/>
                      <a:gd name="T17" fmla="*/ 118 w 118"/>
                      <a:gd name="T18" fmla="*/ 87 h 87"/>
                    </a:gdLst>
                    <a:ahLst/>
                    <a:cxnLst>
                      <a:cxn ang="T10">
                        <a:pos x="T0" y="T1"/>
                      </a:cxn>
                      <a:cxn ang="T11">
                        <a:pos x="T2" y="T3"/>
                      </a:cxn>
                      <a:cxn ang="T12">
                        <a:pos x="T4" y="T5"/>
                      </a:cxn>
                      <a:cxn ang="T13">
                        <a:pos x="T6" y="T7"/>
                      </a:cxn>
                      <a:cxn ang="T14">
                        <a:pos x="T8" y="T9"/>
                      </a:cxn>
                    </a:cxnLst>
                    <a:rect l="T15" t="T16" r="T17" b="T18"/>
                    <a:pathLst>
                      <a:path w="118" h="87">
                        <a:moveTo>
                          <a:pt x="0" y="11"/>
                        </a:moveTo>
                        <a:lnTo>
                          <a:pt x="5" y="87"/>
                        </a:lnTo>
                        <a:lnTo>
                          <a:pt x="38" y="32"/>
                        </a:lnTo>
                        <a:lnTo>
                          <a:pt x="60" y="85"/>
                        </a:lnTo>
                        <a:lnTo>
                          <a:pt x="118" y="0"/>
                        </a:lnTo>
                      </a:path>
                    </a:pathLst>
                  </a:custGeom>
                  <a:noFill/>
                  <a:ln w="7938">
                    <a:solidFill>
                      <a:srgbClr val="FF6600"/>
                    </a:solidFill>
                    <a:round/>
                    <a:headEnd/>
                    <a:tailEnd/>
                  </a:ln>
                </p:spPr>
                <p:txBody>
                  <a:bodyPr/>
                  <a:lstStyle/>
                  <a:p>
                    <a:endParaRPr lang="zh-CN" altLang="en-US"/>
                  </a:p>
                </p:txBody>
              </p:sp>
            </p:grpSp>
            <p:sp>
              <p:nvSpPr>
                <p:cNvPr id="2141" name="Line 104"/>
                <p:cNvSpPr>
                  <a:spLocks noChangeShapeType="1"/>
                </p:cNvSpPr>
                <p:nvPr/>
              </p:nvSpPr>
              <p:spPr bwMode="auto">
                <a:xfrm>
                  <a:off x="1106" y="1256"/>
                  <a:ext cx="1" cy="185"/>
                </a:xfrm>
                <a:prstGeom prst="line">
                  <a:avLst/>
                </a:prstGeom>
                <a:noFill/>
                <a:ln w="7938">
                  <a:solidFill>
                    <a:srgbClr val="FF6600"/>
                  </a:solidFill>
                  <a:round/>
                  <a:headEnd/>
                  <a:tailEnd/>
                </a:ln>
              </p:spPr>
              <p:txBody>
                <a:bodyPr/>
                <a:lstStyle/>
                <a:p>
                  <a:endParaRPr lang="en-US"/>
                </a:p>
              </p:txBody>
            </p:sp>
          </p:grpSp>
        </p:grpSp>
        <p:grpSp>
          <p:nvGrpSpPr>
            <p:cNvPr id="2131" name="Group 105"/>
            <p:cNvGrpSpPr>
              <a:grpSpLocks/>
            </p:cNvGrpSpPr>
            <p:nvPr/>
          </p:nvGrpSpPr>
          <p:grpSpPr bwMode="auto">
            <a:xfrm>
              <a:off x="1069" y="1140"/>
              <a:ext cx="83" cy="112"/>
              <a:chOff x="1069" y="1140"/>
              <a:chExt cx="83" cy="112"/>
            </a:xfrm>
          </p:grpSpPr>
          <p:sp>
            <p:nvSpPr>
              <p:cNvPr id="2132" name="Freeform 106"/>
              <p:cNvSpPr>
                <a:spLocks/>
              </p:cNvSpPr>
              <p:nvPr/>
            </p:nvSpPr>
            <p:spPr bwMode="auto">
              <a:xfrm>
                <a:off x="1072" y="1145"/>
                <a:ext cx="77" cy="107"/>
              </a:xfrm>
              <a:custGeom>
                <a:avLst/>
                <a:gdLst>
                  <a:gd name="T0" fmla="*/ 1 w 154"/>
                  <a:gd name="T1" fmla="*/ 0 h 321"/>
                  <a:gd name="T2" fmla="*/ 1 w 154"/>
                  <a:gd name="T3" fmla="*/ 0 h 321"/>
                  <a:gd name="T4" fmla="*/ 1 w 154"/>
                  <a:gd name="T5" fmla="*/ 0 h 321"/>
                  <a:gd name="T6" fmla="*/ 1 w 154"/>
                  <a:gd name="T7" fmla="*/ 0 h 321"/>
                  <a:gd name="T8" fmla="*/ 0 w 154"/>
                  <a:gd name="T9" fmla="*/ 0 h 321"/>
                  <a:gd name="T10" fmla="*/ 1 w 154"/>
                  <a:gd name="T11" fmla="*/ 0 h 321"/>
                  <a:gd name="T12" fmla="*/ 1 w 154"/>
                  <a:gd name="T13" fmla="*/ 0 h 321"/>
                  <a:gd name="T14" fmla="*/ 1 w 154"/>
                  <a:gd name="T15" fmla="*/ 0 h 321"/>
                  <a:gd name="T16" fmla="*/ 1 w 154"/>
                  <a:gd name="T17" fmla="*/ 0 h 321"/>
                  <a:gd name="T18" fmla="*/ 1 w 154"/>
                  <a:gd name="T19" fmla="*/ 0 h 321"/>
                  <a:gd name="T20" fmla="*/ 1 w 154"/>
                  <a:gd name="T21" fmla="*/ 0 h 321"/>
                  <a:gd name="T22" fmla="*/ 1 w 154"/>
                  <a:gd name="T23" fmla="*/ 0 h 321"/>
                  <a:gd name="T24" fmla="*/ 1 w 154"/>
                  <a:gd name="T25" fmla="*/ 0 h 321"/>
                  <a:gd name="T26" fmla="*/ 1 w 154"/>
                  <a:gd name="T27" fmla="*/ 0 h 321"/>
                  <a:gd name="T28" fmla="*/ 1 w 154"/>
                  <a:gd name="T29" fmla="*/ 0 h 321"/>
                  <a:gd name="T30" fmla="*/ 1 w 154"/>
                  <a:gd name="T31" fmla="*/ 0 h 321"/>
                  <a:gd name="T32" fmla="*/ 1 w 154"/>
                  <a:gd name="T33" fmla="*/ 0 h 321"/>
                  <a:gd name="T34" fmla="*/ 1 w 154"/>
                  <a:gd name="T35" fmla="*/ 0 h 321"/>
                  <a:gd name="T36" fmla="*/ 1 w 154"/>
                  <a:gd name="T37" fmla="*/ 0 h 321"/>
                  <a:gd name="T38" fmla="*/ 1 w 154"/>
                  <a:gd name="T39" fmla="*/ 0 h 321"/>
                  <a:gd name="T40" fmla="*/ 1 w 154"/>
                  <a:gd name="T41" fmla="*/ 0 h 321"/>
                  <a:gd name="T42" fmla="*/ 1 w 154"/>
                  <a:gd name="T43" fmla="*/ 0 h 321"/>
                  <a:gd name="T44" fmla="*/ 1 w 154"/>
                  <a:gd name="T45" fmla="*/ 0 h 321"/>
                  <a:gd name="T46" fmla="*/ 1 w 154"/>
                  <a:gd name="T47" fmla="*/ 0 h 321"/>
                  <a:gd name="T48" fmla="*/ 1 w 154"/>
                  <a:gd name="T49" fmla="*/ 0 h 321"/>
                  <a:gd name="T50" fmla="*/ 1 w 154"/>
                  <a:gd name="T51" fmla="*/ 0 h 321"/>
                  <a:gd name="T52" fmla="*/ 1 w 154"/>
                  <a:gd name="T53" fmla="*/ 0 h 321"/>
                  <a:gd name="T54" fmla="*/ 1 w 154"/>
                  <a:gd name="T55" fmla="*/ 0 h 321"/>
                  <a:gd name="T56" fmla="*/ 1 w 154"/>
                  <a:gd name="T57" fmla="*/ 0 h 321"/>
                  <a:gd name="T58" fmla="*/ 1 w 154"/>
                  <a:gd name="T59" fmla="*/ 0 h 321"/>
                  <a:gd name="T60" fmla="*/ 1 w 154"/>
                  <a:gd name="T61" fmla="*/ 0 h 321"/>
                  <a:gd name="T62" fmla="*/ 1 w 154"/>
                  <a:gd name="T63" fmla="*/ 0 h 321"/>
                  <a:gd name="T64" fmla="*/ 1 w 154"/>
                  <a:gd name="T65" fmla="*/ 0 h 321"/>
                  <a:gd name="T66" fmla="*/ 1 w 154"/>
                  <a:gd name="T67" fmla="*/ 0 h 321"/>
                  <a:gd name="T68" fmla="*/ 1 w 154"/>
                  <a:gd name="T69" fmla="*/ 0 h 321"/>
                  <a:gd name="T70" fmla="*/ 1 w 154"/>
                  <a:gd name="T71" fmla="*/ 0 h 32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54"/>
                  <a:gd name="T109" fmla="*/ 0 h 321"/>
                  <a:gd name="T110" fmla="*/ 154 w 154"/>
                  <a:gd name="T111" fmla="*/ 321 h 32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54" h="321">
                    <a:moveTo>
                      <a:pt x="6" y="58"/>
                    </a:moveTo>
                    <a:lnTo>
                      <a:pt x="3" y="90"/>
                    </a:lnTo>
                    <a:lnTo>
                      <a:pt x="1" y="102"/>
                    </a:lnTo>
                    <a:lnTo>
                      <a:pt x="6" y="114"/>
                    </a:lnTo>
                    <a:lnTo>
                      <a:pt x="0" y="138"/>
                    </a:lnTo>
                    <a:lnTo>
                      <a:pt x="4" y="175"/>
                    </a:lnTo>
                    <a:lnTo>
                      <a:pt x="7" y="194"/>
                    </a:lnTo>
                    <a:lnTo>
                      <a:pt x="11" y="212"/>
                    </a:lnTo>
                    <a:lnTo>
                      <a:pt x="16" y="230"/>
                    </a:lnTo>
                    <a:lnTo>
                      <a:pt x="22" y="249"/>
                    </a:lnTo>
                    <a:lnTo>
                      <a:pt x="34" y="254"/>
                    </a:lnTo>
                    <a:lnTo>
                      <a:pt x="46" y="258"/>
                    </a:lnTo>
                    <a:lnTo>
                      <a:pt x="46" y="273"/>
                    </a:lnTo>
                    <a:lnTo>
                      <a:pt x="44" y="284"/>
                    </a:lnTo>
                    <a:lnTo>
                      <a:pt x="68" y="321"/>
                    </a:lnTo>
                    <a:lnTo>
                      <a:pt x="132" y="273"/>
                    </a:lnTo>
                    <a:lnTo>
                      <a:pt x="134" y="184"/>
                    </a:lnTo>
                    <a:lnTo>
                      <a:pt x="142" y="159"/>
                    </a:lnTo>
                    <a:lnTo>
                      <a:pt x="147" y="139"/>
                    </a:lnTo>
                    <a:lnTo>
                      <a:pt x="152" y="116"/>
                    </a:lnTo>
                    <a:lnTo>
                      <a:pt x="154" y="95"/>
                    </a:lnTo>
                    <a:lnTo>
                      <a:pt x="153" y="76"/>
                    </a:lnTo>
                    <a:lnTo>
                      <a:pt x="151" y="55"/>
                    </a:lnTo>
                    <a:lnTo>
                      <a:pt x="147" y="39"/>
                    </a:lnTo>
                    <a:lnTo>
                      <a:pt x="141" y="25"/>
                    </a:lnTo>
                    <a:lnTo>
                      <a:pt x="132" y="15"/>
                    </a:lnTo>
                    <a:lnTo>
                      <a:pt x="121" y="9"/>
                    </a:lnTo>
                    <a:lnTo>
                      <a:pt x="108" y="4"/>
                    </a:lnTo>
                    <a:lnTo>
                      <a:pt x="93" y="1"/>
                    </a:lnTo>
                    <a:lnTo>
                      <a:pt x="76" y="0"/>
                    </a:lnTo>
                    <a:lnTo>
                      <a:pt x="59" y="1"/>
                    </a:lnTo>
                    <a:lnTo>
                      <a:pt x="40" y="7"/>
                    </a:lnTo>
                    <a:lnTo>
                      <a:pt x="29" y="16"/>
                    </a:lnTo>
                    <a:lnTo>
                      <a:pt x="18" y="25"/>
                    </a:lnTo>
                    <a:lnTo>
                      <a:pt x="11" y="40"/>
                    </a:lnTo>
                    <a:lnTo>
                      <a:pt x="6" y="58"/>
                    </a:lnTo>
                    <a:close/>
                  </a:path>
                </a:pathLst>
              </a:custGeom>
              <a:blipFill dpi="0" rotWithShape="0">
                <a:blip r:embed="rId19" cstate="print"/>
                <a:srcRect/>
                <a:tile tx="0" ty="0" sx="100000" sy="100000" flip="none" algn="tl"/>
              </a:blipFill>
              <a:ln w="9525">
                <a:solidFill>
                  <a:srgbClr val="FF6600"/>
                </a:solidFill>
                <a:round/>
                <a:headEnd/>
                <a:tailEnd/>
              </a:ln>
            </p:spPr>
            <p:txBody>
              <a:bodyPr/>
              <a:lstStyle/>
              <a:p>
                <a:endParaRPr lang="zh-CN" altLang="en-US"/>
              </a:p>
            </p:txBody>
          </p:sp>
          <p:sp>
            <p:nvSpPr>
              <p:cNvPr id="2133" name="Freeform 107"/>
              <p:cNvSpPr>
                <a:spLocks/>
              </p:cNvSpPr>
              <p:nvPr/>
            </p:nvSpPr>
            <p:spPr bwMode="auto">
              <a:xfrm>
                <a:off x="1099" y="1203"/>
                <a:ext cx="39" cy="33"/>
              </a:xfrm>
              <a:custGeom>
                <a:avLst/>
                <a:gdLst>
                  <a:gd name="T0" fmla="*/ 1 w 78"/>
                  <a:gd name="T1" fmla="*/ 0 h 99"/>
                  <a:gd name="T2" fmla="*/ 1 w 78"/>
                  <a:gd name="T3" fmla="*/ 0 h 99"/>
                  <a:gd name="T4" fmla="*/ 0 w 78"/>
                  <a:gd name="T5" fmla="*/ 0 h 99"/>
                  <a:gd name="T6" fmla="*/ 1 w 78"/>
                  <a:gd name="T7" fmla="*/ 0 h 99"/>
                  <a:gd name="T8" fmla="*/ 1 w 78"/>
                  <a:gd name="T9" fmla="*/ 0 h 99"/>
                  <a:gd name="T10" fmla="*/ 1 w 78"/>
                  <a:gd name="T11" fmla="*/ 0 h 99"/>
                  <a:gd name="T12" fmla="*/ 1 w 78"/>
                  <a:gd name="T13" fmla="*/ 0 h 99"/>
                  <a:gd name="T14" fmla="*/ 1 w 78"/>
                  <a:gd name="T15" fmla="*/ 0 h 99"/>
                  <a:gd name="T16" fmla="*/ 1 w 78"/>
                  <a:gd name="T17" fmla="*/ 0 h 99"/>
                  <a:gd name="T18" fmla="*/ 1 w 78"/>
                  <a:gd name="T19" fmla="*/ 0 h 99"/>
                  <a:gd name="T20" fmla="*/ 1 w 78"/>
                  <a:gd name="T21" fmla="*/ 0 h 99"/>
                  <a:gd name="T22" fmla="*/ 1 w 78"/>
                  <a:gd name="T23" fmla="*/ 0 h 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8"/>
                  <a:gd name="T37" fmla="*/ 0 h 99"/>
                  <a:gd name="T38" fmla="*/ 78 w 78"/>
                  <a:gd name="T39" fmla="*/ 99 h 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8" h="99">
                    <a:moveTo>
                      <a:pt x="65" y="26"/>
                    </a:moveTo>
                    <a:lnTo>
                      <a:pt x="58" y="50"/>
                    </a:lnTo>
                    <a:lnTo>
                      <a:pt x="0" y="86"/>
                    </a:lnTo>
                    <a:lnTo>
                      <a:pt x="30" y="77"/>
                    </a:lnTo>
                    <a:lnTo>
                      <a:pt x="43" y="72"/>
                    </a:lnTo>
                    <a:lnTo>
                      <a:pt x="59" y="75"/>
                    </a:lnTo>
                    <a:lnTo>
                      <a:pt x="71" y="81"/>
                    </a:lnTo>
                    <a:lnTo>
                      <a:pt x="77" y="99"/>
                    </a:lnTo>
                    <a:lnTo>
                      <a:pt x="78" y="29"/>
                    </a:lnTo>
                    <a:lnTo>
                      <a:pt x="75" y="15"/>
                    </a:lnTo>
                    <a:lnTo>
                      <a:pt x="67" y="0"/>
                    </a:lnTo>
                    <a:lnTo>
                      <a:pt x="65" y="26"/>
                    </a:lnTo>
                    <a:close/>
                  </a:path>
                </a:pathLst>
              </a:custGeom>
              <a:blipFill dpi="0" rotWithShape="0">
                <a:blip r:embed="rId17" cstate="print"/>
                <a:srcRect/>
                <a:tile tx="0" ty="0" sx="100000" sy="100000" flip="none" algn="tl"/>
              </a:blipFill>
              <a:ln w="9525">
                <a:solidFill>
                  <a:srgbClr val="FF6600"/>
                </a:solidFill>
                <a:round/>
                <a:headEnd/>
                <a:tailEnd/>
              </a:ln>
            </p:spPr>
            <p:txBody>
              <a:bodyPr/>
              <a:lstStyle/>
              <a:p>
                <a:endParaRPr lang="zh-CN" altLang="en-US"/>
              </a:p>
            </p:txBody>
          </p:sp>
          <p:sp>
            <p:nvSpPr>
              <p:cNvPr id="2134" name="Freeform 108"/>
              <p:cNvSpPr>
                <a:spLocks/>
              </p:cNvSpPr>
              <p:nvPr/>
            </p:nvSpPr>
            <p:spPr bwMode="auto">
              <a:xfrm>
                <a:off x="1069" y="1140"/>
                <a:ext cx="83" cy="77"/>
              </a:xfrm>
              <a:custGeom>
                <a:avLst/>
                <a:gdLst>
                  <a:gd name="T0" fmla="*/ 0 w 167"/>
                  <a:gd name="T1" fmla="*/ 0 h 231"/>
                  <a:gd name="T2" fmla="*/ 0 w 167"/>
                  <a:gd name="T3" fmla="*/ 0 h 231"/>
                  <a:gd name="T4" fmla="*/ 0 w 167"/>
                  <a:gd name="T5" fmla="*/ 0 h 231"/>
                  <a:gd name="T6" fmla="*/ 0 w 167"/>
                  <a:gd name="T7" fmla="*/ 0 h 231"/>
                  <a:gd name="T8" fmla="*/ 0 w 167"/>
                  <a:gd name="T9" fmla="*/ 0 h 231"/>
                  <a:gd name="T10" fmla="*/ 0 w 167"/>
                  <a:gd name="T11" fmla="*/ 0 h 231"/>
                  <a:gd name="T12" fmla="*/ 0 w 167"/>
                  <a:gd name="T13" fmla="*/ 0 h 231"/>
                  <a:gd name="T14" fmla="*/ 0 w 167"/>
                  <a:gd name="T15" fmla="*/ 0 h 231"/>
                  <a:gd name="T16" fmla="*/ 0 w 167"/>
                  <a:gd name="T17" fmla="*/ 0 h 231"/>
                  <a:gd name="T18" fmla="*/ 0 w 167"/>
                  <a:gd name="T19" fmla="*/ 0 h 231"/>
                  <a:gd name="T20" fmla="*/ 0 w 167"/>
                  <a:gd name="T21" fmla="*/ 0 h 231"/>
                  <a:gd name="T22" fmla="*/ 0 w 167"/>
                  <a:gd name="T23" fmla="*/ 0 h 231"/>
                  <a:gd name="T24" fmla="*/ 0 w 167"/>
                  <a:gd name="T25" fmla="*/ 0 h 231"/>
                  <a:gd name="T26" fmla="*/ 0 w 167"/>
                  <a:gd name="T27" fmla="*/ 0 h 231"/>
                  <a:gd name="T28" fmla="*/ 0 w 167"/>
                  <a:gd name="T29" fmla="*/ 0 h 231"/>
                  <a:gd name="T30" fmla="*/ 0 w 167"/>
                  <a:gd name="T31" fmla="*/ 0 h 231"/>
                  <a:gd name="T32" fmla="*/ 0 w 167"/>
                  <a:gd name="T33" fmla="*/ 0 h 231"/>
                  <a:gd name="T34" fmla="*/ 0 w 167"/>
                  <a:gd name="T35" fmla="*/ 0 h 231"/>
                  <a:gd name="T36" fmla="*/ 0 w 167"/>
                  <a:gd name="T37" fmla="*/ 0 h 231"/>
                  <a:gd name="T38" fmla="*/ 0 w 167"/>
                  <a:gd name="T39" fmla="*/ 0 h 231"/>
                  <a:gd name="T40" fmla="*/ 0 w 167"/>
                  <a:gd name="T41" fmla="*/ 0 h 231"/>
                  <a:gd name="T42" fmla="*/ 0 w 167"/>
                  <a:gd name="T43" fmla="*/ 0 h 231"/>
                  <a:gd name="T44" fmla="*/ 0 w 167"/>
                  <a:gd name="T45" fmla="*/ 0 h 231"/>
                  <a:gd name="T46" fmla="*/ 0 w 167"/>
                  <a:gd name="T47" fmla="*/ 0 h 231"/>
                  <a:gd name="T48" fmla="*/ 0 w 167"/>
                  <a:gd name="T49" fmla="*/ 0 h 231"/>
                  <a:gd name="T50" fmla="*/ 0 w 167"/>
                  <a:gd name="T51" fmla="*/ 0 h 231"/>
                  <a:gd name="T52" fmla="*/ 0 w 167"/>
                  <a:gd name="T53" fmla="*/ 0 h 231"/>
                  <a:gd name="T54" fmla="*/ 0 w 167"/>
                  <a:gd name="T55" fmla="*/ 0 h 231"/>
                  <a:gd name="T56" fmla="*/ 0 w 167"/>
                  <a:gd name="T57" fmla="*/ 0 h 231"/>
                  <a:gd name="T58" fmla="*/ 0 w 167"/>
                  <a:gd name="T59" fmla="*/ 0 h 231"/>
                  <a:gd name="T60" fmla="*/ 0 w 167"/>
                  <a:gd name="T61" fmla="*/ 0 h 231"/>
                  <a:gd name="T62" fmla="*/ 0 w 167"/>
                  <a:gd name="T63" fmla="*/ 0 h 231"/>
                  <a:gd name="T64" fmla="*/ 0 w 167"/>
                  <a:gd name="T65" fmla="*/ 0 h 231"/>
                  <a:gd name="T66" fmla="*/ 0 w 167"/>
                  <a:gd name="T67" fmla="*/ 0 h 231"/>
                  <a:gd name="T68" fmla="*/ 0 w 167"/>
                  <a:gd name="T69" fmla="*/ 0 h 231"/>
                  <a:gd name="T70" fmla="*/ 0 w 167"/>
                  <a:gd name="T71" fmla="*/ 0 h 231"/>
                  <a:gd name="T72" fmla="*/ 0 w 167"/>
                  <a:gd name="T73" fmla="*/ 0 h 231"/>
                  <a:gd name="T74" fmla="*/ 0 w 167"/>
                  <a:gd name="T75" fmla="*/ 0 h 231"/>
                  <a:gd name="T76" fmla="*/ 0 w 167"/>
                  <a:gd name="T77" fmla="*/ 0 h 231"/>
                  <a:gd name="T78" fmla="*/ 0 w 167"/>
                  <a:gd name="T79" fmla="*/ 0 h 231"/>
                  <a:gd name="T80" fmla="*/ 0 w 167"/>
                  <a:gd name="T81" fmla="*/ 0 h 231"/>
                  <a:gd name="T82" fmla="*/ 0 w 167"/>
                  <a:gd name="T83" fmla="*/ 0 h 231"/>
                  <a:gd name="T84" fmla="*/ 0 w 167"/>
                  <a:gd name="T85" fmla="*/ 0 h 231"/>
                  <a:gd name="T86" fmla="*/ 0 w 167"/>
                  <a:gd name="T87" fmla="*/ 0 h 231"/>
                  <a:gd name="T88" fmla="*/ 0 w 167"/>
                  <a:gd name="T89" fmla="*/ 0 h 231"/>
                  <a:gd name="T90" fmla="*/ 0 w 167"/>
                  <a:gd name="T91" fmla="*/ 0 h 231"/>
                  <a:gd name="T92" fmla="*/ 0 w 167"/>
                  <a:gd name="T93" fmla="*/ 0 h 231"/>
                  <a:gd name="T94" fmla="*/ 0 w 167"/>
                  <a:gd name="T95" fmla="*/ 0 h 231"/>
                  <a:gd name="T96" fmla="*/ 0 w 167"/>
                  <a:gd name="T97" fmla="*/ 0 h 231"/>
                  <a:gd name="T98" fmla="*/ 0 w 167"/>
                  <a:gd name="T99" fmla="*/ 0 h 231"/>
                  <a:gd name="T100" fmla="*/ 0 w 167"/>
                  <a:gd name="T101" fmla="*/ 0 h 231"/>
                  <a:gd name="T102" fmla="*/ 0 w 167"/>
                  <a:gd name="T103" fmla="*/ 0 h 23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7"/>
                  <a:gd name="T157" fmla="*/ 0 h 231"/>
                  <a:gd name="T158" fmla="*/ 167 w 167"/>
                  <a:gd name="T159" fmla="*/ 231 h 23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7" h="231">
                    <a:moveTo>
                      <a:pt x="30" y="19"/>
                    </a:moveTo>
                    <a:lnTo>
                      <a:pt x="45" y="10"/>
                    </a:lnTo>
                    <a:lnTo>
                      <a:pt x="57" y="6"/>
                    </a:lnTo>
                    <a:lnTo>
                      <a:pt x="77" y="0"/>
                    </a:lnTo>
                    <a:lnTo>
                      <a:pt x="91" y="0"/>
                    </a:lnTo>
                    <a:lnTo>
                      <a:pt x="107" y="0"/>
                    </a:lnTo>
                    <a:lnTo>
                      <a:pt x="122" y="4"/>
                    </a:lnTo>
                    <a:lnTo>
                      <a:pt x="133" y="4"/>
                    </a:lnTo>
                    <a:lnTo>
                      <a:pt x="144" y="8"/>
                    </a:lnTo>
                    <a:lnTo>
                      <a:pt x="153" y="19"/>
                    </a:lnTo>
                    <a:lnTo>
                      <a:pt x="161" y="31"/>
                    </a:lnTo>
                    <a:lnTo>
                      <a:pt x="162" y="49"/>
                    </a:lnTo>
                    <a:lnTo>
                      <a:pt x="164" y="71"/>
                    </a:lnTo>
                    <a:lnTo>
                      <a:pt x="167" y="102"/>
                    </a:lnTo>
                    <a:lnTo>
                      <a:pt x="165" y="129"/>
                    </a:lnTo>
                    <a:lnTo>
                      <a:pt x="161" y="153"/>
                    </a:lnTo>
                    <a:lnTo>
                      <a:pt x="157" y="173"/>
                    </a:lnTo>
                    <a:lnTo>
                      <a:pt x="152" y="188"/>
                    </a:lnTo>
                    <a:lnTo>
                      <a:pt x="147" y="203"/>
                    </a:lnTo>
                    <a:lnTo>
                      <a:pt x="143" y="216"/>
                    </a:lnTo>
                    <a:lnTo>
                      <a:pt x="137" y="231"/>
                    </a:lnTo>
                    <a:lnTo>
                      <a:pt x="131" y="231"/>
                    </a:lnTo>
                    <a:lnTo>
                      <a:pt x="133" y="210"/>
                    </a:lnTo>
                    <a:lnTo>
                      <a:pt x="129" y="197"/>
                    </a:lnTo>
                    <a:lnTo>
                      <a:pt x="127" y="188"/>
                    </a:lnTo>
                    <a:lnTo>
                      <a:pt x="131" y="175"/>
                    </a:lnTo>
                    <a:lnTo>
                      <a:pt x="133" y="153"/>
                    </a:lnTo>
                    <a:lnTo>
                      <a:pt x="128" y="147"/>
                    </a:lnTo>
                    <a:lnTo>
                      <a:pt x="121" y="157"/>
                    </a:lnTo>
                    <a:lnTo>
                      <a:pt x="115" y="169"/>
                    </a:lnTo>
                    <a:lnTo>
                      <a:pt x="116" y="147"/>
                    </a:lnTo>
                    <a:lnTo>
                      <a:pt x="113" y="118"/>
                    </a:lnTo>
                    <a:lnTo>
                      <a:pt x="113" y="89"/>
                    </a:lnTo>
                    <a:lnTo>
                      <a:pt x="112" y="72"/>
                    </a:lnTo>
                    <a:lnTo>
                      <a:pt x="118" y="65"/>
                    </a:lnTo>
                    <a:lnTo>
                      <a:pt x="106" y="69"/>
                    </a:lnTo>
                    <a:lnTo>
                      <a:pt x="96" y="74"/>
                    </a:lnTo>
                    <a:lnTo>
                      <a:pt x="88" y="75"/>
                    </a:lnTo>
                    <a:lnTo>
                      <a:pt x="71" y="78"/>
                    </a:lnTo>
                    <a:lnTo>
                      <a:pt x="61" y="83"/>
                    </a:lnTo>
                    <a:lnTo>
                      <a:pt x="76" y="74"/>
                    </a:lnTo>
                    <a:lnTo>
                      <a:pt x="67" y="74"/>
                    </a:lnTo>
                    <a:lnTo>
                      <a:pt x="48" y="74"/>
                    </a:lnTo>
                    <a:lnTo>
                      <a:pt x="34" y="71"/>
                    </a:lnTo>
                    <a:lnTo>
                      <a:pt x="16" y="72"/>
                    </a:lnTo>
                    <a:lnTo>
                      <a:pt x="11" y="87"/>
                    </a:lnTo>
                    <a:lnTo>
                      <a:pt x="9" y="105"/>
                    </a:lnTo>
                    <a:lnTo>
                      <a:pt x="5" y="83"/>
                    </a:lnTo>
                    <a:lnTo>
                      <a:pt x="0" y="57"/>
                    </a:lnTo>
                    <a:lnTo>
                      <a:pt x="9" y="40"/>
                    </a:lnTo>
                    <a:lnTo>
                      <a:pt x="18" y="28"/>
                    </a:lnTo>
                    <a:lnTo>
                      <a:pt x="30" y="19"/>
                    </a:lnTo>
                    <a:close/>
                  </a:path>
                </a:pathLst>
              </a:custGeom>
              <a:solidFill>
                <a:srgbClr val="000000"/>
              </a:solidFill>
              <a:ln w="9525">
                <a:solidFill>
                  <a:srgbClr val="FF6600"/>
                </a:solidFill>
                <a:round/>
                <a:headEnd/>
                <a:tailEnd/>
              </a:ln>
            </p:spPr>
            <p:txBody>
              <a:bodyPr/>
              <a:lstStyle/>
              <a:p>
                <a:endParaRPr lang="zh-CN" altLang="en-US"/>
              </a:p>
            </p:txBody>
          </p:sp>
        </p:grpSp>
      </p:grpSp>
      <p:grpSp>
        <p:nvGrpSpPr>
          <p:cNvPr id="2065" name="Group 109"/>
          <p:cNvGrpSpPr>
            <a:grpSpLocks/>
          </p:cNvGrpSpPr>
          <p:nvPr/>
        </p:nvGrpSpPr>
        <p:grpSpPr bwMode="auto">
          <a:xfrm>
            <a:off x="4887913" y="2874963"/>
            <a:ext cx="312737" cy="1160462"/>
            <a:chOff x="1935" y="1184"/>
            <a:chExt cx="189" cy="731"/>
          </a:xfrm>
        </p:grpSpPr>
        <p:grpSp>
          <p:nvGrpSpPr>
            <p:cNvPr id="2108" name="Group 110"/>
            <p:cNvGrpSpPr>
              <a:grpSpLocks/>
            </p:cNvGrpSpPr>
            <p:nvPr/>
          </p:nvGrpSpPr>
          <p:grpSpPr bwMode="auto">
            <a:xfrm>
              <a:off x="1984" y="1184"/>
              <a:ext cx="100" cy="176"/>
              <a:chOff x="1984" y="1184"/>
              <a:chExt cx="100" cy="176"/>
            </a:xfrm>
          </p:grpSpPr>
          <p:sp>
            <p:nvSpPr>
              <p:cNvPr id="2127" name="Freeform 111"/>
              <p:cNvSpPr>
                <a:spLocks/>
              </p:cNvSpPr>
              <p:nvPr/>
            </p:nvSpPr>
            <p:spPr bwMode="auto">
              <a:xfrm>
                <a:off x="1984" y="1184"/>
                <a:ext cx="100" cy="99"/>
              </a:xfrm>
              <a:custGeom>
                <a:avLst/>
                <a:gdLst>
                  <a:gd name="T0" fmla="*/ 0 w 201"/>
                  <a:gd name="T1" fmla="*/ 0 h 297"/>
                  <a:gd name="T2" fmla="*/ 0 w 201"/>
                  <a:gd name="T3" fmla="*/ 0 h 297"/>
                  <a:gd name="T4" fmla="*/ 0 w 201"/>
                  <a:gd name="T5" fmla="*/ 0 h 297"/>
                  <a:gd name="T6" fmla="*/ 0 w 201"/>
                  <a:gd name="T7" fmla="*/ 0 h 297"/>
                  <a:gd name="T8" fmla="*/ 0 w 201"/>
                  <a:gd name="T9" fmla="*/ 0 h 297"/>
                  <a:gd name="T10" fmla="*/ 0 w 201"/>
                  <a:gd name="T11" fmla="*/ 0 h 297"/>
                  <a:gd name="T12" fmla="*/ 0 w 201"/>
                  <a:gd name="T13" fmla="*/ 0 h 297"/>
                  <a:gd name="T14" fmla="*/ 0 w 201"/>
                  <a:gd name="T15" fmla="*/ 0 h 297"/>
                  <a:gd name="T16" fmla="*/ 0 w 201"/>
                  <a:gd name="T17" fmla="*/ 0 h 297"/>
                  <a:gd name="T18" fmla="*/ 0 w 201"/>
                  <a:gd name="T19" fmla="*/ 0 h 297"/>
                  <a:gd name="T20" fmla="*/ 0 w 201"/>
                  <a:gd name="T21" fmla="*/ 0 h 297"/>
                  <a:gd name="T22" fmla="*/ 0 w 201"/>
                  <a:gd name="T23" fmla="*/ 0 h 297"/>
                  <a:gd name="T24" fmla="*/ 0 w 201"/>
                  <a:gd name="T25" fmla="*/ 0 h 297"/>
                  <a:gd name="T26" fmla="*/ 0 w 201"/>
                  <a:gd name="T27" fmla="*/ 0 h 297"/>
                  <a:gd name="T28" fmla="*/ 0 w 201"/>
                  <a:gd name="T29" fmla="*/ 0 h 297"/>
                  <a:gd name="T30" fmla="*/ 0 w 201"/>
                  <a:gd name="T31" fmla="*/ 0 h 297"/>
                  <a:gd name="T32" fmla="*/ 0 w 201"/>
                  <a:gd name="T33" fmla="*/ 0 h 297"/>
                  <a:gd name="T34" fmla="*/ 0 w 201"/>
                  <a:gd name="T35" fmla="*/ 0 h 297"/>
                  <a:gd name="T36" fmla="*/ 0 w 201"/>
                  <a:gd name="T37" fmla="*/ 0 h 297"/>
                  <a:gd name="T38" fmla="*/ 0 w 201"/>
                  <a:gd name="T39" fmla="*/ 0 h 297"/>
                  <a:gd name="T40" fmla="*/ 0 w 201"/>
                  <a:gd name="T41" fmla="*/ 0 h 297"/>
                  <a:gd name="T42" fmla="*/ 0 w 201"/>
                  <a:gd name="T43" fmla="*/ 0 h 297"/>
                  <a:gd name="T44" fmla="*/ 0 w 201"/>
                  <a:gd name="T45" fmla="*/ 0 h 297"/>
                  <a:gd name="T46" fmla="*/ 0 w 201"/>
                  <a:gd name="T47" fmla="*/ 0 h 297"/>
                  <a:gd name="T48" fmla="*/ 0 w 201"/>
                  <a:gd name="T49" fmla="*/ 0 h 297"/>
                  <a:gd name="T50" fmla="*/ 0 w 201"/>
                  <a:gd name="T51" fmla="*/ 0 h 297"/>
                  <a:gd name="T52" fmla="*/ 0 w 201"/>
                  <a:gd name="T53" fmla="*/ 0 h 297"/>
                  <a:gd name="T54" fmla="*/ 0 w 201"/>
                  <a:gd name="T55" fmla="*/ 0 h 297"/>
                  <a:gd name="T56" fmla="*/ 0 w 201"/>
                  <a:gd name="T57" fmla="*/ 0 h 297"/>
                  <a:gd name="T58" fmla="*/ 0 w 201"/>
                  <a:gd name="T59" fmla="*/ 0 h 297"/>
                  <a:gd name="T60" fmla="*/ 0 w 201"/>
                  <a:gd name="T61" fmla="*/ 0 h 297"/>
                  <a:gd name="T62" fmla="*/ 0 w 201"/>
                  <a:gd name="T63" fmla="*/ 0 h 297"/>
                  <a:gd name="T64" fmla="*/ 0 w 201"/>
                  <a:gd name="T65" fmla="*/ 0 h 297"/>
                  <a:gd name="T66" fmla="*/ 0 w 201"/>
                  <a:gd name="T67" fmla="*/ 0 h 297"/>
                  <a:gd name="T68" fmla="*/ 0 w 201"/>
                  <a:gd name="T69" fmla="*/ 0 h 297"/>
                  <a:gd name="T70" fmla="*/ 0 w 201"/>
                  <a:gd name="T71" fmla="*/ 0 h 297"/>
                  <a:gd name="T72" fmla="*/ 0 w 201"/>
                  <a:gd name="T73" fmla="*/ 0 h 297"/>
                  <a:gd name="T74" fmla="*/ 0 w 201"/>
                  <a:gd name="T75" fmla="*/ 0 h 297"/>
                  <a:gd name="T76" fmla="*/ 0 w 201"/>
                  <a:gd name="T77" fmla="*/ 0 h 297"/>
                  <a:gd name="T78" fmla="*/ 0 w 201"/>
                  <a:gd name="T79" fmla="*/ 0 h 297"/>
                  <a:gd name="T80" fmla="*/ 0 w 201"/>
                  <a:gd name="T81" fmla="*/ 0 h 297"/>
                  <a:gd name="T82" fmla="*/ 0 w 201"/>
                  <a:gd name="T83" fmla="*/ 0 h 297"/>
                  <a:gd name="T84" fmla="*/ 0 w 201"/>
                  <a:gd name="T85" fmla="*/ 0 h 297"/>
                  <a:gd name="T86" fmla="*/ 0 w 201"/>
                  <a:gd name="T87" fmla="*/ 0 h 297"/>
                  <a:gd name="T88" fmla="*/ 0 w 201"/>
                  <a:gd name="T89" fmla="*/ 0 h 29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01"/>
                  <a:gd name="T136" fmla="*/ 0 h 297"/>
                  <a:gd name="T137" fmla="*/ 201 w 201"/>
                  <a:gd name="T138" fmla="*/ 297 h 29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01" h="297">
                    <a:moveTo>
                      <a:pt x="116" y="6"/>
                    </a:moveTo>
                    <a:lnTo>
                      <a:pt x="145" y="18"/>
                    </a:lnTo>
                    <a:lnTo>
                      <a:pt x="160" y="33"/>
                    </a:lnTo>
                    <a:lnTo>
                      <a:pt x="171" y="54"/>
                    </a:lnTo>
                    <a:lnTo>
                      <a:pt x="182" y="95"/>
                    </a:lnTo>
                    <a:lnTo>
                      <a:pt x="194" y="156"/>
                    </a:lnTo>
                    <a:lnTo>
                      <a:pt x="201" y="210"/>
                    </a:lnTo>
                    <a:lnTo>
                      <a:pt x="200" y="233"/>
                    </a:lnTo>
                    <a:lnTo>
                      <a:pt x="196" y="256"/>
                    </a:lnTo>
                    <a:lnTo>
                      <a:pt x="194" y="293"/>
                    </a:lnTo>
                    <a:lnTo>
                      <a:pt x="185" y="291"/>
                    </a:lnTo>
                    <a:lnTo>
                      <a:pt x="173" y="287"/>
                    </a:lnTo>
                    <a:lnTo>
                      <a:pt x="160" y="288"/>
                    </a:lnTo>
                    <a:lnTo>
                      <a:pt x="142" y="294"/>
                    </a:lnTo>
                    <a:lnTo>
                      <a:pt x="132" y="296"/>
                    </a:lnTo>
                    <a:lnTo>
                      <a:pt x="132" y="276"/>
                    </a:lnTo>
                    <a:lnTo>
                      <a:pt x="146" y="235"/>
                    </a:lnTo>
                    <a:lnTo>
                      <a:pt x="150" y="170"/>
                    </a:lnTo>
                    <a:lnTo>
                      <a:pt x="146" y="110"/>
                    </a:lnTo>
                    <a:lnTo>
                      <a:pt x="118" y="73"/>
                    </a:lnTo>
                    <a:lnTo>
                      <a:pt x="71" y="67"/>
                    </a:lnTo>
                    <a:lnTo>
                      <a:pt x="48" y="104"/>
                    </a:lnTo>
                    <a:lnTo>
                      <a:pt x="50" y="229"/>
                    </a:lnTo>
                    <a:lnTo>
                      <a:pt x="71" y="278"/>
                    </a:lnTo>
                    <a:lnTo>
                      <a:pt x="71" y="294"/>
                    </a:lnTo>
                    <a:lnTo>
                      <a:pt x="59" y="294"/>
                    </a:lnTo>
                    <a:lnTo>
                      <a:pt x="44" y="291"/>
                    </a:lnTo>
                    <a:lnTo>
                      <a:pt x="31" y="290"/>
                    </a:lnTo>
                    <a:lnTo>
                      <a:pt x="16" y="297"/>
                    </a:lnTo>
                    <a:lnTo>
                      <a:pt x="13" y="276"/>
                    </a:lnTo>
                    <a:lnTo>
                      <a:pt x="5" y="247"/>
                    </a:lnTo>
                    <a:lnTo>
                      <a:pt x="1" y="219"/>
                    </a:lnTo>
                    <a:lnTo>
                      <a:pt x="0" y="196"/>
                    </a:lnTo>
                    <a:lnTo>
                      <a:pt x="1" y="170"/>
                    </a:lnTo>
                    <a:lnTo>
                      <a:pt x="5" y="150"/>
                    </a:lnTo>
                    <a:lnTo>
                      <a:pt x="10" y="129"/>
                    </a:lnTo>
                    <a:lnTo>
                      <a:pt x="13" y="109"/>
                    </a:lnTo>
                    <a:lnTo>
                      <a:pt x="13" y="94"/>
                    </a:lnTo>
                    <a:lnTo>
                      <a:pt x="17" y="72"/>
                    </a:lnTo>
                    <a:lnTo>
                      <a:pt x="22" y="45"/>
                    </a:lnTo>
                    <a:lnTo>
                      <a:pt x="42" y="21"/>
                    </a:lnTo>
                    <a:lnTo>
                      <a:pt x="56" y="6"/>
                    </a:lnTo>
                    <a:lnTo>
                      <a:pt x="78" y="0"/>
                    </a:lnTo>
                    <a:lnTo>
                      <a:pt x="97" y="0"/>
                    </a:lnTo>
                    <a:lnTo>
                      <a:pt x="116" y="6"/>
                    </a:lnTo>
                    <a:close/>
                  </a:path>
                </a:pathLst>
              </a:custGeom>
              <a:solidFill>
                <a:srgbClr val="000000"/>
              </a:solidFill>
              <a:ln w="9525">
                <a:solidFill>
                  <a:srgbClr val="FF6600"/>
                </a:solidFill>
                <a:round/>
                <a:headEnd/>
                <a:tailEnd/>
              </a:ln>
            </p:spPr>
            <p:txBody>
              <a:bodyPr/>
              <a:lstStyle/>
              <a:p>
                <a:endParaRPr lang="zh-CN" altLang="en-US"/>
              </a:p>
            </p:txBody>
          </p:sp>
          <p:sp>
            <p:nvSpPr>
              <p:cNvPr id="2128" name="Freeform 112"/>
              <p:cNvSpPr>
                <a:spLocks/>
              </p:cNvSpPr>
              <p:nvPr/>
            </p:nvSpPr>
            <p:spPr bwMode="auto">
              <a:xfrm>
                <a:off x="1991" y="1202"/>
                <a:ext cx="82" cy="158"/>
              </a:xfrm>
              <a:custGeom>
                <a:avLst/>
                <a:gdLst>
                  <a:gd name="T0" fmla="*/ 1 w 164"/>
                  <a:gd name="T1" fmla="*/ 0 h 472"/>
                  <a:gd name="T2" fmla="*/ 1 w 164"/>
                  <a:gd name="T3" fmla="*/ 0 h 472"/>
                  <a:gd name="T4" fmla="*/ 1 w 164"/>
                  <a:gd name="T5" fmla="*/ 0 h 472"/>
                  <a:gd name="T6" fmla="*/ 1 w 164"/>
                  <a:gd name="T7" fmla="*/ 0 h 472"/>
                  <a:gd name="T8" fmla="*/ 1 w 164"/>
                  <a:gd name="T9" fmla="*/ 0 h 472"/>
                  <a:gd name="T10" fmla="*/ 1 w 164"/>
                  <a:gd name="T11" fmla="*/ 0 h 472"/>
                  <a:gd name="T12" fmla="*/ 1 w 164"/>
                  <a:gd name="T13" fmla="*/ 0 h 472"/>
                  <a:gd name="T14" fmla="*/ 1 w 164"/>
                  <a:gd name="T15" fmla="*/ 0 h 472"/>
                  <a:gd name="T16" fmla="*/ 1 w 164"/>
                  <a:gd name="T17" fmla="*/ 0 h 472"/>
                  <a:gd name="T18" fmla="*/ 1 w 164"/>
                  <a:gd name="T19" fmla="*/ 0 h 472"/>
                  <a:gd name="T20" fmla="*/ 1 w 164"/>
                  <a:gd name="T21" fmla="*/ 0 h 472"/>
                  <a:gd name="T22" fmla="*/ 1 w 164"/>
                  <a:gd name="T23" fmla="*/ 0 h 472"/>
                  <a:gd name="T24" fmla="*/ 1 w 164"/>
                  <a:gd name="T25" fmla="*/ 0 h 472"/>
                  <a:gd name="T26" fmla="*/ 0 w 164"/>
                  <a:gd name="T27" fmla="*/ 0 h 472"/>
                  <a:gd name="T28" fmla="*/ 1 w 164"/>
                  <a:gd name="T29" fmla="*/ 0 h 472"/>
                  <a:gd name="T30" fmla="*/ 1 w 164"/>
                  <a:gd name="T31" fmla="*/ 0 h 472"/>
                  <a:gd name="T32" fmla="*/ 1 w 164"/>
                  <a:gd name="T33" fmla="*/ 0 h 472"/>
                  <a:gd name="T34" fmla="*/ 1 w 164"/>
                  <a:gd name="T35" fmla="*/ 0 h 472"/>
                  <a:gd name="T36" fmla="*/ 1 w 164"/>
                  <a:gd name="T37" fmla="*/ 0 h 472"/>
                  <a:gd name="T38" fmla="*/ 1 w 164"/>
                  <a:gd name="T39" fmla="*/ 0 h 472"/>
                  <a:gd name="T40" fmla="*/ 1 w 164"/>
                  <a:gd name="T41" fmla="*/ 0 h 472"/>
                  <a:gd name="T42" fmla="*/ 1 w 164"/>
                  <a:gd name="T43" fmla="*/ 0 h 472"/>
                  <a:gd name="T44" fmla="*/ 1 w 164"/>
                  <a:gd name="T45" fmla="*/ 0 h 472"/>
                  <a:gd name="T46" fmla="*/ 1 w 164"/>
                  <a:gd name="T47" fmla="*/ 0 h 472"/>
                  <a:gd name="T48" fmla="*/ 1 w 164"/>
                  <a:gd name="T49" fmla="*/ 0 h 472"/>
                  <a:gd name="T50" fmla="*/ 1 w 164"/>
                  <a:gd name="T51" fmla="*/ 0 h 472"/>
                  <a:gd name="T52" fmla="*/ 1 w 164"/>
                  <a:gd name="T53" fmla="*/ 0 h 472"/>
                  <a:gd name="T54" fmla="*/ 1 w 164"/>
                  <a:gd name="T55" fmla="*/ 0 h 472"/>
                  <a:gd name="T56" fmla="*/ 1 w 164"/>
                  <a:gd name="T57" fmla="*/ 0 h 47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64"/>
                  <a:gd name="T88" fmla="*/ 0 h 472"/>
                  <a:gd name="T89" fmla="*/ 164 w 164"/>
                  <a:gd name="T90" fmla="*/ 472 h 47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64" h="472">
                    <a:moveTo>
                      <a:pt x="101" y="4"/>
                    </a:moveTo>
                    <a:lnTo>
                      <a:pt x="113" y="12"/>
                    </a:lnTo>
                    <a:lnTo>
                      <a:pt x="124" y="22"/>
                    </a:lnTo>
                    <a:lnTo>
                      <a:pt x="132" y="38"/>
                    </a:lnTo>
                    <a:lnTo>
                      <a:pt x="135" y="56"/>
                    </a:lnTo>
                    <a:lnTo>
                      <a:pt x="138" y="114"/>
                    </a:lnTo>
                    <a:lnTo>
                      <a:pt x="138" y="138"/>
                    </a:lnTo>
                    <a:lnTo>
                      <a:pt x="133" y="176"/>
                    </a:lnTo>
                    <a:lnTo>
                      <a:pt x="127" y="197"/>
                    </a:lnTo>
                    <a:lnTo>
                      <a:pt x="117" y="224"/>
                    </a:lnTo>
                    <a:lnTo>
                      <a:pt x="117" y="295"/>
                    </a:lnTo>
                    <a:lnTo>
                      <a:pt x="164" y="334"/>
                    </a:lnTo>
                    <a:lnTo>
                      <a:pt x="78" y="472"/>
                    </a:lnTo>
                    <a:lnTo>
                      <a:pt x="0" y="325"/>
                    </a:lnTo>
                    <a:lnTo>
                      <a:pt x="56" y="280"/>
                    </a:lnTo>
                    <a:lnTo>
                      <a:pt x="56" y="225"/>
                    </a:lnTo>
                    <a:lnTo>
                      <a:pt x="41" y="197"/>
                    </a:lnTo>
                    <a:lnTo>
                      <a:pt x="34" y="178"/>
                    </a:lnTo>
                    <a:lnTo>
                      <a:pt x="31" y="154"/>
                    </a:lnTo>
                    <a:lnTo>
                      <a:pt x="29" y="126"/>
                    </a:lnTo>
                    <a:lnTo>
                      <a:pt x="29" y="107"/>
                    </a:lnTo>
                    <a:lnTo>
                      <a:pt x="29" y="77"/>
                    </a:lnTo>
                    <a:lnTo>
                      <a:pt x="29" y="58"/>
                    </a:lnTo>
                    <a:lnTo>
                      <a:pt x="33" y="37"/>
                    </a:lnTo>
                    <a:lnTo>
                      <a:pt x="43" y="19"/>
                    </a:lnTo>
                    <a:lnTo>
                      <a:pt x="56" y="7"/>
                    </a:lnTo>
                    <a:lnTo>
                      <a:pt x="68" y="1"/>
                    </a:lnTo>
                    <a:lnTo>
                      <a:pt x="83" y="0"/>
                    </a:lnTo>
                    <a:lnTo>
                      <a:pt x="101" y="4"/>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grpSp>
          <p:nvGrpSpPr>
            <p:cNvPr id="2109" name="Group 113"/>
            <p:cNvGrpSpPr>
              <a:grpSpLocks/>
            </p:cNvGrpSpPr>
            <p:nvPr/>
          </p:nvGrpSpPr>
          <p:grpSpPr bwMode="auto">
            <a:xfrm>
              <a:off x="1938" y="1536"/>
              <a:ext cx="156" cy="346"/>
              <a:chOff x="1938" y="1536"/>
              <a:chExt cx="156" cy="346"/>
            </a:xfrm>
          </p:grpSpPr>
          <p:grpSp>
            <p:nvGrpSpPr>
              <p:cNvPr id="2123" name="Group 114"/>
              <p:cNvGrpSpPr>
                <a:grpSpLocks/>
              </p:cNvGrpSpPr>
              <p:nvPr/>
            </p:nvGrpSpPr>
            <p:grpSpPr bwMode="auto">
              <a:xfrm>
                <a:off x="1938" y="1536"/>
                <a:ext cx="156" cy="346"/>
                <a:chOff x="1938" y="1536"/>
                <a:chExt cx="156" cy="346"/>
              </a:xfrm>
            </p:grpSpPr>
            <p:sp>
              <p:nvSpPr>
                <p:cNvPr id="2125" name="Freeform 115"/>
                <p:cNvSpPr>
                  <a:spLocks/>
                </p:cNvSpPr>
                <p:nvPr/>
              </p:nvSpPr>
              <p:spPr bwMode="auto">
                <a:xfrm>
                  <a:off x="1982" y="1611"/>
                  <a:ext cx="112" cy="271"/>
                </a:xfrm>
                <a:custGeom>
                  <a:avLst/>
                  <a:gdLst>
                    <a:gd name="T0" fmla="*/ 1 w 223"/>
                    <a:gd name="T1" fmla="*/ 0 h 814"/>
                    <a:gd name="T2" fmla="*/ 1 w 223"/>
                    <a:gd name="T3" fmla="*/ 0 h 814"/>
                    <a:gd name="T4" fmla="*/ 1 w 223"/>
                    <a:gd name="T5" fmla="*/ 0 h 814"/>
                    <a:gd name="T6" fmla="*/ 1 w 223"/>
                    <a:gd name="T7" fmla="*/ 0 h 814"/>
                    <a:gd name="T8" fmla="*/ 1 w 223"/>
                    <a:gd name="T9" fmla="*/ 0 h 814"/>
                    <a:gd name="T10" fmla="*/ 1 w 223"/>
                    <a:gd name="T11" fmla="*/ 0 h 814"/>
                    <a:gd name="T12" fmla="*/ 1 w 223"/>
                    <a:gd name="T13" fmla="*/ 0 h 814"/>
                    <a:gd name="T14" fmla="*/ 1 w 223"/>
                    <a:gd name="T15" fmla="*/ 0 h 814"/>
                    <a:gd name="T16" fmla="*/ 1 w 223"/>
                    <a:gd name="T17" fmla="*/ 0 h 814"/>
                    <a:gd name="T18" fmla="*/ 1 w 223"/>
                    <a:gd name="T19" fmla="*/ 0 h 814"/>
                    <a:gd name="T20" fmla="*/ 1 w 223"/>
                    <a:gd name="T21" fmla="*/ 0 h 814"/>
                    <a:gd name="T22" fmla="*/ 1 w 223"/>
                    <a:gd name="T23" fmla="*/ 0 h 814"/>
                    <a:gd name="T24" fmla="*/ 1 w 223"/>
                    <a:gd name="T25" fmla="*/ 0 h 814"/>
                    <a:gd name="T26" fmla="*/ 1 w 223"/>
                    <a:gd name="T27" fmla="*/ 0 h 814"/>
                    <a:gd name="T28" fmla="*/ 1 w 223"/>
                    <a:gd name="T29" fmla="*/ 0 h 814"/>
                    <a:gd name="T30" fmla="*/ 1 w 223"/>
                    <a:gd name="T31" fmla="*/ 0 h 814"/>
                    <a:gd name="T32" fmla="*/ 1 w 223"/>
                    <a:gd name="T33" fmla="*/ 0 h 814"/>
                    <a:gd name="T34" fmla="*/ 1 w 223"/>
                    <a:gd name="T35" fmla="*/ 0 h 814"/>
                    <a:gd name="T36" fmla="*/ 1 w 223"/>
                    <a:gd name="T37" fmla="*/ 0 h 814"/>
                    <a:gd name="T38" fmla="*/ 1 w 223"/>
                    <a:gd name="T39" fmla="*/ 0 h 814"/>
                    <a:gd name="T40" fmla="*/ 1 w 223"/>
                    <a:gd name="T41" fmla="*/ 0 h 814"/>
                    <a:gd name="T42" fmla="*/ 1 w 223"/>
                    <a:gd name="T43" fmla="*/ 0 h 814"/>
                    <a:gd name="T44" fmla="*/ 1 w 223"/>
                    <a:gd name="T45" fmla="*/ 0 h 814"/>
                    <a:gd name="T46" fmla="*/ 1 w 223"/>
                    <a:gd name="T47" fmla="*/ 0 h 814"/>
                    <a:gd name="T48" fmla="*/ 0 w 223"/>
                    <a:gd name="T49" fmla="*/ 0 h 814"/>
                    <a:gd name="T50" fmla="*/ 1 w 223"/>
                    <a:gd name="T51" fmla="*/ 0 h 81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23"/>
                    <a:gd name="T79" fmla="*/ 0 h 814"/>
                    <a:gd name="T80" fmla="*/ 223 w 223"/>
                    <a:gd name="T81" fmla="*/ 814 h 81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23" h="814">
                      <a:moveTo>
                        <a:pt x="183" y="18"/>
                      </a:moveTo>
                      <a:lnTo>
                        <a:pt x="180" y="253"/>
                      </a:lnTo>
                      <a:lnTo>
                        <a:pt x="181" y="450"/>
                      </a:lnTo>
                      <a:lnTo>
                        <a:pt x="172" y="642"/>
                      </a:lnTo>
                      <a:lnTo>
                        <a:pt x="197" y="723"/>
                      </a:lnTo>
                      <a:lnTo>
                        <a:pt x="217" y="778"/>
                      </a:lnTo>
                      <a:lnTo>
                        <a:pt x="223" y="795"/>
                      </a:lnTo>
                      <a:lnTo>
                        <a:pt x="214" y="814"/>
                      </a:lnTo>
                      <a:lnTo>
                        <a:pt x="174" y="811"/>
                      </a:lnTo>
                      <a:lnTo>
                        <a:pt x="138" y="704"/>
                      </a:lnTo>
                      <a:lnTo>
                        <a:pt x="136" y="636"/>
                      </a:lnTo>
                      <a:lnTo>
                        <a:pt x="110" y="410"/>
                      </a:lnTo>
                      <a:lnTo>
                        <a:pt x="106" y="358"/>
                      </a:lnTo>
                      <a:lnTo>
                        <a:pt x="107" y="464"/>
                      </a:lnTo>
                      <a:lnTo>
                        <a:pt x="95" y="614"/>
                      </a:lnTo>
                      <a:lnTo>
                        <a:pt x="99" y="683"/>
                      </a:lnTo>
                      <a:lnTo>
                        <a:pt x="81" y="752"/>
                      </a:lnTo>
                      <a:lnTo>
                        <a:pt x="57" y="802"/>
                      </a:lnTo>
                      <a:lnTo>
                        <a:pt x="21" y="805"/>
                      </a:lnTo>
                      <a:lnTo>
                        <a:pt x="11" y="787"/>
                      </a:lnTo>
                      <a:lnTo>
                        <a:pt x="49" y="680"/>
                      </a:lnTo>
                      <a:lnTo>
                        <a:pt x="52" y="630"/>
                      </a:lnTo>
                      <a:lnTo>
                        <a:pt x="45" y="521"/>
                      </a:lnTo>
                      <a:lnTo>
                        <a:pt x="31" y="343"/>
                      </a:lnTo>
                      <a:lnTo>
                        <a:pt x="0" y="0"/>
                      </a:lnTo>
                      <a:lnTo>
                        <a:pt x="183" y="18"/>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126" name="Freeform 116"/>
                <p:cNvSpPr>
                  <a:spLocks/>
                </p:cNvSpPr>
                <p:nvPr/>
              </p:nvSpPr>
              <p:spPr bwMode="auto">
                <a:xfrm>
                  <a:off x="1938" y="1536"/>
                  <a:ext cx="27" cy="34"/>
                </a:xfrm>
                <a:custGeom>
                  <a:avLst/>
                  <a:gdLst>
                    <a:gd name="T0" fmla="*/ 0 w 53"/>
                    <a:gd name="T1" fmla="*/ 0 h 102"/>
                    <a:gd name="T2" fmla="*/ 0 w 53"/>
                    <a:gd name="T3" fmla="*/ 0 h 102"/>
                    <a:gd name="T4" fmla="*/ 1 w 53"/>
                    <a:gd name="T5" fmla="*/ 0 h 102"/>
                    <a:gd name="T6" fmla="*/ 1 w 53"/>
                    <a:gd name="T7" fmla="*/ 0 h 102"/>
                    <a:gd name="T8" fmla="*/ 0 w 53"/>
                    <a:gd name="T9" fmla="*/ 0 h 102"/>
                    <a:gd name="T10" fmla="*/ 0 60000 65536"/>
                    <a:gd name="T11" fmla="*/ 0 60000 65536"/>
                    <a:gd name="T12" fmla="*/ 0 60000 65536"/>
                    <a:gd name="T13" fmla="*/ 0 60000 65536"/>
                    <a:gd name="T14" fmla="*/ 0 60000 65536"/>
                    <a:gd name="T15" fmla="*/ 0 w 53"/>
                    <a:gd name="T16" fmla="*/ 0 h 102"/>
                    <a:gd name="T17" fmla="*/ 53 w 53"/>
                    <a:gd name="T18" fmla="*/ 102 h 102"/>
                  </a:gdLst>
                  <a:ahLst/>
                  <a:cxnLst>
                    <a:cxn ang="T10">
                      <a:pos x="T0" y="T1"/>
                    </a:cxn>
                    <a:cxn ang="T11">
                      <a:pos x="T2" y="T3"/>
                    </a:cxn>
                    <a:cxn ang="T12">
                      <a:pos x="T4" y="T5"/>
                    </a:cxn>
                    <a:cxn ang="T13">
                      <a:pos x="T6" y="T7"/>
                    </a:cxn>
                    <a:cxn ang="T14">
                      <a:pos x="T8" y="T9"/>
                    </a:cxn>
                  </a:cxnLst>
                  <a:rect l="T15" t="T16" r="T17" b="T18"/>
                  <a:pathLst>
                    <a:path w="53" h="102">
                      <a:moveTo>
                        <a:pt x="0" y="0"/>
                      </a:moveTo>
                      <a:lnTo>
                        <a:pt x="0" y="53"/>
                      </a:lnTo>
                      <a:lnTo>
                        <a:pt x="53" y="102"/>
                      </a:lnTo>
                      <a:lnTo>
                        <a:pt x="29" y="7"/>
                      </a:lnTo>
                      <a:lnTo>
                        <a:pt x="0" y="0"/>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sp>
            <p:nvSpPr>
              <p:cNvPr id="2124" name="Freeform 117"/>
              <p:cNvSpPr>
                <a:spLocks/>
              </p:cNvSpPr>
              <p:nvPr/>
            </p:nvSpPr>
            <p:spPr bwMode="auto">
              <a:xfrm>
                <a:off x="2028" y="1614"/>
                <a:ext cx="9" cy="120"/>
              </a:xfrm>
              <a:custGeom>
                <a:avLst/>
                <a:gdLst>
                  <a:gd name="T0" fmla="*/ 0 w 19"/>
                  <a:gd name="T1" fmla="*/ 0 h 361"/>
                  <a:gd name="T2" fmla="*/ 0 w 19"/>
                  <a:gd name="T3" fmla="*/ 0 h 361"/>
                  <a:gd name="T4" fmla="*/ 0 w 19"/>
                  <a:gd name="T5" fmla="*/ 0 h 361"/>
                  <a:gd name="T6" fmla="*/ 0 w 19"/>
                  <a:gd name="T7" fmla="*/ 0 h 361"/>
                  <a:gd name="T8" fmla="*/ 0 w 19"/>
                  <a:gd name="T9" fmla="*/ 0 h 361"/>
                  <a:gd name="T10" fmla="*/ 0 w 19"/>
                  <a:gd name="T11" fmla="*/ 0 h 361"/>
                  <a:gd name="T12" fmla="*/ 0 w 19"/>
                  <a:gd name="T13" fmla="*/ 0 h 361"/>
                  <a:gd name="T14" fmla="*/ 0 60000 65536"/>
                  <a:gd name="T15" fmla="*/ 0 60000 65536"/>
                  <a:gd name="T16" fmla="*/ 0 60000 65536"/>
                  <a:gd name="T17" fmla="*/ 0 60000 65536"/>
                  <a:gd name="T18" fmla="*/ 0 60000 65536"/>
                  <a:gd name="T19" fmla="*/ 0 60000 65536"/>
                  <a:gd name="T20" fmla="*/ 0 60000 65536"/>
                  <a:gd name="T21" fmla="*/ 0 w 19"/>
                  <a:gd name="T22" fmla="*/ 0 h 361"/>
                  <a:gd name="T23" fmla="*/ 19 w 19"/>
                  <a:gd name="T24" fmla="*/ 361 h 3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 h="361">
                    <a:moveTo>
                      <a:pt x="0" y="0"/>
                    </a:moveTo>
                    <a:lnTo>
                      <a:pt x="0" y="120"/>
                    </a:lnTo>
                    <a:lnTo>
                      <a:pt x="3" y="191"/>
                    </a:lnTo>
                    <a:lnTo>
                      <a:pt x="8" y="268"/>
                    </a:lnTo>
                    <a:lnTo>
                      <a:pt x="19" y="343"/>
                    </a:lnTo>
                    <a:lnTo>
                      <a:pt x="16" y="361"/>
                    </a:lnTo>
                    <a:lnTo>
                      <a:pt x="0" y="0"/>
                    </a:lnTo>
                    <a:close/>
                  </a:path>
                </a:pathLst>
              </a:custGeom>
              <a:blipFill dpi="0" rotWithShape="0">
                <a:blip r:embed="rId6" cstate="print"/>
                <a:srcRect/>
                <a:tile tx="0" ty="0" sx="100000" sy="100000" flip="none" algn="tl"/>
              </a:blipFill>
              <a:ln w="7938">
                <a:solidFill>
                  <a:srgbClr val="FF6600"/>
                </a:solidFill>
                <a:round/>
                <a:headEnd/>
                <a:tailEnd/>
              </a:ln>
            </p:spPr>
            <p:txBody>
              <a:bodyPr/>
              <a:lstStyle/>
              <a:p>
                <a:endParaRPr lang="zh-CN" altLang="en-US"/>
              </a:p>
            </p:txBody>
          </p:sp>
        </p:grpSp>
        <p:grpSp>
          <p:nvGrpSpPr>
            <p:cNvPr id="2110" name="Group 118"/>
            <p:cNvGrpSpPr>
              <a:grpSpLocks/>
            </p:cNvGrpSpPr>
            <p:nvPr/>
          </p:nvGrpSpPr>
          <p:grpSpPr bwMode="auto">
            <a:xfrm>
              <a:off x="1981" y="1838"/>
              <a:ext cx="119" cy="77"/>
              <a:chOff x="1981" y="1838"/>
              <a:chExt cx="119" cy="77"/>
            </a:xfrm>
          </p:grpSpPr>
          <p:sp>
            <p:nvSpPr>
              <p:cNvPr id="2121" name="Freeform 119"/>
              <p:cNvSpPr>
                <a:spLocks/>
              </p:cNvSpPr>
              <p:nvPr/>
            </p:nvSpPr>
            <p:spPr bwMode="auto">
              <a:xfrm>
                <a:off x="1981" y="1838"/>
                <a:ext cx="54" cy="72"/>
              </a:xfrm>
              <a:custGeom>
                <a:avLst/>
                <a:gdLst>
                  <a:gd name="T0" fmla="*/ 1 w 108"/>
                  <a:gd name="T1" fmla="*/ 0 h 215"/>
                  <a:gd name="T2" fmla="*/ 1 w 108"/>
                  <a:gd name="T3" fmla="*/ 0 h 215"/>
                  <a:gd name="T4" fmla="*/ 1 w 108"/>
                  <a:gd name="T5" fmla="*/ 0 h 215"/>
                  <a:gd name="T6" fmla="*/ 1 w 108"/>
                  <a:gd name="T7" fmla="*/ 0 h 215"/>
                  <a:gd name="T8" fmla="*/ 1 w 108"/>
                  <a:gd name="T9" fmla="*/ 0 h 215"/>
                  <a:gd name="T10" fmla="*/ 1 w 108"/>
                  <a:gd name="T11" fmla="*/ 0 h 215"/>
                  <a:gd name="T12" fmla="*/ 1 w 108"/>
                  <a:gd name="T13" fmla="*/ 0 h 215"/>
                  <a:gd name="T14" fmla="*/ 1 w 108"/>
                  <a:gd name="T15" fmla="*/ 0 h 215"/>
                  <a:gd name="T16" fmla="*/ 1 w 108"/>
                  <a:gd name="T17" fmla="*/ 0 h 215"/>
                  <a:gd name="T18" fmla="*/ 0 w 108"/>
                  <a:gd name="T19" fmla="*/ 0 h 215"/>
                  <a:gd name="T20" fmla="*/ 0 w 108"/>
                  <a:gd name="T21" fmla="*/ 0 h 215"/>
                  <a:gd name="T22" fmla="*/ 1 w 108"/>
                  <a:gd name="T23" fmla="*/ 0 h 215"/>
                  <a:gd name="T24" fmla="*/ 1 w 108"/>
                  <a:gd name="T25" fmla="*/ 0 h 215"/>
                  <a:gd name="T26" fmla="*/ 1 w 108"/>
                  <a:gd name="T27" fmla="*/ 0 h 215"/>
                  <a:gd name="T28" fmla="*/ 1 w 108"/>
                  <a:gd name="T29" fmla="*/ 0 h 215"/>
                  <a:gd name="T30" fmla="*/ 1 w 108"/>
                  <a:gd name="T31" fmla="*/ 0 h 215"/>
                  <a:gd name="T32" fmla="*/ 1 w 108"/>
                  <a:gd name="T33" fmla="*/ 0 h 215"/>
                  <a:gd name="T34" fmla="*/ 1 w 108"/>
                  <a:gd name="T35" fmla="*/ 0 h 21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8"/>
                  <a:gd name="T55" fmla="*/ 0 h 215"/>
                  <a:gd name="T56" fmla="*/ 108 w 108"/>
                  <a:gd name="T57" fmla="*/ 215 h 21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8" h="215">
                    <a:moveTo>
                      <a:pt x="101" y="0"/>
                    </a:moveTo>
                    <a:lnTo>
                      <a:pt x="108" y="31"/>
                    </a:lnTo>
                    <a:lnTo>
                      <a:pt x="108" y="95"/>
                    </a:lnTo>
                    <a:lnTo>
                      <a:pt x="97" y="71"/>
                    </a:lnTo>
                    <a:lnTo>
                      <a:pt x="85" y="102"/>
                    </a:lnTo>
                    <a:lnTo>
                      <a:pt x="82" y="147"/>
                    </a:lnTo>
                    <a:lnTo>
                      <a:pt x="65" y="187"/>
                    </a:lnTo>
                    <a:lnTo>
                      <a:pt x="39" y="209"/>
                    </a:lnTo>
                    <a:lnTo>
                      <a:pt x="18" y="215"/>
                    </a:lnTo>
                    <a:lnTo>
                      <a:pt x="0" y="211"/>
                    </a:lnTo>
                    <a:lnTo>
                      <a:pt x="0" y="168"/>
                    </a:lnTo>
                    <a:lnTo>
                      <a:pt x="15" y="104"/>
                    </a:lnTo>
                    <a:lnTo>
                      <a:pt x="23" y="120"/>
                    </a:lnTo>
                    <a:lnTo>
                      <a:pt x="39" y="120"/>
                    </a:lnTo>
                    <a:lnTo>
                      <a:pt x="60" y="117"/>
                    </a:lnTo>
                    <a:lnTo>
                      <a:pt x="75" y="89"/>
                    </a:lnTo>
                    <a:lnTo>
                      <a:pt x="88" y="55"/>
                    </a:lnTo>
                    <a:lnTo>
                      <a:pt x="101" y="0"/>
                    </a:lnTo>
                    <a:close/>
                  </a:path>
                </a:pathLst>
              </a:custGeom>
              <a:blipFill dpi="0" rotWithShape="0">
                <a:blip r:embed="rId20" cstate="print"/>
                <a:srcRect/>
                <a:tile tx="0" ty="0" sx="100000" sy="100000" flip="none" algn="tl"/>
              </a:blipFill>
              <a:ln w="9525">
                <a:solidFill>
                  <a:srgbClr val="FF6600"/>
                </a:solidFill>
                <a:round/>
                <a:headEnd/>
                <a:tailEnd/>
              </a:ln>
            </p:spPr>
            <p:txBody>
              <a:bodyPr/>
              <a:lstStyle/>
              <a:p>
                <a:endParaRPr lang="zh-CN" altLang="en-US"/>
              </a:p>
            </p:txBody>
          </p:sp>
          <p:sp>
            <p:nvSpPr>
              <p:cNvPr id="2122" name="Freeform 120"/>
              <p:cNvSpPr>
                <a:spLocks/>
              </p:cNvSpPr>
              <p:nvPr/>
            </p:nvSpPr>
            <p:spPr bwMode="auto">
              <a:xfrm>
                <a:off x="2051" y="1840"/>
                <a:ext cx="49" cy="75"/>
              </a:xfrm>
              <a:custGeom>
                <a:avLst/>
                <a:gdLst>
                  <a:gd name="T0" fmla="*/ 0 w 99"/>
                  <a:gd name="T1" fmla="*/ 0 h 225"/>
                  <a:gd name="T2" fmla="*/ 0 w 99"/>
                  <a:gd name="T3" fmla="*/ 0 h 225"/>
                  <a:gd name="T4" fmla="*/ 0 w 99"/>
                  <a:gd name="T5" fmla="*/ 0 h 225"/>
                  <a:gd name="T6" fmla="*/ 0 w 99"/>
                  <a:gd name="T7" fmla="*/ 0 h 225"/>
                  <a:gd name="T8" fmla="*/ 0 w 99"/>
                  <a:gd name="T9" fmla="*/ 0 h 225"/>
                  <a:gd name="T10" fmla="*/ 0 w 99"/>
                  <a:gd name="T11" fmla="*/ 0 h 225"/>
                  <a:gd name="T12" fmla="*/ 0 w 99"/>
                  <a:gd name="T13" fmla="*/ 0 h 225"/>
                  <a:gd name="T14" fmla="*/ 0 w 99"/>
                  <a:gd name="T15" fmla="*/ 0 h 225"/>
                  <a:gd name="T16" fmla="*/ 0 w 99"/>
                  <a:gd name="T17" fmla="*/ 0 h 225"/>
                  <a:gd name="T18" fmla="*/ 0 w 99"/>
                  <a:gd name="T19" fmla="*/ 0 h 225"/>
                  <a:gd name="T20" fmla="*/ 0 w 99"/>
                  <a:gd name="T21" fmla="*/ 0 h 225"/>
                  <a:gd name="T22" fmla="*/ 0 w 99"/>
                  <a:gd name="T23" fmla="*/ 0 h 225"/>
                  <a:gd name="T24" fmla="*/ 0 w 99"/>
                  <a:gd name="T25" fmla="*/ 0 h 225"/>
                  <a:gd name="T26" fmla="*/ 0 w 99"/>
                  <a:gd name="T27" fmla="*/ 0 h 225"/>
                  <a:gd name="T28" fmla="*/ 0 w 99"/>
                  <a:gd name="T29" fmla="*/ 0 h 225"/>
                  <a:gd name="T30" fmla="*/ 0 w 99"/>
                  <a:gd name="T31" fmla="*/ 0 h 225"/>
                  <a:gd name="T32" fmla="*/ 0 w 99"/>
                  <a:gd name="T33" fmla="*/ 0 h 225"/>
                  <a:gd name="T34" fmla="*/ 0 w 99"/>
                  <a:gd name="T35" fmla="*/ 0 h 225"/>
                  <a:gd name="T36" fmla="*/ 0 w 99"/>
                  <a:gd name="T37" fmla="*/ 0 h 2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9"/>
                  <a:gd name="T58" fmla="*/ 0 h 225"/>
                  <a:gd name="T59" fmla="*/ 99 w 99"/>
                  <a:gd name="T60" fmla="*/ 225 h 2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9" h="225">
                    <a:moveTo>
                      <a:pt x="1" y="0"/>
                    </a:moveTo>
                    <a:lnTo>
                      <a:pt x="0" y="88"/>
                    </a:lnTo>
                    <a:lnTo>
                      <a:pt x="6" y="66"/>
                    </a:lnTo>
                    <a:lnTo>
                      <a:pt x="14" y="94"/>
                    </a:lnTo>
                    <a:lnTo>
                      <a:pt x="22" y="137"/>
                    </a:lnTo>
                    <a:lnTo>
                      <a:pt x="30" y="173"/>
                    </a:lnTo>
                    <a:lnTo>
                      <a:pt x="50" y="201"/>
                    </a:lnTo>
                    <a:lnTo>
                      <a:pt x="68" y="217"/>
                    </a:lnTo>
                    <a:lnTo>
                      <a:pt x="86" y="225"/>
                    </a:lnTo>
                    <a:lnTo>
                      <a:pt x="92" y="213"/>
                    </a:lnTo>
                    <a:lnTo>
                      <a:pt x="98" y="192"/>
                    </a:lnTo>
                    <a:lnTo>
                      <a:pt x="99" y="170"/>
                    </a:lnTo>
                    <a:lnTo>
                      <a:pt x="97" y="147"/>
                    </a:lnTo>
                    <a:lnTo>
                      <a:pt x="88" y="109"/>
                    </a:lnTo>
                    <a:lnTo>
                      <a:pt x="74" y="122"/>
                    </a:lnTo>
                    <a:lnTo>
                      <a:pt x="53" y="122"/>
                    </a:lnTo>
                    <a:lnTo>
                      <a:pt x="38" y="121"/>
                    </a:lnTo>
                    <a:lnTo>
                      <a:pt x="12" y="45"/>
                    </a:lnTo>
                    <a:lnTo>
                      <a:pt x="1" y="0"/>
                    </a:lnTo>
                    <a:close/>
                  </a:path>
                </a:pathLst>
              </a:custGeom>
              <a:blipFill dpi="0" rotWithShape="0">
                <a:blip r:embed="rId20" cstate="print"/>
                <a:srcRect/>
                <a:tile tx="0" ty="0" sx="100000" sy="100000" flip="none" algn="tl"/>
              </a:blipFill>
              <a:ln w="9525">
                <a:solidFill>
                  <a:srgbClr val="FF6600"/>
                </a:solidFill>
                <a:round/>
                <a:headEnd/>
                <a:tailEnd/>
              </a:ln>
            </p:spPr>
            <p:txBody>
              <a:bodyPr/>
              <a:lstStyle/>
              <a:p>
                <a:endParaRPr lang="zh-CN" altLang="en-US"/>
              </a:p>
            </p:txBody>
          </p:sp>
        </p:grpSp>
        <p:sp>
          <p:nvSpPr>
            <p:cNvPr id="2111" name="Freeform 121"/>
            <p:cNvSpPr>
              <a:spLocks/>
            </p:cNvSpPr>
            <p:nvPr/>
          </p:nvSpPr>
          <p:spPr bwMode="auto">
            <a:xfrm>
              <a:off x="1935" y="1305"/>
              <a:ext cx="189" cy="530"/>
            </a:xfrm>
            <a:custGeom>
              <a:avLst/>
              <a:gdLst>
                <a:gd name="T0" fmla="*/ 0 w 379"/>
                <a:gd name="T1" fmla="*/ 0 h 1590"/>
                <a:gd name="T2" fmla="*/ 0 w 379"/>
                <a:gd name="T3" fmla="*/ 0 h 1590"/>
                <a:gd name="T4" fmla="*/ 0 w 379"/>
                <a:gd name="T5" fmla="*/ 0 h 1590"/>
                <a:gd name="T6" fmla="*/ 0 w 379"/>
                <a:gd name="T7" fmla="*/ 0 h 1590"/>
                <a:gd name="T8" fmla="*/ 0 w 379"/>
                <a:gd name="T9" fmla="*/ 0 h 1590"/>
                <a:gd name="T10" fmla="*/ 0 w 379"/>
                <a:gd name="T11" fmla="*/ 0 h 1590"/>
                <a:gd name="T12" fmla="*/ 0 w 379"/>
                <a:gd name="T13" fmla="*/ 0 h 1590"/>
                <a:gd name="T14" fmla="*/ 0 w 379"/>
                <a:gd name="T15" fmla="*/ 0 h 1590"/>
                <a:gd name="T16" fmla="*/ 0 w 379"/>
                <a:gd name="T17" fmla="*/ 0 h 1590"/>
                <a:gd name="T18" fmla="*/ 0 w 379"/>
                <a:gd name="T19" fmla="*/ 0 h 1590"/>
                <a:gd name="T20" fmla="*/ 0 w 379"/>
                <a:gd name="T21" fmla="*/ 0 h 1590"/>
                <a:gd name="T22" fmla="*/ 0 w 379"/>
                <a:gd name="T23" fmla="*/ 0 h 1590"/>
                <a:gd name="T24" fmla="*/ 0 w 379"/>
                <a:gd name="T25" fmla="*/ 0 h 1590"/>
                <a:gd name="T26" fmla="*/ 0 w 379"/>
                <a:gd name="T27" fmla="*/ 0 h 1590"/>
                <a:gd name="T28" fmla="*/ 0 w 379"/>
                <a:gd name="T29" fmla="*/ 0 h 1590"/>
                <a:gd name="T30" fmla="*/ 0 w 379"/>
                <a:gd name="T31" fmla="*/ 0 h 1590"/>
                <a:gd name="T32" fmla="*/ 0 w 379"/>
                <a:gd name="T33" fmla="*/ 0 h 1590"/>
                <a:gd name="T34" fmla="*/ 0 w 379"/>
                <a:gd name="T35" fmla="*/ 0 h 1590"/>
                <a:gd name="T36" fmla="*/ 0 w 379"/>
                <a:gd name="T37" fmla="*/ 0 h 1590"/>
                <a:gd name="T38" fmla="*/ 0 w 379"/>
                <a:gd name="T39" fmla="*/ 0 h 1590"/>
                <a:gd name="T40" fmla="*/ 0 w 379"/>
                <a:gd name="T41" fmla="*/ 0 h 1590"/>
                <a:gd name="T42" fmla="*/ 0 w 379"/>
                <a:gd name="T43" fmla="*/ 0 h 1590"/>
                <a:gd name="T44" fmla="*/ 0 w 379"/>
                <a:gd name="T45" fmla="*/ 0 h 1590"/>
                <a:gd name="T46" fmla="*/ 0 w 379"/>
                <a:gd name="T47" fmla="*/ 0 h 1590"/>
                <a:gd name="T48" fmla="*/ 0 w 379"/>
                <a:gd name="T49" fmla="*/ 0 h 1590"/>
                <a:gd name="T50" fmla="*/ 0 w 379"/>
                <a:gd name="T51" fmla="*/ 0 h 1590"/>
                <a:gd name="T52" fmla="*/ 0 w 379"/>
                <a:gd name="T53" fmla="*/ 0 h 159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379"/>
                <a:gd name="T82" fmla="*/ 0 h 1590"/>
                <a:gd name="T83" fmla="*/ 379 w 379"/>
                <a:gd name="T84" fmla="*/ 1590 h 159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379" h="1590">
                  <a:moveTo>
                    <a:pt x="273" y="16"/>
                  </a:moveTo>
                  <a:lnTo>
                    <a:pt x="347" y="68"/>
                  </a:lnTo>
                  <a:lnTo>
                    <a:pt x="366" y="111"/>
                  </a:lnTo>
                  <a:lnTo>
                    <a:pt x="379" y="476"/>
                  </a:lnTo>
                  <a:lnTo>
                    <a:pt x="373" y="564"/>
                  </a:lnTo>
                  <a:lnTo>
                    <a:pt x="329" y="556"/>
                  </a:lnTo>
                  <a:lnTo>
                    <a:pt x="331" y="773"/>
                  </a:lnTo>
                  <a:lnTo>
                    <a:pt x="310" y="773"/>
                  </a:lnTo>
                  <a:lnTo>
                    <a:pt x="283" y="1223"/>
                  </a:lnTo>
                  <a:lnTo>
                    <a:pt x="281" y="1461"/>
                  </a:lnTo>
                  <a:lnTo>
                    <a:pt x="277" y="1569"/>
                  </a:lnTo>
                  <a:lnTo>
                    <a:pt x="258" y="1590"/>
                  </a:lnTo>
                  <a:lnTo>
                    <a:pt x="226" y="1572"/>
                  </a:lnTo>
                  <a:lnTo>
                    <a:pt x="208" y="1388"/>
                  </a:lnTo>
                  <a:lnTo>
                    <a:pt x="195" y="1580"/>
                  </a:lnTo>
                  <a:lnTo>
                    <a:pt x="168" y="1588"/>
                  </a:lnTo>
                  <a:lnTo>
                    <a:pt x="142" y="1575"/>
                  </a:lnTo>
                  <a:lnTo>
                    <a:pt x="115" y="1213"/>
                  </a:lnTo>
                  <a:lnTo>
                    <a:pt x="82" y="948"/>
                  </a:lnTo>
                  <a:lnTo>
                    <a:pt x="30" y="703"/>
                  </a:lnTo>
                  <a:lnTo>
                    <a:pt x="0" y="699"/>
                  </a:lnTo>
                  <a:lnTo>
                    <a:pt x="28" y="360"/>
                  </a:lnTo>
                  <a:lnTo>
                    <a:pt x="29" y="95"/>
                  </a:lnTo>
                  <a:lnTo>
                    <a:pt x="46" y="65"/>
                  </a:lnTo>
                  <a:lnTo>
                    <a:pt x="125" y="0"/>
                  </a:lnTo>
                  <a:lnTo>
                    <a:pt x="191" y="142"/>
                  </a:lnTo>
                  <a:lnTo>
                    <a:pt x="273" y="16"/>
                  </a:lnTo>
                  <a:close/>
                </a:path>
              </a:pathLst>
            </a:custGeom>
            <a:blipFill dpi="0" rotWithShape="0">
              <a:blip r:embed="rId21" cstate="print"/>
              <a:srcRect/>
              <a:tile tx="0" ty="0" sx="100000" sy="100000" flip="none" algn="tl"/>
            </a:blipFill>
            <a:ln w="9525">
              <a:solidFill>
                <a:srgbClr val="FF6600"/>
              </a:solidFill>
              <a:round/>
              <a:headEnd/>
              <a:tailEnd/>
            </a:ln>
          </p:spPr>
          <p:txBody>
            <a:bodyPr/>
            <a:lstStyle/>
            <a:p>
              <a:endParaRPr lang="zh-CN" altLang="en-US"/>
            </a:p>
          </p:txBody>
        </p:sp>
        <p:grpSp>
          <p:nvGrpSpPr>
            <p:cNvPr id="2112" name="Group 122"/>
            <p:cNvGrpSpPr>
              <a:grpSpLocks/>
            </p:cNvGrpSpPr>
            <p:nvPr/>
          </p:nvGrpSpPr>
          <p:grpSpPr bwMode="auto">
            <a:xfrm>
              <a:off x="1982" y="1360"/>
              <a:ext cx="117" cy="131"/>
              <a:chOff x="1982" y="1360"/>
              <a:chExt cx="117" cy="131"/>
            </a:xfrm>
          </p:grpSpPr>
          <p:sp>
            <p:nvSpPr>
              <p:cNvPr id="2118" name="Freeform 123"/>
              <p:cNvSpPr>
                <a:spLocks/>
              </p:cNvSpPr>
              <p:nvPr/>
            </p:nvSpPr>
            <p:spPr bwMode="auto">
              <a:xfrm>
                <a:off x="1990" y="1360"/>
                <a:ext cx="101" cy="99"/>
              </a:xfrm>
              <a:custGeom>
                <a:avLst/>
                <a:gdLst>
                  <a:gd name="T0" fmla="*/ 1 w 201"/>
                  <a:gd name="T1" fmla="*/ 0 h 297"/>
                  <a:gd name="T2" fmla="*/ 1 w 201"/>
                  <a:gd name="T3" fmla="*/ 0 h 297"/>
                  <a:gd name="T4" fmla="*/ 0 w 201"/>
                  <a:gd name="T5" fmla="*/ 0 h 297"/>
                  <a:gd name="T6" fmla="*/ 1 w 201"/>
                  <a:gd name="T7" fmla="*/ 0 h 297"/>
                  <a:gd name="T8" fmla="*/ 1 w 201"/>
                  <a:gd name="T9" fmla="*/ 0 h 297"/>
                  <a:gd name="T10" fmla="*/ 0 60000 65536"/>
                  <a:gd name="T11" fmla="*/ 0 60000 65536"/>
                  <a:gd name="T12" fmla="*/ 0 60000 65536"/>
                  <a:gd name="T13" fmla="*/ 0 60000 65536"/>
                  <a:gd name="T14" fmla="*/ 0 60000 65536"/>
                  <a:gd name="T15" fmla="*/ 0 w 201"/>
                  <a:gd name="T16" fmla="*/ 0 h 297"/>
                  <a:gd name="T17" fmla="*/ 201 w 201"/>
                  <a:gd name="T18" fmla="*/ 297 h 297"/>
                </a:gdLst>
                <a:ahLst/>
                <a:cxnLst>
                  <a:cxn ang="T10">
                    <a:pos x="T0" y="T1"/>
                  </a:cxn>
                  <a:cxn ang="T11">
                    <a:pos x="T2" y="T3"/>
                  </a:cxn>
                  <a:cxn ang="T12">
                    <a:pos x="T4" y="T5"/>
                  </a:cxn>
                  <a:cxn ang="T13">
                    <a:pos x="T6" y="T7"/>
                  </a:cxn>
                  <a:cxn ang="T14">
                    <a:pos x="T8" y="T9"/>
                  </a:cxn>
                </a:cxnLst>
                <a:rect l="T15" t="T16" r="T17" b="T18"/>
                <a:pathLst>
                  <a:path w="201" h="297">
                    <a:moveTo>
                      <a:pt x="201" y="106"/>
                    </a:moveTo>
                    <a:lnTo>
                      <a:pt x="72" y="0"/>
                    </a:lnTo>
                    <a:lnTo>
                      <a:pt x="0" y="201"/>
                    </a:lnTo>
                    <a:lnTo>
                      <a:pt x="129" y="297"/>
                    </a:lnTo>
                    <a:lnTo>
                      <a:pt x="201" y="106"/>
                    </a:lnTo>
                    <a:close/>
                  </a:path>
                </a:pathLst>
              </a:custGeom>
              <a:blipFill dpi="0" rotWithShape="0">
                <a:blip r:embed="rId22" cstate="print"/>
                <a:srcRect/>
                <a:tile tx="0" ty="0" sx="100000" sy="100000" flip="none" algn="tl"/>
              </a:blipFill>
              <a:ln w="9525">
                <a:solidFill>
                  <a:srgbClr val="FF6600"/>
                </a:solidFill>
                <a:round/>
                <a:headEnd/>
                <a:tailEnd/>
              </a:ln>
            </p:spPr>
            <p:txBody>
              <a:bodyPr/>
              <a:lstStyle/>
              <a:p>
                <a:endParaRPr lang="zh-CN" altLang="en-US"/>
              </a:p>
            </p:txBody>
          </p:sp>
          <p:sp>
            <p:nvSpPr>
              <p:cNvPr id="2119" name="Freeform 124"/>
              <p:cNvSpPr>
                <a:spLocks/>
              </p:cNvSpPr>
              <p:nvPr/>
            </p:nvSpPr>
            <p:spPr bwMode="auto">
              <a:xfrm>
                <a:off x="1982" y="1402"/>
                <a:ext cx="44" cy="53"/>
              </a:xfrm>
              <a:custGeom>
                <a:avLst/>
                <a:gdLst>
                  <a:gd name="T0" fmla="*/ 1 w 87"/>
                  <a:gd name="T1" fmla="*/ 0 h 159"/>
                  <a:gd name="T2" fmla="*/ 1 w 87"/>
                  <a:gd name="T3" fmla="*/ 0 h 159"/>
                  <a:gd name="T4" fmla="*/ 1 w 87"/>
                  <a:gd name="T5" fmla="*/ 0 h 159"/>
                  <a:gd name="T6" fmla="*/ 1 w 87"/>
                  <a:gd name="T7" fmla="*/ 0 h 159"/>
                  <a:gd name="T8" fmla="*/ 1 w 87"/>
                  <a:gd name="T9" fmla="*/ 0 h 159"/>
                  <a:gd name="T10" fmla="*/ 1 w 87"/>
                  <a:gd name="T11" fmla="*/ 0 h 159"/>
                  <a:gd name="T12" fmla="*/ 1 w 87"/>
                  <a:gd name="T13" fmla="*/ 0 h 159"/>
                  <a:gd name="T14" fmla="*/ 1 w 87"/>
                  <a:gd name="T15" fmla="*/ 0 h 159"/>
                  <a:gd name="T16" fmla="*/ 0 w 87"/>
                  <a:gd name="T17" fmla="*/ 0 h 159"/>
                  <a:gd name="T18" fmla="*/ 1 w 87"/>
                  <a:gd name="T19" fmla="*/ 0 h 159"/>
                  <a:gd name="T20" fmla="*/ 1 w 87"/>
                  <a:gd name="T21" fmla="*/ 0 h 159"/>
                  <a:gd name="T22" fmla="*/ 1 w 87"/>
                  <a:gd name="T23" fmla="*/ 0 h 159"/>
                  <a:gd name="T24" fmla="*/ 1 w 87"/>
                  <a:gd name="T25" fmla="*/ 0 h 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7"/>
                  <a:gd name="T40" fmla="*/ 0 h 159"/>
                  <a:gd name="T41" fmla="*/ 87 w 87"/>
                  <a:gd name="T42" fmla="*/ 159 h 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7" h="159">
                    <a:moveTo>
                      <a:pt x="87" y="98"/>
                    </a:moveTo>
                    <a:lnTo>
                      <a:pt x="66" y="74"/>
                    </a:lnTo>
                    <a:lnTo>
                      <a:pt x="54" y="27"/>
                    </a:lnTo>
                    <a:lnTo>
                      <a:pt x="37" y="12"/>
                    </a:lnTo>
                    <a:lnTo>
                      <a:pt x="29" y="0"/>
                    </a:lnTo>
                    <a:lnTo>
                      <a:pt x="23" y="5"/>
                    </a:lnTo>
                    <a:lnTo>
                      <a:pt x="21" y="16"/>
                    </a:lnTo>
                    <a:lnTo>
                      <a:pt x="5" y="39"/>
                    </a:lnTo>
                    <a:lnTo>
                      <a:pt x="0" y="79"/>
                    </a:lnTo>
                    <a:lnTo>
                      <a:pt x="5" y="107"/>
                    </a:lnTo>
                    <a:lnTo>
                      <a:pt x="30" y="138"/>
                    </a:lnTo>
                    <a:lnTo>
                      <a:pt x="79" y="159"/>
                    </a:lnTo>
                    <a:lnTo>
                      <a:pt x="87" y="98"/>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120" name="Freeform 125"/>
              <p:cNvSpPr>
                <a:spLocks/>
              </p:cNvSpPr>
              <p:nvPr/>
            </p:nvSpPr>
            <p:spPr bwMode="auto">
              <a:xfrm>
                <a:off x="2018" y="1432"/>
                <a:ext cx="81" cy="59"/>
              </a:xfrm>
              <a:custGeom>
                <a:avLst/>
                <a:gdLst>
                  <a:gd name="T0" fmla="*/ 1 w 162"/>
                  <a:gd name="T1" fmla="*/ 0 h 177"/>
                  <a:gd name="T2" fmla="*/ 1 w 162"/>
                  <a:gd name="T3" fmla="*/ 0 h 177"/>
                  <a:gd name="T4" fmla="*/ 1 w 162"/>
                  <a:gd name="T5" fmla="*/ 0 h 177"/>
                  <a:gd name="T6" fmla="*/ 0 w 162"/>
                  <a:gd name="T7" fmla="*/ 0 h 177"/>
                  <a:gd name="T8" fmla="*/ 1 w 162"/>
                  <a:gd name="T9" fmla="*/ 0 h 177"/>
                  <a:gd name="T10" fmla="*/ 1 w 162"/>
                  <a:gd name="T11" fmla="*/ 0 h 177"/>
                  <a:gd name="T12" fmla="*/ 1 w 162"/>
                  <a:gd name="T13" fmla="*/ 0 h 177"/>
                  <a:gd name="T14" fmla="*/ 1 w 162"/>
                  <a:gd name="T15" fmla="*/ 0 h 177"/>
                  <a:gd name="T16" fmla="*/ 1 w 162"/>
                  <a:gd name="T17" fmla="*/ 0 h 1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2"/>
                  <a:gd name="T28" fmla="*/ 0 h 177"/>
                  <a:gd name="T29" fmla="*/ 162 w 162"/>
                  <a:gd name="T30" fmla="*/ 177 h 17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2" h="177">
                    <a:moveTo>
                      <a:pt x="162" y="177"/>
                    </a:moveTo>
                    <a:lnTo>
                      <a:pt x="96" y="146"/>
                    </a:lnTo>
                    <a:lnTo>
                      <a:pt x="46" y="110"/>
                    </a:lnTo>
                    <a:lnTo>
                      <a:pt x="0" y="76"/>
                    </a:lnTo>
                    <a:lnTo>
                      <a:pt x="17" y="0"/>
                    </a:lnTo>
                    <a:lnTo>
                      <a:pt x="103" y="49"/>
                    </a:lnTo>
                    <a:lnTo>
                      <a:pt x="155" y="71"/>
                    </a:lnTo>
                    <a:lnTo>
                      <a:pt x="157" y="60"/>
                    </a:lnTo>
                    <a:lnTo>
                      <a:pt x="162" y="177"/>
                    </a:lnTo>
                    <a:close/>
                  </a:path>
                </a:pathLst>
              </a:custGeom>
              <a:blipFill dpi="0" rotWithShape="0">
                <a:blip r:embed="rId21" cstate="print"/>
                <a:srcRect/>
                <a:tile tx="0" ty="0" sx="100000" sy="100000" flip="none" algn="tl"/>
              </a:blipFill>
              <a:ln w="9525">
                <a:solidFill>
                  <a:srgbClr val="FF6600"/>
                </a:solidFill>
                <a:round/>
                <a:headEnd/>
                <a:tailEnd/>
              </a:ln>
            </p:spPr>
            <p:txBody>
              <a:bodyPr/>
              <a:lstStyle/>
              <a:p>
                <a:endParaRPr lang="zh-CN" altLang="en-US"/>
              </a:p>
            </p:txBody>
          </p:sp>
        </p:grpSp>
        <p:grpSp>
          <p:nvGrpSpPr>
            <p:cNvPr id="2113" name="Group 126"/>
            <p:cNvGrpSpPr>
              <a:grpSpLocks/>
            </p:cNvGrpSpPr>
            <p:nvPr/>
          </p:nvGrpSpPr>
          <p:grpSpPr bwMode="auto">
            <a:xfrm>
              <a:off x="2013" y="1452"/>
              <a:ext cx="83" cy="320"/>
              <a:chOff x="2013" y="1452"/>
              <a:chExt cx="83" cy="320"/>
            </a:xfrm>
          </p:grpSpPr>
          <p:grpSp>
            <p:nvGrpSpPr>
              <p:cNvPr id="2114" name="Group 127"/>
              <p:cNvGrpSpPr>
                <a:grpSpLocks/>
              </p:cNvGrpSpPr>
              <p:nvPr/>
            </p:nvGrpSpPr>
            <p:grpSpPr bwMode="auto">
              <a:xfrm>
                <a:off x="2013" y="1452"/>
                <a:ext cx="83" cy="111"/>
                <a:chOff x="2013" y="1452"/>
                <a:chExt cx="83" cy="111"/>
              </a:xfrm>
            </p:grpSpPr>
            <p:sp>
              <p:nvSpPr>
                <p:cNvPr id="2116" name="Freeform 128"/>
                <p:cNvSpPr>
                  <a:spLocks/>
                </p:cNvSpPr>
                <p:nvPr/>
              </p:nvSpPr>
              <p:spPr bwMode="auto">
                <a:xfrm>
                  <a:off x="2013" y="1452"/>
                  <a:ext cx="72" cy="111"/>
                </a:xfrm>
                <a:custGeom>
                  <a:avLst/>
                  <a:gdLst>
                    <a:gd name="T0" fmla="*/ 1 w 144"/>
                    <a:gd name="T1" fmla="*/ 0 h 334"/>
                    <a:gd name="T2" fmla="*/ 1 w 144"/>
                    <a:gd name="T3" fmla="*/ 0 h 334"/>
                    <a:gd name="T4" fmla="*/ 0 w 144"/>
                    <a:gd name="T5" fmla="*/ 0 h 334"/>
                    <a:gd name="T6" fmla="*/ 0 60000 65536"/>
                    <a:gd name="T7" fmla="*/ 0 60000 65536"/>
                    <a:gd name="T8" fmla="*/ 0 60000 65536"/>
                    <a:gd name="T9" fmla="*/ 0 w 144"/>
                    <a:gd name="T10" fmla="*/ 0 h 334"/>
                    <a:gd name="T11" fmla="*/ 144 w 144"/>
                    <a:gd name="T12" fmla="*/ 334 h 334"/>
                  </a:gdLst>
                  <a:ahLst/>
                  <a:cxnLst>
                    <a:cxn ang="T6">
                      <a:pos x="T0" y="T1"/>
                    </a:cxn>
                    <a:cxn ang="T7">
                      <a:pos x="T2" y="T3"/>
                    </a:cxn>
                    <a:cxn ang="T8">
                      <a:pos x="T4" y="T5"/>
                    </a:cxn>
                  </a:cxnLst>
                  <a:rect l="T9" t="T10" r="T11" b="T12"/>
                  <a:pathLst>
                    <a:path w="144" h="334">
                      <a:moveTo>
                        <a:pt x="144" y="334"/>
                      </a:moveTo>
                      <a:lnTo>
                        <a:pt x="3" y="316"/>
                      </a:lnTo>
                      <a:lnTo>
                        <a:pt x="0" y="0"/>
                      </a:lnTo>
                    </a:path>
                  </a:pathLst>
                </a:custGeom>
                <a:noFill/>
                <a:ln w="7938">
                  <a:solidFill>
                    <a:srgbClr val="FF6600"/>
                  </a:solidFill>
                  <a:round/>
                  <a:headEnd/>
                  <a:tailEnd/>
                </a:ln>
              </p:spPr>
              <p:txBody>
                <a:bodyPr/>
                <a:lstStyle/>
                <a:p>
                  <a:endParaRPr lang="zh-CN" altLang="en-US"/>
                </a:p>
              </p:txBody>
            </p:sp>
            <p:sp>
              <p:nvSpPr>
                <p:cNvPr id="2117" name="Freeform 129"/>
                <p:cNvSpPr>
                  <a:spLocks/>
                </p:cNvSpPr>
                <p:nvPr/>
              </p:nvSpPr>
              <p:spPr bwMode="auto">
                <a:xfrm>
                  <a:off x="2015" y="1465"/>
                  <a:ext cx="81" cy="28"/>
                </a:xfrm>
                <a:custGeom>
                  <a:avLst/>
                  <a:gdLst>
                    <a:gd name="T0" fmla="*/ 0 w 163"/>
                    <a:gd name="T1" fmla="*/ 0 h 84"/>
                    <a:gd name="T2" fmla="*/ 0 w 163"/>
                    <a:gd name="T3" fmla="*/ 0 h 84"/>
                    <a:gd name="T4" fmla="*/ 0 w 163"/>
                    <a:gd name="T5" fmla="*/ 0 h 84"/>
                    <a:gd name="T6" fmla="*/ 0 60000 65536"/>
                    <a:gd name="T7" fmla="*/ 0 60000 65536"/>
                    <a:gd name="T8" fmla="*/ 0 60000 65536"/>
                    <a:gd name="T9" fmla="*/ 0 w 163"/>
                    <a:gd name="T10" fmla="*/ 0 h 84"/>
                    <a:gd name="T11" fmla="*/ 163 w 163"/>
                    <a:gd name="T12" fmla="*/ 84 h 84"/>
                  </a:gdLst>
                  <a:ahLst/>
                  <a:cxnLst>
                    <a:cxn ang="T6">
                      <a:pos x="T0" y="T1"/>
                    </a:cxn>
                    <a:cxn ang="T7">
                      <a:pos x="T2" y="T3"/>
                    </a:cxn>
                    <a:cxn ang="T8">
                      <a:pos x="T4" y="T5"/>
                    </a:cxn>
                  </a:cxnLst>
                  <a:rect l="T9" t="T10" r="T11" b="T12"/>
                  <a:pathLst>
                    <a:path w="163" h="84">
                      <a:moveTo>
                        <a:pt x="163" y="84"/>
                      </a:moveTo>
                      <a:lnTo>
                        <a:pt x="105" y="61"/>
                      </a:lnTo>
                      <a:lnTo>
                        <a:pt x="0" y="0"/>
                      </a:lnTo>
                    </a:path>
                  </a:pathLst>
                </a:custGeom>
                <a:noFill/>
                <a:ln w="7938">
                  <a:solidFill>
                    <a:srgbClr val="FF6600"/>
                  </a:solidFill>
                  <a:round/>
                  <a:headEnd/>
                  <a:tailEnd/>
                </a:ln>
              </p:spPr>
              <p:txBody>
                <a:bodyPr/>
                <a:lstStyle/>
                <a:p>
                  <a:endParaRPr lang="zh-CN" altLang="en-US"/>
                </a:p>
              </p:txBody>
            </p:sp>
          </p:grpSp>
          <p:sp>
            <p:nvSpPr>
              <p:cNvPr id="2115" name="Freeform 130"/>
              <p:cNvSpPr>
                <a:spLocks/>
              </p:cNvSpPr>
              <p:nvPr/>
            </p:nvSpPr>
            <p:spPr bwMode="auto">
              <a:xfrm>
                <a:off x="2027" y="1579"/>
                <a:ext cx="11" cy="193"/>
              </a:xfrm>
              <a:custGeom>
                <a:avLst/>
                <a:gdLst>
                  <a:gd name="T0" fmla="*/ 0 w 22"/>
                  <a:gd name="T1" fmla="*/ 0 h 578"/>
                  <a:gd name="T2" fmla="*/ 1 w 22"/>
                  <a:gd name="T3" fmla="*/ 0 h 578"/>
                  <a:gd name="T4" fmla="*/ 1 w 22"/>
                  <a:gd name="T5" fmla="*/ 0 h 578"/>
                  <a:gd name="T6" fmla="*/ 0 60000 65536"/>
                  <a:gd name="T7" fmla="*/ 0 60000 65536"/>
                  <a:gd name="T8" fmla="*/ 0 60000 65536"/>
                  <a:gd name="T9" fmla="*/ 0 w 22"/>
                  <a:gd name="T10" fmla="*/ 0 h 578"/>
                  <a:gd name="T11" fmla="*/ 22 w 22"/>
                  <a:gd name="T12" fmla="*/ 578 h 578"/>
                </a:gdLst>
                <a:ahLst/>
                <a:cxnLst>
                  <a:cxn ang="T6">
                    <a:pos x="T0" y="T1"/>
                  </a:cxn>
                  <a:cxn ang="T7">
                    <a:pos x="T2" y="T3"/>
                  </a:cxn>
                  <a:cxn ang="T8">
                    <a:pos x="T4" y="T5"/>
                  </a:cxn>
                </a:cxnLst>
                <a:rect l="T9" t="T10" r="T11" b="T12"/>
                <a:pathLst>
                  <a:path w="22" h="578">
                    <a:moveTo>
                      <a:pt x="0" y="0"/>
                    </a:moveTo>
                    <a:lnTo>
                      <a:pt x="8" y="311"/>
                    </a:lnTo>
                    <a:lnTo>
                      <a:pt x="22" y="578"/>
                    </a:lnTo>
                  </a:path>
                </a:pathLst>
              </a:custGeom>
              <a:noFill/>
              <a:ln w="7938">
                <a:solidFill>
                  <a:srgbClr val="FF6600"/>
                </a:solidFill>
                <a:round/>
                <a:headEnd/>
                <a:tailEnd/>
              </a:ln>
            </p:spPr>
            <p:txBody>
              <a:bodyPr/>
              <a:lstStyle/>
              <a:p>
                <a:endParaRPr lang="zh-CN" altLang="en-US"/>
              </a:p>
            </p:txBody>
          </p:sp>
        </p:grpSp>
      </p:grpSp>
      <p:sp>
        <p:nvSpPr>
          <p:cNvPr id="2066" name="AutoShape 131"/>
          <p:cNvSpPr>
            <a:spLocks noChangeAspect="1" noChangeArrowheads="1" noTextEdit="1"/>
          </p:cNvSpPr>
          <p:nvPr/>
        </p:nvSpPr>
        <p:spPr bwMode="auto">
          <a:xfrm>
            <a:off x="5873750" y="1187450"/>
            <a:ext cx="2513013" cy="1252538"/>
          </a:xfrm>
          <a:prstGeom prst="rect">
            <a:avLst/>
          </a:prstGeom>
          <a:noFill/>
          <a:ln w="9525">
            <a:noFill/>
            <a:miter lim="800000"/>
            <a:headEnd/>
            <a:tailEnd/>
          </a:ln>
        </p:spPr>
        <p:txBody>
          <a:bodyPr/>
          <a:lstStyle/>
          <a:p>
            <a:endParaRPr lang="en-US"/>
          </a:p>
        </p:txBody>
      </p:sp>
      <p:grpSp>
        <p:nvGrpSpPr>
          <p:cNvPr id="2067" name="Group 132"/>
          <p:cNvGrpSpPr>
            <a:grpSpLocks/>
          </p:cNvGrpSpPr>
          <p:nvPr/>
        </p:nvGrpSpPr>
        <p:grpSpPr bwMode="auto">
          <a:xfrm>
            <a:off x="7008813" y="1247775"/>
            <a:ext cx="300037" cy="1082675"/>
            <a:chOff x="1181" y="1164"/>
            <a:chExt cx="181" cy="682"/>
          </a:xfrm>
        </p:grpSpPr>
        <p:grpSp>
          <p:nvGrpSpPr>
            <p:cNvPr id="2094" name="Group 133"/>
            <p:cNvGrpSpPr>
              <a:grpSpLocks/>
            </p:cNvGrpSpPr>
            <p:nvPr/>
          </p:nvGrpSpPr>
          <p:grpSpPr bwMode="auto">
            <a:xfrm>
              <a:off x="1223" y="1164"/>
              <a:ext cx="99" cy="109"/>
              <a:chOff x="1223" y="1164"/>
              <a:chExt cx="99" cy="109"/>
            </a:xfrm>
          </p:grpSpPr>
          <p:sp>
            <p:nvSpPr>
              <p:cNvPr id="2103" name="Freeform 134"/>
              <p:cNvSpPr>
                <a:spLocks/>
              </p:cNvSpPr>
              <p:nvPr/>
            </p:nvSpPr>
            <p:spPr bwMode="auto">
              <a:xfrm>
                <a:off x="1235" y="1169"/>
                <a:ext cx="77" cy="104"/>
              </a:xfrm>
              <a:custGeom>
                <a:avLst/>
                <a:gdLst>
                  <a:gd name="T0" fmla="*/ 1 w 152"/>
                  <a:gd name="T1" fmla="*/ 0 h 313"/>
                  <a:gd name="T2" fmla="*/ 1 w 152"/>
                  <a:gd name="T3" fmla="*/ 0 h 313"/>
                  <a:gd name="T4" fmla="*/ 1 w 152"/>
                  <a:gd name="T5" fmla="*/ 0 h 313"/>
                  <a:gd name="T6" fmla="*/ 1 w 152"/>
                  <a:gd name="T7" fmla="*/ 0 h 313"/>
                  <a:gd name="T8" fmla="*/ 1 w 152"/>
                  <a:gd name="T9" fmla="*/ 0 h 313"/>
                  <a:gd name="T10" fmla="*/ 1 w 152"/>
                  <a:gd name="T11" fmla="*/ 0 h 313"/>
                  <a:gd name="T12" fmla="*/ 1 w 152"/>
                  <a:gd name="T13" fmla="*/ 0 h 313"/>
                  <a:gd name="T14" fmla="*/ 0 w 152"/>
                  <a:gd name="T15" fmla="*/ 0 h 313"/>
                  <a:gd name="T16" fmla="*/ 1 w 152"/>
                  <a:gd name="T17" fmla="*/ 0 h 313"/>
                  <a:gd name="T18" fmla="*/ 1 w 152"/>
                  <a:gd name="T19" fmla="*/ 0 h 313"/>
                  <a:gd name="T20" fmla="*/ 1 w 152"/>
                  <a:gd name="T21" fmla="*/ 0 h 313"/>
                  <a:gd name="T22" fmla="*/ 1 w 152"/>
                  <a:gd name="T23" fmla="*/ 0 h 313"/>
                  <a:gd name="T24" fmla="*/ 1 w 152"/>
                  <a:gd name="T25" fmla="*/ 0 h 313"/>
                  <a:gd name="T26" fmla="*/ 1 w 152"/>
                  <a:gd name="T27" fmla="*/ 0 h 313"/>
                  <a:gd name="T28" fmla="*/ 1 w 152"/>
                  <a:gd name="T29" fmla="*/ 0 h 313"/>
                  <a:gd name="T30" fmla="*/ 1 w 152"/>
                  <a:gd name="T31" fmla="*/ 0 h 313"/>
                  <a:gd name="T32" fmla="*/ 1 w 152"/>
                  <a:gd name="T33" fmla="*/ 0 h 313"/>
                  <a:gd name="T34" fmla="*/ 1 w 152"/>
                  <a:gd name="T35" fmla="*/ 0 h 313"/>
                  <a:gd name="T36" fmla="*/ 1 w 152"/>
                  <a:gd name="T37" fmla="*/ 0 h 313"/>
                  <a:gd name="T38" fmla="*/ 1 w 152"/>
                  <a:gd name="T39" fmla="*/ 0 h 313"/>
                  <a:gd name="T40" fmla="*/ 1 w 152"/>
                  <a:gd name="T41" fmla="*/ 0 h 313"/>
                  <a:gd name="T42" fmla="*/ 1 w 152"/>
                  <a:gd name="T43" fmla="*/ 0 h 313"/>
                  <a:gd name="T44" fmla="*/ 1 w 152"/>
                  <a:gd name="T45" fmla="*/ 0 h 313"/>
                  <a:gd name="T46" fmla="*/ 1 w 152"/>
                  <a:gd name="T47" fmla="*/ 0 h 313"/>
                  <a:gd name="T48" fmla="*/ 1 w 152"/>
                  <a:gd name="T49" fmla="*/ 0 h 313"/>
                  <a:gd name="T50" fmla="*/ 1 w 152"/>
                  <a:gd name="T51" fmla="*/ 0 h 313"/>
                  <a:gd name="T52" fmla="*/ 1 w 152"/>
                  <a:gd name="T53" fmla="*/ 0 h 313"/>
                  <a:gd name="T54" fmla="*/ 1 w 152"/>
                  <a:gd name="T55" fmla="*/ 0 h 313"/>
                  <a:gd name="T56" fmla="*/ 1 w 152"/>
                  <a:gd name="T57" fmla="*/ 0 h 313"/>
                  <a:gd name="T58" fmla="*/ 1 w 152"/>
                  <a:gd name="T59" fmla="*/ 0 h 313"/>
                  <a:gd name="T60" fmla="*/ 1 w 152"/>
                  <a:gd name="T61" fmla="*/ 0 h 313"/>
                  <a:gd name="T62" fmla="*/ 1 w 152"/>
                  <a:gd name="T63" fmla="*/ 0 h 313"/>
                  <a:gd name="T64" fmla="*/ 1 w 152"/>
                  <a:gd name="T65" fmla="*/ 0 h 31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2"/>
                  <a:gd name="T100" fmla="*/ 0 h 313"/>
                  <a:gd name="T101" fmla="*/ 152 w 152"/>
                  <a:gd name="T102" fmla="*/ 313 h 31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2" h="313">
                    <a:moveTo>
                      <a:pt x="35" y="292"/>
                    </a:moveTo>
                    <a:lnTo>
                      <a:pt x="35" y="245"/>
                    </a:lnTo>
                    <a:lnTo>
                      <a:pt x="25" y="219"/>
                    </a:lnTo>
                    <a:lnTo>
                      <a:pt x="17" y="199"/>
                    </a:lnTo>
                    <a:lnTo>
                      <a:pt x="8" y="173"/>
                    </a:lnTo>
                    <a:lnTo>
                      <a:pt x="3" y="153"/>
                    </a:lnTo>
                    <a:lnTo>
                      <a:pt x="1" y="136"/>
                    </a:lnTo>
                    <a:lnTo>
                      <a:pt x="0" y="95"/>
                    </a:lnTo>
                    <a:lnTo>
                      <a:pt x="3" y="67"/>
                    </a:lnTo>
                    <a:lnTo>
                      <a:pt x="13" y="41"/>
                    </a:lnTo>
                    <a:lnTo>
                      <a:pt x="23" y="23"/>
                    </a:lnTo>
                    <a:lnTo>
                      <a:pt x="32" y="15"/>
                    </a:lnTo>
                    <a:lnTo>
                      <a:pt x="47" y="4"/>
                    </a:lnTo>
                    <a:lnTo>
                      <a:pt x="70" y="0"/>
                    </a:lnTo>
                    <a:lnTo>
                      <a:pt x="94" y="1"/>
                    </a:lnTo>
                    <a:lnTo>
                      <a:pt x="112" y="7"/>
                    </a:lnTo>
                    <a:lnTo>
                      <a:pt x="132" y="25"/>
                    </a:lnTo>
                    <a:lnTo>
                      <a:pt x="142" y="41"/>
                    </a:lnTo>
                    <a:lnTo>
                      <a:pt x="149" y="56"/>
                    </a:lnTo>
                    <a:lnTo>
                      <a:pt x="152" y="77"/>
                    </a:lnTo>
                    <a:lnTo>
                      <a:pt x="151" y="114"/>
                    </a:lnTo>
                    <a:lnTo>
                      <a:pt x="145" y="148"/>
                    </a:lnTo>
                    <a:lnTo>
                      <a:pt x="135" y="181"/>
                    </a:lnTo>
                    <a:lnTo>
                      <a:pt x="126" y="203"/>
                    </a:lnTo>
                    <a:lnTo>
                      <a:pt x="119" y="222"/>
                    </a:lnTo>
                    <a:lnTo>
                      <a:pt x="109" y="245"/>
                    </a:lnTo>
                    <a:lnTo>
                      <a:pt x="107" y="280"/>
                    </a:lnTo>
                    <a:lnTo>
                      <a:pt x="106" y="300"/>
                    </a:lnTo>
                    <a:lnTo>
                      <a:pt x="92" y="310"/>
                    </a:lnTo>
                    <a:lnTo>
                      <a:pt x="75" y="313"/>
                    </a:lnTo>
                    <a:lnTo>
                      <a:pt x="54" y="310"/>
                    </a:lnTo>
                    <a:lnTo>
                      <a:pt x="43" y="303"/>
                    </a:lnTo>
                    <a:lnTo>
                      <a:pt x="35" y="292"/>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104" name="Freeform 135"/>
              <p:cNvSpPr>
                <a:spLocks/>
              </p:cNvSpPr>
              <p:nvPr/>
            </p:nvSpPr>
            <p:spPr bwMode="auto">
              <a:xfrm>
                <a:off x="1223" y="1164"/>
                <a:ext cx="99" cy="71"/>
              </a:xfrm>
              <a:custGeom>
                <a:avLst/>
                <a:gdLst>
                  <a:gd name="T0" fmla="*/ 0 w 199"/>
                  <a:gd name="T1" fmla="*/ 0 h 214"/>
                  <a:gd name="T2" fmla="*/ 0 w 199"/>
                  <a:gd name="T3" fmla="*/ 0 h 214"/>
                  <a:gd name="T4" fmla="*/ 0 w 199"/>
                  <a:gd name="T5" fmla="*/ 0 h 214"/>
                  <a:gd name="T6" fmla="*/ 0 w 199"/>
                  <a:gd name="T7" fmla="*/ 0 h 214"/>
                  <a:gd name="T8" fmla="*/ 0 w 199"/>
                  <a:gd name="T9" fmla="*/ 0 h 214"/>
                  <a:gd name="T10" fmla="*/ 0 w 199"/>
                  <a:gd name="T11" fmla="*/ 0 h 214"/>
                  <a:gd name="T12" fmla="*/ 0 w 199"/>
                  <a:gd name="T13" fmla="*/ 0 h 214"/>
                  <a:gd name="T14" fmla="*/ 0 w 199"/>
                  <a:gd name="T15" fmla="*/ 0 h 214"/>
                  <a:gd name="T16" fmla="*/ 0 w 199"/>
                  <a:gd name="T17" fmla="*/ 0 h 214"/>
                  <a:gd name="T18" fmla="*/ 0 w 199"/>
                  <a:gd name="T19" fmla="*/ 0 h 214"/>
                  <a:gd name="T20" fmla="*/ 0 w 199"/>
                  <a:gd name="T21" fmla="*/ 0 h 214"/>
                  <a:gd name="T22" fmla="*/ 0 w 199"/>
                  <a:gd name="T23" fmla="*/ 0 h 214"/>
                  <a:gd name="T24" fmla="*/ 0 w 199"/>
                  <a:gd name="T25" fmla="*/ 0 h 214"/>
                  <a:gd name="T26" fmla="*/ 0 w 199"/>
                  <a:gd name="T27" fmla="*/ 0 h 214"/>
                  <a:gd name="T28" fmla="*/ 0 w 199"/>
                  <a:gd name="T29" fmla="*/ 0 h 214"/>
                  <a:gd name="T30" fmla="*/ 0 w 199"/>
                  <a:gd name="T31" fmla="*/ 0 h 214"/>
                  <a:gd name="T32" fmla="*/ 0 w 199"/>
                  <a:gd name="T33" fmla="*/ 0 h 214"/>
                  <a:gd name="T34" fmla="*/ 0 w 199"/>
                  <a:gd name="T35" fmla="*/ 0 h 214"/>
                  <a:gd name="T36" fmla="*/ 0 w 199"/>
                  <a:gd name="T37" fmla="*/ 0 h 214"/>
                  <a:gd name="T38" fmla="*/ 0 w 199"/>
                  <a:gd name="T39" fmla="*/ 0 h 214"/>
                  <a:gd name="T40" fmla="*/ 0 w 199"/>
                  <a:gd name="T41" fmla="*/ 0 h 214"/>
                  <a:gd name="T42" fmla="*/ 0 w 199"/>
                  <a:gd name="T43" fmla="*/ 0 h 214"/>
                  <a:gd name="T44" fmla="*/ 0 w 199"/>
                  <a:gd name="T45" fmla="*/ 0 h 214"/>
                  <a:gd name="T46" fmla="*/ 0 w 199"/>
                  <a:gd name="T47" fmla="*/ 0 h 214"/>
                  <a:gd name="T48" fmla="*/ 0 w 199"/>
                  <a:gd name="T49" fmla="*/ 0 h 214"/>
                  <a:gd name="T50" fmla="*/ 0 w 199"/>
                  <a:gd name="T51" fmla="*/ 0 h 214"/>
                  <a:gd name="T52" fmla="*/ 0 w 199"/>
                  <a:gd name="T53" fmla="*/ 0 h 214"/>
                  <a:gd name="T54" fmla="*/ 0 w 199"/>
                  <a:gd name="T55" fmla="*/ 0 h 214"/>
                  <a:gd name="T56" fmla="*/ 0 w 199"/>
                  <a:gd name="T57" fmla="*/ 0 h 214"/>
                  <a:gd name="T58" fmla="*/ 0 w 199"/>
                  <a:gd name="T59" fmla="*/ 0 h 214"/>
                  <a:gd name="T60" fmla="*/ 0 w 199"/>
                  <a:gd name="T61" fmla="*/ 0 h 214"/>
                  <a:gd name="T62" fmla="*/ 0 w 199"/>
                  <a:gd name="T63" fmla="*/ 0 h 214"/>
                  <a:gd name="T64" fmla="*/ 0 w 199"/>
                  <a:gd name="T65" fmla="*/ 0 h 214"/>
                  <a:gd name="T66" fmla="*/ 0 w 199"/>
                  <a:gd name="T67" fmla="*/ 0 h 214"/>
                  <a:gd name="T68" fmla="*/ 0 w 199"/>
                  <a:gd name="T69" fmla="*/ 0 h 214"/>
                  <a:gd name="T70" fmla="*/ 0 w 199"/>
                  <a:gd name="T71" fmla="*/ 0 h 214"/>
                  <a:gd name="T72" fmla="*/ 0 w 199"/>
                  <a:gd name="T73" fmla="*/ 0 h 214"/>
                  <a:gd name="T74" fmla="*/ 0 w 199"/>
                  <a:gd name="T75" fmla="*/ 0 h 214"/>
                  <a:gd name="T76" fmla="*/ 0 w 199"/>
                  <a:gd name="T77" fmla="*/ 0 h 214"/>
                  <a:gd name="T78" fmla="*/ 0 w 199"/>
                  <a:gd name="T79" fmla="*/ 0 h 214"/>
                  <a:gd name="T80" fmla="*/ 0 w 199"/>
                  <a:gd name="T81" fmla="*/ 0 h 21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9"/>
                  <a:gd name="T124" fmla="*/ 0 h 214"/>
                  <a:gd name="T125" fmla="*/ 199 w 199"/>
                  <a:gd name="T126" fmla="*/ 214 h 21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9" h="214">
                    <a:moveTo>
                      <a:pt x="15" y="184"/>
                    </a:moveTo>
                    <a:lnTo>
                      <a:pt x="3" y="163"/>
                    </a:lnTo>
                    <a:lnTo>
                      <a:pt x="0" y="139"/>
                    </a:lnTo>
                    <a:lnTo>
                      <a:pt x="2" y="110"/>
                    </a:lnTo>
                    <a:lnTo>
                      <a:pt x="2" y="87"/>
                    </a:lnTo>
                    <a:lnTo>
                      <a:pt x="11" y="61"/>
                    </a:lnTo>
                    <a:lnTo>
                      <a:pt x="22" y="43"/>
                    </a:lnTo>
                    <a:lnTo>
                      <a:pt x="34" y="27"/>
                    </a:lnTo>
                    <a:lnTo>
                      <a:pt x="53" y="9"/>
                    </a:lnTo>
                    <a:lnTo>
                      <a:pt x="67" y="3"/>
                    </a:lnTo>
                    <a:lnTo>
                      <a:pt x="98" y="0"/>
                    </a:lnTo>
                    <a:lnTo>
                      <a:pt x="125" y="1"/>
                    </a:lnTo>
                    <a:lnTo>
                      <a:pt x="144" y="9"/>
                    </a:lnTo>
                    <a:lnTo>
                      <a:pt x="159" y="16"/>
                    </a:lnTo>
                    <a:lnTo>
                      <a:pt x="174" y="35"/>
                    </a:lnTo>
                    <a:lnTo>
                      <a:pt x="184" y="53"/>
                    </a:lnTo>
                    <a:lnTo>
                      <a:pt x="194" y="71"/>
                    </a:lnTo>
                    <a:lnTo>
                      <a:pt x="199" y="92"/>
                    </a:lnTo>
                    <a:lnTo>
                      <a:pt x="199" y="131"/>
                    </a:lnTo>
                    <a:lnTo>
                      <a:pt x="199" y="157"/>
                    </a:lnTo>
                    <a:lnTo>
                      <a:pt x="192" y="169"/>
                    </a:lnTo>
                    <a:lnTo>
                      <a:pt x="181" y="187"/>
                    </a:lnTo>
                    <a:lnTo>
                      <a:pt x="174" y="200"/>
                    </a:lnTo>
                    <a:lnTo>
                      <a:pt x="155" y="208"/>
                    </a:lnTo>
                    <a:lnTo>
                      <a:pt x="137" y="214"/>
                    </a:lnTo>
                    <a:lnTo>
                      <a:pt x="151" y="187"/>
                    </a:lnTo>
                    <a:lnTo>
                      <a:pt x="165" y="141"/>
                    </a:lnTo>
                    <a:lnTo>
                      <a:pt x="166" y="123"/>
                    </a:lnTo>
                    <a:lnTo>
                      <a:pt x="165" y="108"/>
                    </a:lnTo>
                    <a:lnTo>
                      <a:pt x="159" y="87"/>
                    </a:lnTo>
                    <a:lnTo>
                      <a:pt x="128" y="99"/>
                    </a:lnTo>
                    <a:lnTo>
                      <a:pt x="91" y="99"/>
                    </a:lnTo>
                    <a:lnTo>
                      <a:pt x="65" y="96"/>
                    </a:lnTo>
                    <a:lnTo>
                      <a:pt x="45" y="90"/>
                    </a:lnTo>
                    <a:lnTo>
                      <a:pt x="37" y="101"/>
                    </a:lnTo>
                    <a:lnTo>
                      <a:pt x="33" y="123"/>
                    </a:lnTo>
                    <a:lnTo>
                      <a:pt x="33" y="144"/>
                    </a:lnTo>
                    <a:lnTo>
                      <a:pt x="47" y="188"/>
                    </a:lnTo>
                    <a:lnTo>
                      <a:pt x="55" y="214"/>
                    </a:lnTo>
                    <a:lnTo>
                      <a:pt x="33" y="199"/>
                    </a:lnTo>
                    <a:lnTo>
                      <a:pt x="15" y="184"/>
                    </a:lnTo>
                    <a:close/>
                  </a:path>
                </a:pathLst>
              </a:custGeom>
              <a:solidFill>
                <a:srgbClr val="000000"/>
              </a:solidFill>
              <a:ln w="9525">
                <a:solidFill>
                  <a:srgbClr val="FF6600"/>
                </a:solidFill>
                <a:round/>
                <a:headEnd/>
                <a:tailEnd/>
              </a:ln>
            </p:spPr>
            <p:txBody>
              <a:bodyPr/>
              <a:lstStyle/>
              <a:p>
                <a:endParaRPr lang="zh-CN" altLang="en-US"/>
              </a:p>
            </p:txBody>
          </p:sp>
          <p:grpSp>
            <p:nvGrpSpPr>
              <p:cNvPr id="2105" name="Group 136"/>
              <p:cNvGrpSpPr>
                <a:grpSpLocks/>
              </p:cNvGrpSpPr>
              <p:nvPr/>
            </p:nvGrpSpPr>
            <p:grpSpPr bwMode="auto">
              <a:xfrm>
                <a:off x="1233" y="1218"/>
                <a:ext cx="80" cy="11"/>
                <a:chOff x="1233" y="1218"/>
                <a:chExt cx="80" cy="11"/>
              </a:xfrm>
            </p:grpSpPr>
            <p:sp>
              <p:nvSpPr>
                <p:cNvPr id="2106" name="Oval 137"/>
                <p:cNvSpPr>
                  <a:spLocks noChangeArrowheads="1"/>
                </p:cNvSpPr>
                <p:nvPr/>
              </p:nvSpPr>
              <p:spPr bwMode="auto">
                <a:xfrm>
                  <a:off x="1233" y="1218"/>
                  <a:ext cx="11" cy="9"/>
                </a:xfrm>
                <a:prstGeom prst="ellipse">
                  <a:avLst/>
                </a:prstGeom>
                <a:blipFill dpi="0" rotWithShape="0">
                  <a:blip r:embed="rId10" cstate="print"/>
                  <a:srcRect/>
                  <a:tile tx="0" ty="0" sx="100000" sy="100000" flip="none" algn="tl"/>
                </a:blipFill>
                <a:ln w="9525">
                  <a:solidFill>
                    <a:srgbClr val="FF6600"/>
                  </a:solidFill>
                  <a:round/>
                  <a:headEnd/>
                  <a:tailEnd/>
                </a:ln>
              </p:spPr>
              <p:txBody>
                <a:bodyPr/>
                <a:lstStyle/>
                <a:p>
                  <a:pPr algn="ctr">
                    <a:spcBef>
                      <a:spcPct val="15000"/>
                    </a:spcBef>
                  </a:pPr>
                  <a:endParaRPr lang="zh-CN" altLang="en-US" b="1">
                    <a:latin typeface="黑体" pitchFamily="49" charset="-122"/>
                    <a:ea typeface="黑体" pitchFamily="49" charset="-122"/>
                  </a:endParaRPr>
                </a:p>
              </p:txBody>
            </p:sp>
            <p:sp>
              <p:nvSpPr>
                <p:cNvPr id="2107" name="Oval 138"/>
                <p:cNvSpPr>
                  <a:spLocks noChangeArrowheads="1"/>
                </p:cNvSpPr>
                <p:nvPr/>
              </p:nvSpPr>
              <p:spPr bwMode="auto">
                <a:xfrm>
                  <a:off x="1302" y="1219"/>
                  <a:ext cx="11" cy="10"/>
                </a:xfrm>
                <a:prstGeom prst="ellipse">
                  <a:avLst/>
                </a:prstGeom>
                <a:blipFill dpi="0" rotWithShape="0">
                  <a:blip r:embed="rId10" cstate="print"/>
                  <a:srcRect/>
                  <a:tile tx="0" ty="0" sx="100000" sy="100000" flip="none" algn="tl"/>
                </a:blipFill>
                <a:ln w="9525">
                  <a:solidFill>
                    <a:srgbClr val="FF6600"/>
                  </a:solidFill>
                  <a:round/>
                  <a:headEnd/>
                  <a:tailEnd/>
                </a:ln>
              </p:spPr>
              <p:txBody>
                <a:bodyPr/>
                <a:lstStyle/>
                <a:p>
                  <a:pPr algn="ctr">
                    <a:spcBef>
                      <a:spcPct val="15000"/>
                    </a:spcBef>
                  </a:pPr>
                  <a:endParaRPr lang="zh-CN" altLang="en-US" b="1">
                    <a:latin typeface="黑体" pitchFamily="49" charset="-122"/>
                    <a:ea typeface="黑体" pitchFamily="49" charset="-122"/>
                  </a:endParaRPr>
                </a:p>
              </p:txBody>
            </p:sp>
          </p:grpSp>
        </p:grpSp>
        <p:sp>
          <p:nvSpPr>
            <p:cNvPr id="2095" name="Freeform 139"/>
            <p:cNvSpPr>
              <a:spLocks/>
            </p:cNvSpPr>
            <p:nvPr/>
          </p:nvSpPr>
          <p:spPr bwMode="auto">
            <a:xfrm>
              <a:off x="1218" y="1625"/>
              <a:ext cx="95" cy="200"/>
            </a:xfrm>
            <a:custGeom>
              <a:avLst/>
              <a:gdLst>
                <a:gd name="T0" fmla="*/ 1 w 190"/>
                <a:gd name="T1" fmla="*/ 0 h 601"/>
                <a:gd name="T2" fmla="*/ 1 w 190"/>
                <a:gd name="T3" fmla="*/ 0 h 601"/>
                <a:gd name="T4" fmla="*/ 1 w 190"/>
                <a:gd name="T5" fmla="*/ 0 h 601"/>
                <a:gd name="T6" fmla="*/ 1 w 190"/>
                <a:gd name="T7" fmla="*/ 0 h 601"/>
                <a:gd name="T8" fmla="*/ 1 w 190"/>
                <a:gd name="T9" fmla="*/ 0 h 601"/>
                <a:gd name="T10" fmla="*/ 1 w 190"/>
                <a:gd name="T11" fmla="*/ 0 h 601"/>
                <a:gd name="T12" fmla="*/ 1 w 190"/>
                <a:gd name="T13" fmla="*/ 0 h 601"/>
                <a:gd name="T14" fmla="*/ 1 w 190"/>
                <a:gd name="T15" fmla="*/ 0 h 601"/>
                <a:gd name="T16" fmla="*/ 1 w 190"/>
                <a:gd name="T17" fmla="*/ 0 h 601"/>
                <a:gd name="T18" fmla="*/ 0 w 190"/>
                <a:gd name="T19" fmla="*/ 0 h 601"/>
                <a:gd name="T20" fmla="*/ 1 w 190"/>
                <a:gd name="T21" fmla="*/ 0 h 601"/>
                <a:gd name="T22" fmla="*/ 1 w 190"/>
                <a:gd name="T23" fmla="*/ 0 h 601"/>
                <a:gd name="T24" fmla="*/ 1 w 190"/>
                <a:gd name="T25" fmla="*/ 0 h 601"/>
                <a:gd name="T26" fmla="*/ 1 w 190"/>
                <a:gd name="T27" fmla="*/ 0 h 601"/>
                <a:gd name="T28" fmla="*/ 1 w 190"/>
                <a:gd name="T29" fmla="*/ 0 h 601"/>
                <a:gd name="T30" fmla="*/ 1 w 190"/>
                <a:gd name="T31" fmla="*/ 0 h 601"/>
                <a:gd name="T32" fmla="*/ 1 w 190"/>
                <a:gd name="T33" fmla="*/ 0 h 601"/>
                <a:gd name="T34" fmla="*/ 1 w 190"/>
                <a:gd name="T35" fmla="*/ 0 h 601"/>
                <a:gd name="T36" fmla="*/ 1 w 190"/>
                <a:gd name="T37" fmla="*/ 0 h 601"/>
                <a:gd name="T38" fmla="*/ 1 w 190"/>
                <a:gd name="T39" fmla="*/ 0 h 601"/>
                <a:gd name="T40" fmla="*/ 1 w 190"/>
                <a:gd name="T41" fmla="*/ 0 h 601"/>
                <a:gd name="T42" fmla="*/ 1 w 190"/>
                <a:gd name="T43" fmla="*/ 0 h 601"/>
                <a:gd name="T44" fmla="*/ 1 w 190"/>
                <a:gd name="T45" fmla="*/ 0 h 601"/>
                <a:gd name="T46" fmla="*/ 1 w 190"/>
                <a:gd name="T47" fmla="*/ 0 h 601"/>
                <a:gd name="T48" fmla="*/ 1 w 190"/>
                <a:gd name="T49" fmla="*/ 0 h 601"/>
                <a:gd name="T50" fmla="*/ 1 w 190"/>
                <a:gd name="T51" fmla="*/ 0 h 601"/>
                <a:gd name="T52" fmla="*/ 1 w 190"/>
                <a:gd name="T53" fmla="*/ 0 h 601"/>
                <a:gd name="T54" fmla="*/ 1 w 190"/>
                <a:gd name="T55" fmla="*/ 0 h 601"/>
                <a:gd name="T56" fmla="*/ 1 w 190"/>
                <a:gd name="T57" fmla="*/ 0 h 601"/>
                <a:gd name="T58" fmla="*/ 1 w 190"/>
                <a:gd name="T59" fmla="*/ 0 h 6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90"/>
                <a:gd name="T91" fmla="*/ 0 h 601"/>
                <a:gd name="T92" fmla="*/ 190 w 190"/>
                <a:gd name="T93" fmla="*/ 601 h 60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90" h="601">
                  <a:moveTo>
                    <a:pt x="43" y="0"/>
                  </a:moveTo>
                  <a:lnTo>
                    <a:pt x="38" y="71"/>
                  </a:lnTo>
                  <a:lnTo>
                    <a:pt x="35" y="151"/>
                  </a:lnTo>
                  <a:lnTo>
                    <a:pt x="35" y="231"/>
                  </a:lnTo>
                  <a:lnTo>
                    <a:pt x="38" y="306"/>
                  </a:lnTo>
                  <a:lnTo>
                    <a:pt x="39" y="365"/>
                  </a:lnTo>
                  <a:lnTo>
                    <a:pt x="39" y="441"/>
                  </a:lnTo>
                  <a:lnTo>
                    <a:pt x="36" y="472"/>
                  </a:lnTo>
                  <a:lnTo>
                    <a:pt x="9" y="566"/>
                  </a:lnTo>
                  <a:lnTo>
                    <a:pt x="0" y="600"/>
                  </a:lnTo>
                  <a:lnTo>
                    <a:pt x="42" y="601"/>
                  </a:lnTo>
                  <a:lnTo>
                    <a:pt x="60" y="560"/>
                  </a:lnTo>
                  <a:lnTo>
                    <a:pt x="72" y="512"/>
                  </a:lnTo>
                  <a:lnTo>
                    <a:pt x="79" y="436"/>
                  </a:lnTo>
                  <a:lnTo>
                    <a:pt x="103" y="231"/>
                  </a:lnTo>
                  <a:lnTo>
                    <a:pt x="111" y="174"/>
                  </a:lnTo>
                  <a:lnTo>
                    <a:pt x="105" y="285"/>
                  </a:lnTo>
                  <a:lnTo>
                    <a:pt x="112" y="353"/>
                  </a:lnTo>
                  <a:lnTo>
                    <a:pt x="115" y="417"/>
                  </a:lnTo>
                  <a:lnTo>
                    <a:pt x="110" y="475"/>
                  </a:lnTo>
                  <a:lnTo>
                    <a:pt x="113" y="503"/>
                  </a:lnTo>
                  <a:lnTo>
                    <a:pt x="140" y="591"/>
                  </a:lnTo>
                  <a:lnTo>
                    <a:pt x="164" y="592"/>
                  </a:lnTo>
                  <a:lnTo>
                    <a:pt x="175" y="592"/>
                  </a:lnTo>
                  <a:lnTo>
                    <a:pt x="190" y="574"/>
                  </a:lnTo>
                  <a:lnTo>
                    <a:pt x="154" y="475"/>
                  </a:lnTo>
                  <a:lnTo>
                    <a:pt x="172" y="267"/>
                  </a:lnTo>
                  <a:lnTo>
                    <a:pt x="179" y="169"/>
                  </a:lnTo>
                  <a:lnTo>
                    <a:pt x="179" y="3"/>
                  </a:lnTo>
                  <a:lnTo>
                    <a:pt x="43" y="0"/>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nvGrpSpPr>
            <p:cNvPr id="2096" name="Group 140"/>
            <p:cNvGrpSpPr>
              <a:grpSpLocks/>
            </p:cNvGrpSpPr>
            <p:nvPr/>
          </p:nvGrpSpPr>
          <p:grpSpPr bwMode="auto">
            <a:xfrm>
              <a:off x="1183" y="1376"/>
              <a:ext cx="175" cy="200"/>
              <a:chOff x="1183" y="1376"/>
              <a:chExt cx="175" cy="200"/>
            </a:xfrm>
          </p:grpSpPr>
          <p:sp>
            <p:nvSpPr>
              <p:cNvPr id="2101" name="Freeform 141"/>
              <p:cNvSpPr>
                <a:spLocks/>
              </p:cNvSpPr>
              <p:nvPr/>
            </p:nvSpPr>
            <p:spPr bwMode="auto">
              <a:xfrm>
                <a:off x="1183" y="1382"/>
                <a:ext cx="48" cy="194"/>
              </a:xfrm>
              <a:custGeom>
                <a:avLst/>
                <a:gdLst>
                  <a:gd name="T0" fmla="*/ 1 w 95"/>
                  <a:gd name="T1" fmla="*/ 0 h 582"/>
                  <a:gd name="T2" fmla="*/ 0 w 95"/>
                  <a:gd name="T3" fmla="*/ 0 h 582"/>
                  <a:gd name="T4" fmla="*/ 1 w 95"/>
                  <a:gd name="T5" fmla="*/ 0 h 582"/>
                  <a:gd name="T6" fmla="*/ 1 w 95"/>
                  <a:gd name="T7" fmla="*/ 0 h 582"/>
                  <a:gd name="T8" fmla="*/ 1 w 95"/>
                  <a:gd name="T9" fmla="*/ 0 h 582"/>
                  <a:gd name="T10" fmla="*/ 1 w 95"/>
                  <a:gd name="T11" fmla="*/ 0 h 582"/>
                  <a:gd name="T12" fmla="*/ 1 w 95"/>
                  <a:gd name="T13" fmla="*/ 0 h 582"/>
                  <a:gd name="T14" fmla="*/ 1 w 95"/>
                  <a:gd name="T15" fmla="*/ 0 h 582"/>
                  <a:gd name="T16" fmla="*/ 1 w 95"/>
                  <a:gd name="T17" fmla="*/ 0 h 582"/>
                  <a:gd name="T18" fmla="*/ 1 w 95"/>
                  <a:gd name="T19" fmla="*/ 0 h 582"/>
                  <a:gd name="T20" fmla="*/ 1 w 95"/>
                  <a:gd name="T21" fmla="*/ 0 h 582"/>
                  <a:gd name="T22" fmla="*/ 1 w 95"/>
                  <a:gd name="T23" fmla="*/ 0 h 582"/>
                  <a:gd name="T24" fmla="*/ 1 w 95"/>
                  <a:gd name="T25" fmla="*/ 0 h 582"/>
                  <a:gd name="T26" fmla="*/ 1 w 95"/>
                  <a:gd name="T27" fmla="*/ 0 h 58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5"/>
                  <a:gd name="T43" fmla="*/ 0 h 582"/>
                  <a:gd name="T44" fmla="*/ 95 w 95"/>
                  <a:gd name="T45" fmla="*/ 582 h 58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5" h="582">
                    <a:moveTo>
                      <a:pt x="4" y="0"/>
                    </a:moveTo>
                    <a:lnTo>
                      <a:pt x="0" y="132"/>
                    </a:lnTo>
                    <a:lnTo>
                      <a:pt x="15" y="312"/>
                    </a:lnTo>
                    <a:lnTo>
                      <a:pt x="28" y="469"/>
                    </a:lnTo>
                    <a:lnTo>
                      <a:pt x="52" y="564"/>
                    </a:lnTo>
                    <a:lnTo>
                      <a:pt x="63" y="582"/>
                    </a:lnTo>
                    <a:lnTo>
                      <a:pt x="70" y="555"/>
                    </a:lnTo>
                    <a:lnTo>
                      <a:pt x="74" y="488"/>
                    </a:lnTo>
                    <a:lnTo>
                      <a:pt x="95" y="470"/>
                    </a:lnTo>
                    <a:lnTo>
                      <a:pt x="67" y="417"/>
                    </a:lnTo>
                    <a:lnTo>
                      <a:pt x="47" y="386"/>
                    </a:lnTo>
                    <a:lnTo>
                      <a:pt x="50" y="119"/>
                    </a:lnTo>
                    <a:lnTo>
                      <a:pt x="59" y="10"/>
                    </a:lnTo>
                    <a:lnTo>
                      <a:pt x="4" y="0"/>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sp>
            <p:nvSpPr>
              <p:cNvPr id="2102" name="Freeform 142"/>
              <p:cNvSpPr>
                <a:spLocks/>
              </p:cNvSpPr>
              <p:nvPr/>
            </p:nvSpPr>
            <p:spPr bwMode="auto">
              <a:xfrm>
                <a:off x="1317" y="1376"/>
                <a:ext cx="41" cy="182"/>
              </a:xfrm>
              <a:custGeom>
                <a:avLst/>
                <a:gdLst>
                  <a:gd name="T0" fmla="*/ 0 w 83"/>
                  <a:gd name="T1" fmla="*/ 0 h 544"/>
                  <a:gd name="T2" fmla="*/ 0 w 83"/>
                  <a:gd name="T3" fmla="*/ 0 h 544"/>
                  <a:gd name="T4" fmla="*/ 0 w 83"/>
                  <a:gd name="T5" fmla="*/ 0 h 544"/>
                  <a:gd name="T6" fmla="*/ 0 w 83"/>
                  <a:gd name="T7" fmla="*/ 0 h 544"/>
                  <a:gd name="T8" fmla="*/ 0 w 83"/>
                  <a:gd name="T9" fmla="*/ 0 h 544"/>
                  <a:gd name="T10" fmla="*/ 0 w 83"/>
                  <a:gd name="T11" fmla="*/ 0 h 544"/>
                  <a:gd name="T12" fmla="*/ 0 w 83"/>
                  <a:gd name="T13" fmla="*/ 0 h 544"/>
                  <a:gd name="T14" fmla="*/ 0 w 83"/>
                  <a:gd name="T15" fmla="*/ 0 h 544"/>
                  <a:gd name="T16" fmla="*/ 0 w 83"/>
                  <a:gd name="T17" fmla="*/ 0 h 544"/>
                  <a:gd name="T18" fmla="*/ 0 w 83"/>
                  <a:gd name="T19" fmla="*/ 0 h 544"/>
                  <a:gd name="T20" fmla="*/ 0 w 83"/>
                  <a:gd name="T21" fmla="*/ 0 h 544"/>
                  <a:gd name="T22" fmla="*/ 0 w 83"/>
                  <a:gd name="T23" fmla="*/ 0 h 5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3"/>
                  <a:gd name="T37" fmla="*/ 0 h 544"/>
                  <a:gd name="T38" fmla="*/ 83 w 83"/>
                  <a:gd name="T39" fmla="*/ 544 h 5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3" h="544">
                    <a:moveTo>
                      <a:pt x="24" y="15"/>
                    </a:moveTo>
                    <a:lnTo>
                      <a:pt x="36" y="113"/>
                    </a:lnTo>
                    <a:lnTo>
                      <a:pt x="35" y="345"/>
                    </a:lnTo>
                    <a:lnTo>
                      <a:pt x="0" y="443"/>
                    </a:lnTo>
                    <a:lnTo>
                      <a:pt x="9" y="452"/>
                    </a:lnTo>
                    <a:lnTo>
                      <a:pt x="0" y="502"/>
                    </a:lnTo>
                    <a:lnTo>
                      <a:pt x="7" y="544"/>
                    </a:lnTo>
                    <a:lnTo>
                      <a:pt x="35" y="477"/>
                    </a:lnTo>
                    <a:lnTo>
                      <a:pt x="60" y="357"/>
                    </a:lnTo>
                    <a:lnTo>
                      <a:pt x="83" y="91"/>
                    </a:lnTo>
                    <a:lnTo>
                      <a:pt x="73" y="0"/>
                    </a:lnTo>
                    <a:lnTo>
                      <a:pt x="24" y="15"/>
                    </a:lnTo>
                    <a:close/>
                  </a:path>
                </a:pathLst>
              </a:custGeom>
              <a:blipFill dpi="0" rotWithShape="0">
                <a:blip r:embed="rId6" cstate="print"/>
                <a:srcRect/>
                <a:tile tx="0" ty="0" sx="100000" sy="100000" flip="none" algn="tl"/>
              </a:blipFill>
              <a:ln w="9525">
                <a:solidFill>
                  <a:srgbClr val="FF6600"/>
                </a:solidFill>
                <a:round/>
                <a:headEnd/>
                <a:tailEnd/>
              </a:ln>
            </p:spPr>
            <p:txBody>
              <a:bodyPr/>
              <a:lstStyle/>
              <a:p>
                <a:endParaRPr lang="zh-CN" altLang="en-US"/>
              </a:p>
            </p:txBody>
          </p:sp>
        </p:grpSp>
        <p:grpSp>
          <p:nvGrpSpPr>
            <p:cNvPr id="2097" name="Group 143"/>
            <p:cNvGrpSpPr>
              <a:grpSpLocks/>
            </p:cNvGrpSpPr>
            <p:nvPr/>
          </p:nvGrpSpPr>
          <p:grpSpPr bwMode="auto">
            <a:xfrm>
              <a:off x="1213" y="1785"/>
              <a:ext cx="106" cy="61"/>
              <a:chOff x="1213" y="1785"/>
              <a:chExt cx="106" cy="61"/>
            </a:xfrm>
          </p:grpSpPr>
          <p:sp>
            <p:nvSpPr>
              <p:cNvPr id="2099" name="Freeform 144"/>
              <p:cNvSpPr>
                <a:spLocks/>
              </p:cNvSpPr>
              <p:nvPr/>
            </p:nvSpPr>
            <p:spPr bwMode="auto">
              <a:xfrm>
                <a:off x="1213" y="1791"/>
                <a:ext cx="42" cy="55"/>
              </a:xfrm>
              <a:custGeom>
                <a:avLst/>
                <a:gdLst>
                  <a:gd name="T0" fmla="*/ 1 w 84"/>
                  <a:gd name="T1" fmla="*/ 0 h 165"/>
                  <a:gd name="T2" fmla="*/ 1 w 84"/>
                  <a:gd name="T3" fmla="*/ 0 h 165"/>
                  <a:gd name="T4" fmla="*/ 0 w 84"/>
                  <a:gd name="T5" fmla="*/ 0 h 165"/>
                  <a:gd name="T6" fmla="*/ 0 w 84"/>
                  <a:gd name="T7" fmla="*/ 0 h 165"/>
                  <a:gd name="T8" fmla="*/ 1 w 84"/>
                  <a:gd name="T9" fmla="*/ 0 h 165"/>
                  <a:gd name="T10" fmla="*/ 1 w 84"/>
                  <a:gd name="T11" fmla="*/ 0 h 165"/>
                  <a:gd name="T12" fmla="*/ 1 w 84"/>
                  <a:gd name="T13" fmla="*/ 0 h 165"/>
                  <a:gd name="T14" fmla="*/ 1 w 84"/>
                  <a:gd name="T15" fmla="*/ 0 h 165"/>
                  <a:gd name="T16" fmla="*/ 1 w 84"/>
                  <a:gd name="T17" fmla="*/ 0 h 165"/>
                  <a:gd name="T18" fmla="*/ 1 w 84"/>
                  <a:gd name="T19" fmla="*/ 0 h 165"/>
                  <a:gd name="T20" fmla="*/ 1 w 84"/>
                  <a:gd name="T21" fmla="*/ 0 h 165"/>
                  <a:gd name="T22" fmla="*/ 1 w 84"/>
                  <a:gd name="T23" fmla="*/ 0 h 165"/>
                  <a:gd name="T24" fmla="*/ 1 w 84"/>
                  <a:gd name="T25" fmla="*/ 0 h 165"/>
                  <a:gd name="T26" fmla="*/ 1 w 84"/>
                  <a:gd name="T27" fmla="*/ 0 h 165"/>
                  <a:gd name="T28" fmla="*/ 1 w 84"/>
                  <a:gd name="T29" fmla="*/ 0 h 165"/>
                  <a:gd name="T30" fmla="*/ 1 w 84"/>
                  <a:gd name="T31" fmla="*/ 0 h 165"/>
                  <a:gd name="T32" fmla="*/ 1 w 84"/>
                  <a:gd name="T33" fmla="*/ 0 h 165"/>
                  <a:gd name="T34" fmla="*/ 1 w 84"/>
                  <a:gd name="T35" fmla="*/ 0 h 165"/>
                  <a:gd name="T36" fmla="*/ 1 w 84"/>
                  <a:gd name="T37" fmla="*/ 0 h 1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65"/>
                  <a:gd name="T59" fmla="*/ 84 w 84"/>
                  <a:gd name="T60" fmla="*/ 165 h 16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65">
                    <a:moveTo>
                      <a:pt x="16" y="82"/>
                    </a:moveTo>
                    <a:lnTo>
                      <a:pt x="4" y="107"/>
                    </a:lnTo>
                    <a:lnTo>
                      <a:pt x="0" y="126"/>
                    </a:lnTo>
                    <a:lnTo>
                      <a:pt x="0" y="141"/>
                    </a:lnTo>
                    <a:lnTo>
                      <a:pt x="3" y="152"/>
                    </a:lnTo>
                    <a:lnTo>
                      <a:pt x="9" y="161"/>
                    </a:lnTo>
                    <a:lnTo>
                      <a:pt x="19" y="165"/>
                    </a:lnTo>
                    <a:lnTo>
                      <a:pt x="34" y="164"/>
                    </a:lnTo>
                    <a:lnTo>
                      <a:pt x="48" y="156"/>
                    </a:lnTo>
                    <a:lnTo>
                      <a:pt x="59" y="140"/>
                    </a:lnTo>
                    <a:lnTo>
                      <a:pt x="68" y="118"/>
                    </a:lnTo>
                    <a:lnTo>
                      <a:pt x="74" y="73"/>
                    </a:lnTo>
                    <a:lnTo>
                      <a:pt x="84" y="28"/>
                    </a:lnTo>
                    <a:lnTo>
                      <a:pt x="83" y="0"/>
                    </a:lnTo>
                    <a:lnTo>
                      <a:pt x="66" y="64"/>
                    </a:lnTo>
                    <a:lnTo>
                      <a:pt x="52" y="104"/>
                    </a:lnTo>
                    <a:lnTo>
                      <a:pt x="30" y="104"/>
                    </a:lnTo>
                    <a:lnTo>
                      <a:pt x="12" y="101"/>
                    </a:lnTo>
                    <a:lnTo>
                      <a:pt x="16" y="82"/>
                    </a:lnTo>
                    <a:close/>
                  </a:path>
                </a:pathLst>
              </a:custGeom>
              <a:blipFill dpi="0" rotWithShape="0">
                <a:blip r:embed="rId11" cstate="print"/>
                <a:srcRect/>
                <a:tile tx="0" ty="0" sx="100000" sy="100000" flip="none" algn="tl"/>
              </a:blipFill>
              <a:ln w="9525">
                <a:solidFill>
                  <a:srgbClr val="FF6600"/>
                </a:solidFill>
                <a:round/>
                <a:headEnd/>
                <a:tailEnd/>
              </a:ln>
            </p:spPr>
            <p:txBody>
              <a:bodyPr/>
              <a:lstStyle/>
              <a:p>
                <a:endParaRPr lang="zh-CN" altLang="en-US"/>
              </a:p>
            </p:txBody>
          </p:sp>
          <p:sp>
            <p:nvSpPr>
              <p:cNvPr id="2100" name="Freeform 145"/>
              <p:cNvSpPr>
                <a:spLocks/>
              </p:cNvSpPr>
              <p:nvPr/>
            </p:nvSpPr>
            <p:spPr bwMode="auto">
              <a:xfrm>
                <a:off x="1272" y="1785"/>
                <a:ext cx="47" cy="60"/>
              </a:xfrm>
              <a:custGeom>
                <a:avLst/>
                <a:gdLst>
                  <a:gd name="T0" fmla="*/ 1 w 94"/>
                  <a:gd name="T1" fmla="*/ 0 h 180"/>
                  <a:gd name="T2" fmla="*/ 0 w 94"/>
                  <a:gd name="T3" fmla="*/ 0 h 180"/>
                  <a:gd name="T4" fmla="*/ 1 w 94"/>
                  <a:gd name="T5" fmla="*/ 0 h 180"/>
                  <a:gd name="T6" fmla="*/ 1 w 94"/>
                  <a:gd name="T7" fmla="*/ 0 h 180"/>
                  <a:gd name="T8" fmla="*/ 1 w 94"/>
                  <a:gd name="T9" fmla="*/ 0 h 180"/>
                  <a:gd name="T10" fmla="*/ 1 w 94"/>
                  <a:gd name="T11" fmla="*/ 0 h 180"/>
                  <a:gd name="T12" fmla="*/ 1 w 94"/>
                  <a:gd name="T13" fmla="*/ 0 h 180"/>
                  <a:gd name="T14" fmla="*/ 1 w 94"/>
                  <a:gd name="T15" fmla="*/ 0 h 180"/>
                  <a:gd name="T16" fmla="*/ 1 w 94"/>
                  <a:gd name="T17" fmla="*/ 0 h 180"/>
                  <a:gd name="T18" fmla="*/ 1 w 94"/>
                  <a:gd name="T19" fmla="*/ 0 h 180"/>
                  <a:gd name="T20" fmla="*/ 1 w 94"/>
                  <a:gd name="T21" fmla="*/ 0 h 180"/>
                  <a:gd name="T22" fmla="*/ 1 w 94"/>
                  <a:gd name="T23" fmla="*/ 0 h 180"/>
                  <a:gd name="T24" fmla="*/ 1 w 94"/>
                  <a:gd name="T25" fmla="*/ 0 h 180"/>
                  <a:gd name="T26" fmla="*/ 1 w 94"/>
                  <a:gd name="T27" fmla="*/ 0 h 180"/>
                  <a:gd name="T28" fmla="*/ 1 w 94"/>
                  <a:gd name="T29" fmla="*/ 0 h 180"/>
                  <a:gd name="T30" fmla="*/ 1 w 94"/>
                  <a:gd name="T31" fmla="*/ 0 h 180"/>
                  <a:gd name="T32" fmla="*/ 1 w 94"/>
                  <a:gd name="T33" fmla="*/ 0 h 180"/>
                  <a:gd name="T34" fmla="*/ 1 w 94"/>
                  <a:gd name="T35" fmla="*/ 0 h 180"/>
                  <a:gd name="T36" fmla="*/ 1 w 94"/>
                  <a:gd name="T37" fmla="*/ 0 h 180"/>
                  <a:gd name="T38" fmla="*/ 1 w 94"/>
                  <a:gd name="T39" fmla="*/ 0 h 180"/>
                  <a:gd name="T40" fmla="*/ 1 w 94"/>
                  <a:gd name="T41" fmla="*/ 0 h 180"/>
                  <a:gd name="T42" fmla="*/ 1 w 94"/>
                  <a:gd name="T43" fmla="*/ 0 h 18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4"/>
                  <a:gd name="T67" fmla="*/ 0 h 180"/>
                  <a:gd name="T68" fmla="*/ 94 w 94"/>
                  <a:gd name="T69" fmla="*/ 180 h 18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4" h="180">
                    <a:moveTo>
                      <a:pt x="1" y="0"/>
                    </a:moveTo>
                    <a:lnTo>
                      <a:pt x="0" y="18"/>
                    </a:lnTo>
                    <a:lnTo>
                      <a:pt x="12" y="64"/>
                    </a:lnTo>
                    <a:lnTo>
                      <a:pt x="20" y="101"/>
                    </a:lnTo>
                    <a:lnTo>
                      <a:pt x="29" y="137"/>
                    </a:lnTo>
                    <a:lnTo>
                      <a:pt x="39" y="156"/>
                    </a:lnTo>
                    <a:lnTo>
                      <a:pt x="49" y="171"/>
                    </a:lnTo>
                    <a:lnTo>
                      <a:pt x="62" y="177"/>
                    </a:lnTo>
                    <a:lnTo>
                      <a:pt x="76" y="180"/>
                    </a:lnTo>
                    <a:lnTo>
                      <a:pt x="83" y="174"/>
                    </a:lnTo>
                    <a:lnTo>
                      <a:pt x="90" y="169"/>
                    </a:lnTo>
                    <a:lnTo>
                      <a:pt x="94" y="151"/>
                    </a:lnTo>
                    <a:lnTo>
                      <a:pt x="92" y="128"/>
                    </a:lnTo>
                    <a:lnTo>
                      <a:pt x="83" y="99"/>
                    </a:lnTo>
                    <a:lnTo>
                      <a:pt x="77" y="85"/>
                    </a:lnTo>
                    <a:lnTo>
                      <a:pt x="75" y="98"/>
                    </a:lnTo>
                    <a:lnTo>
                      <a:pt x="71" y="104"/>
                    </a:lnTo>
                    <a:lnTo>
                      <a:pt x="59" y="108"/>
                    </a:lnTo>
                    <a:lnTo>
                      <a:pt x="50" y="110"/>
                    </a:lnTo>
                    <a:lnTo>
                      <a:pt x="31" y="105"/>
                    </a:lnTo>
                    <a:lnTo>
                      <a:pt x="12" y="36"/>
                    </a:lnTo>
                    <a:lnTo>
                      <a:pt x="1" y="0"/>
                    </a:lnTo>
                    <a:close/>
                  </a:path>
                </a:pathLst>
              </a:custGeom>
              <a:blipFill dpi="0" rotWithShape="0">
                <a:blip r:embed="rId11" cstate="print"/>
                <a:srcRect/>
                <a:tile tx="0" ty="0" sx="100000" sy="100000" flip="none" algn="tl"/>
              </a:blipFill>
              <a:ln w="9525">
                <a:solidFill>
                  <a:srgbClr val="FF6600"/>
                </a:solidFill>
                <a:round/>
                <a:headEnd/>
                <a:tailEnd/>
              </a:ln>
            </p:spPr>
            <p:txBody>
              <a:bodyPr/>
              <a:lstStyle/>
              <a:p>
                <a:endParaRPr lang="zh-CN" altLang="en-US"/>
              </a:p>
            </p:txBody>
          </p:sp>
        </p:grpSp>
        <p:sp>
          <p:nvSpPr>
            <p:cNvPr id="2098" name="Freeform 146"/>
            <p:cNvSpPr>
              <a:spLocks/>
            </p:cNvSpPr>
            <p:nvPr/>
          </p:nvSpPr>
          <p:spPr bwMode="auto">
            <a:xfrm>
              <a:off x="1181" y="1263"/>
              <a:ext cx="181" cy="381"/>
            </a:xfrm>
            <a:custGeom>
              <a:avLst/>
              <a:gdLst>
                <a:gd name="T0" fmla="*/ 1 w 362"/>
                <a:gd name="T1" fmla="*/ 0 h 1145"/>
                <a:gd name="T2" fmla="*/ 1 w 362"/>
                <a:gd name="T3" fmla="*/ 0 h 1145"/>
                <a:gd name="T4" fmla="*/ 1 w 362"/>
                <a:gd name="T5" fmla="*/ 0 h 1145"/>
                <a:gd name="T6" fmla="*/ 0 w 362"/>
                <a:gd name="T7" fmla="*/ 0 h 1145"/>
                <a:gd name="T8" fmla="*/ 1 w 362"/>
                <a:gd name="T9" fmla="*/ 0 h 1145"/>
                <a:gd name="T10" fmla="*/ 1 w 362"/>
                <a:gd name="T11" fmla="*/ 0 h 1145"/>
                <a:gd name="T12" fmla="*/ 1 w 362"/>
                <a:gd name="T13" fmla="*/ 0 h 1145"/>
                <a:gd name="T14" fmla="*/ 1 w 362"/>
                <a:gd name="T15" fmla="*/ 0 h 1145"/>
                <a:gd name="T16" fmla="*/ 1 w 362"/>
                <a:gd name="T17" fmla="*/ 0 h 1145"/>
                <a:gd name="T18" fmla="*/ 1 w 362"/>
                <a:gd name="T19" fmla="*/ 0 h 1145"/>
                <a:gd name="T20" fmla="*/ 1 w 362"/>
                <a:gd name="T21" fmla="*/ 0 h 1145"/>
                <a:gd name="T22" fmla="*/ 1 w 362"/>
                <a:gd name="T23" fmla="*/ 0 h 1145"/>
                <a:gd name="T24" fmla="*/ 1 w 362"/>
                <a:gd name="T25" fmla="*/ 0 h 1145"/>
                <a:gd name="T26" fmla="*/ 1 w 362"/>
                <a:gd name="T27" fmla="*/ 0 h 1145"/>
                <a:gd name="T28" fmla="*/ 1 w 362"/>
                <a:gd name="T29" fmla="*/ 0 h 1145"/>
                <a:gd name="T30" fmla="*/ 1 w 362"/>
                <a:gd name="T31" fmla="*/ 0 h 1145"/>
                <a:gd name="T32" fmla="*/ 1 w 362"/>
                <a:gd name="T33" fmla="*/ 0 h 1145"/>
                <a:gd name="T34" fmla="*/ 1 w 362"/>
                <a:gd name="T35" fmla="*/ 0 h 1145"/>
                <a:gd name="T36" fmla="*/ 1 w 362"/>
                <a:gd name="T37" fmla="*/ 0 h 1145"/>
                <a:gd name="T38" fmla="*/ 1 w 362"/>
                <a:gd name="T39" fmla="*/ 0 h 1145"/>
                <a:gd name="T40" fmla="*/ 1 w 362"/>
                <a:gd name="T41" fmla="*/ 0 h 1145"/>
                <a:gd name="T42" fmla="*/ 1 w 362"/>
                <a:gd name="T43" fmla="*/ 0 h 1145"/>
                <a:gd name="T44" fmla="*/ 1 w 362"/>
                <a:gd name="T45" fmla="*/ 0 h 1145"/>
                <a:gd name="T46" fmla="*/ 1 w 362"/>
                <a:gd name="T47" fmla="*/ 0 h 1145"/>
                <a:gd name="T48" fmla="*/ 1 w 362"/>
                <a:gd name="T49" fmla="*/ 0 h 1145"/>
                <a:gd name="T50" fmla="*/ 1 w 362"/>
                <a:gd name="T51" fmla="*/ 0 h 1145"/>
                <a:gd name="T52" fmla="*/ 1 w 362"/>
                <a:gd name="T53" fmla="*/ 0 h 1145"/>
                <a:gd name="T54" fmla="*/ 1 w 362"/>
                <a:gd name="T55" fmla="*/ 0 h 1145"/>
                <a:gd name="T56" fmla="*/ 1 w 362"/>
                <a:gd name="T57" fmla="*/ 0 h 1145"/>
                <a:gd name="T58" fmla="*/ 1 w 362"/>
                <a:gd name="T59" fmla="*/ 0 h 1145"/>
                <a:gd name="T60" fmla="*/ 1 w 362"/>
                <a:gd name="T61" fmla="*/ 0 h 1145"/>
                <a:gd name="T62" fmla="*/ 1 w 362"/>
                <a:gd name="T63" fmla="*/ 0 h 114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62"/>
                <a:gd name="T97" fmla="*/ 0 h 1145"/>
                <a:gd name="T98" fmla="*/ 362 w 362"/>
                <a:gd name="T99" fmla="*/ 1145 h 114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62" h="1145">
                  <a:moveTo>
                    <a:pt x="143" y="0"/>
                  </a:moveTo>
                  <a:lnTo>
                    <a:pt x="57" y="59"/>
                  </a:lnTo>
                  <a:lnTo>
                    <a:pt x="46" y="79"/>
                  </a:lnTo>
                  <a:lnTo>
                    <a:pt x="0" y="361"/>
                  </a:lnTo>
                  <a:lnTo>
                    <a:pt x="69" y="373"/>
                  </a:lnTo>
                  <a:lnTo>
                    <a:pt x="79" y="301"/>
                  </a:lnTo>
                  <a:lnTo>
                    <a:pt x="105" y="451"/>
                  </a:lnTo>
                  <a:lnTo>
                    <a:pt x="61" y="643"/>
                  </a:lnTo>
                  <a:lnTo>
                    <a:pt x="61" y="782"/>
                  </a:lnTo>
                  <a:lnTo>
                    <a:pt x="69" y="880"/>
                  </a:lnTo>
                  <a:lnTo>
                    <a:pt x="92" y="1021"/>
                  </a:lnTo>
                  <a:lnTo>
                    <a:pt x="112" y="1128"/>
                  </a:lnTo>
                  <a:lnTo>
                    <a:pt x="179" y="1145"/>
                  </a:lnTo>
                  <a:lnTo>
                    <a:pt x="186" y="1127"/>
                  </a:lnTo>
                  <a:lnTo>
                    <a:pt x="249" y="1124"/>
                  </a:lnTo>
                  <a:lnTo>
                    <a:pt x="271" y="990"/>
                  </a:lnTo>
                  <a:lnTo>
                    <a:pt x="291" y="815"/>
                  </a:lnTo>
                  <a:lnTo>
                    <a:pt x="307" y="637"/>
                  </a:lnTo>
                  <a:lnTo>
                    <a:pt x="266" y="435"/>
                  </a:lnTo>
                  <a:lnTo>
                    <a:pt x="282" y="322"/>
                  </a:lnTo>
                  <a:lnTo>
                    <a:pt x="291" y="364"/>
                  </a:lnTo>
                  <a:lnTo>
                    <a:pt x="362" y="340"/>
                  </a:lnTo>
                  <a:lnTo>
                    <a:pt x="308" y="76"/>
                  </a:lnTo>
                  <a:lnTo>
                    <a:pt x="216" y="0"/>
                  </a:lnTo>
                  <a:lnTo>
                    <a:pt x="214" y="9"/>
                  </a:lnTo>
                  <a:lnTo>
                    <a:pt x="202" y="19"/>
                  </a:lnTo>
                  <a:lnTo>
                    <a:pt x="192" y="22"/>
                  </a:lnTo>
                  <a:lnTo>
                    <a:pt x="183" y="22"/>
                  </a:lnTo>
                  <a:lnTo>
                    <a:pt x="171" y="21"/>
                  </a:lnTo>
                  <a:lnTo>
                    <a:pt x="160" y="18"/>
                  </a:lnTo>
                  <a:lnTo>
                    <a:pt x="148" y="9"/>
                  </a:lnTo>
                  <a:lnTo>
                    <a:pt x="143" y="0"/>
                  </a:lnTo>
                  <a:close/>
                </a:path>
              </a:pathLst>
            </a:custGeom>
            <a:blipFill dpi="0" rotWithShape="0">
              <a:blip r:embed="rId11" cstate="print"/>
              <a:srcRect/>
              <a:tile tx="0" ty="0" sx="100000" sy="100000" flip="none" algn="tl"/>
            </a:blipFill>
            <a:ln w="7938">
              <a:solidFill>
                <a:srgbClr val="FF6600"/>
              </a:solidFill>
              <a:round/>
              <a:headEnd/>
              <a:tailEnd/>
            </a:ln>
          </p:spPr>
          <p:txBody>
            <a:bodyPr/>
            <a:lstStyle/>
            <a:p>
              <a:endParaRPr lang="zh-CN" altLang="en-US"/>
            </a:p>
          </p:txBody>
        </p:sp>
      </p:grpSp>
      <p:grpSp>
        <p:nvGrpSpPr>
          <p:cNvPr id="2068" name="Group 147"/>
          <p:cNvGrpSpPr>
            <a:grpSpLocks/>
          </p:cNvGrpSpPr>
          <p:nvPr/>
        </p:nvGrpSpPr>
        <p:grpSpPr bwMode="auto">
          <a:xfrm>
            <a:off x="6719888" y="1209675"/>
            <a:ext cx="366712" cy="1201738"/>
            <a:chOff x="1007" y="1140"/>
            <a:chExt cx="221" cy="757"/>
          </a:xfrm>
        </p:grpSpPr>
        <p:grpSp>
          <p:nvGrpSpPr>
            <p:cNvPr id="2075" name="Group 148"/>
            <p:cNvGrpSpPr>
              <a:grpSpLocks/>
            </p:cNvGrpSpPr>
            <p:nvPr/>
          </p:nvGrpSpPr>
          <p:grpSpPr bwMode="auto">
            <a:xfrm>
              <a:off x="1007" y="1823"/>
              <a:ext cx="216" cy="74"/>
              <a:chOff x="1007" y="1823"/>
              <a:chExt cx="216" cy="74"/>
            </a:xfrm>
          </p:grpSpPr>
          <p:sp>
            <p:nvSpPr>
              <p:cNvPr id="2092" name="Freeform 149"/>
              <p:cNvSpPr>
                <a:spLocks/>
              </p:cNvSpPr>
              <p:nvPr/>
            </p:nvSpPr>
            <p:spPr bwMode="auto">
              <a:xfrm>
                <a:off x="1007" y="1823"/>
                <a:ext cx="90" cy="46"/>
              </a:xfrm>
              <a:custGeom>
                <a:avLst/>
                <a:gdLst>
                  <a:gd name="T0" fmla="*/ 1 w 180"/>
                  <a:gd name="T1" fmla="*/ 0 h 137"/>
                  <a:gd name="T2" fmla="*/ 1 w 180"/>
                  <a:gd name="T3" fmla="*/ 0 h 137"/>
                  <a:gd name="T4" fmla="*/ 1 w 180"/>
                  <a:gd name="T5" fmla="*/ 0 h 137"/>
                  <a:gd name="T6" fmla="*/ 1 w 180"/>
                  <a:gd name="T7" fmla="*/ 0 h 137"/>
                  <a:gd name="T8" fmla="*/ 0 w 180"/>
                  <a:gd name="T9" fmla="*/ 0 h 137"/>
                  <a:gd name="T10" fmla="*/ 1 w 180"/>
                  <a:gd name="T11" fmla="*/ 0 h 137"/>
                  <a:gd name="T12" fmla="*/ 1 w 180"/>
                  <a:gd name="T13" fmla="*/ 0 h 137"/>
                  <a:gd name="T14" fmla="*/ 1 w 180"/>
                  <a:gd name="T15" fmla="*/ 0 h 137"/>
                  <a:gd name="T16" fmla="*/ 1 w 180"/>
                  <a:gd name="T17" fmla="*/ 0 h 137"/>
                  <a:gd name="T18" fmla="*/ 1 w 180"/>
                  <a:gd name="T19" fmla="*/ 0 h 137"/>
                  <a:gd name="T20" fmla="*/ 1 w 180"/>
                  <a:gd name="T21" fmla="*/ 0 h 137"/>
                  <a:gd name="T22" fmla="*/ 1 w 180"/>
                  <a:gd name="T23" fmla="*/ 0 h 137"/>
                  <a:gd name="T24" fmla="*/ 1 w 180"/>
                  <a:gd name="T25" fmla="*/ 0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0"/>
                  <a:gd name="T40" fmla="*/ 0 h 137"/>
                  <a:gd name="T41" fmla="*/ 180 w 180"/>
                  <a:gd name="T42" fmla="*/ 137 h 13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0" h="137">
                    <a:moveTo>
                      <a:pt x="91" y="0"/>
                    </a:moveTo>
                    <a:lnTo>
                      <a:pt x="62" y="36"/>
                    </a:lnTo>
                    <a:lnTo>
                      <a:pt x="37" y="75"/>
                    </a:lnTo>
                    <a:lnTo>
                      <a:pt x="4" y="109"/>
                    </a:lnTo>
                    <a:lnTo>
                      <a:pt x="0" y="127"/>
                    </a:lnTo>
                    <a:lnTo>
                      <a:pt x="32" y="137"/>
                    </a:lnTo>
                    <a:lnTo>
                      <a:pt x="66" y="132"/>
                    </a:lnTo>
                    <a:lnTo>
                      <a:pt x="108" y="109"/>
                    </a:lnTo>
                    <a:lnTo>
                      <a:pt x="137" y="86"/>
                    </a:lnTo>
                    <a:lnTo>
                      <a:pt x="170" y="82"/>
                    </a:lnTo>
                    <a:lnTo>
                      <a:pt x="180" y="72"/>
                    </a:lnTo>
                    <a:lnTo>
                      <a:pt x="177" y="8"/>
                    </a:lnTo>
                    <a:lnTo>
                      <a:pt x="91" y="0"/>
                    </a:lnTo>
                    <a:close/>
                  </a:path>
                </a:pathLst>
              </a:custGeom>
              <a:solidFill>
                <a:srgbClr val="000000"/>
              </a:solidFill>
              <a:ln w="9525">
                <a:solidFill>
                  <a:srgbClr val="FF6600"/>
                </a:solidFill>
                <a:round/>
                <a:headEnd/>
                <a:tailEnd/>
              </a:ln>
            </p:spPr>
            <p:txBody>
              <a:bodyPr/>
              <a:lstStyle/>
              <a:p>
                <a:endParaRPr lang="zh-CN" altLang="en-US"/>
              </a:p>
            </p:txBody>
          </p:sp>
          <p:sp>
            <p:nvSpPr>
              <p:cNvPr id="2093" name="Freeform 150"/>
              <p:cNvSpPr>
                <a:spLocks/>
              </p:cNvSpPr>
              <p:nvPr/>
            </p:nvSpPr>
            <p:spPr bwMode="auto">
              <a:xfrm>
                <a:off x="1167" y="1847"/>
                <a:ext cx="56" cy="50"/>
              </a:xfrm>
              <a:custGeom>
                <a:avLst/>
                <a:gdLst>
                  <a:gd name="T0" fmla="*/ 0 w 113"/>
                  <a:gd name="T1" fmla="*/ 0 h 152"/>
                  <a:gd name="T2" fmla="*/ 0 w 113"/>
                  <a:gd name="T3" fmla="*/ 0 h 152"/>
                  <a:gd name="T4" fmla="*/ 0 w 113"/>
                  <a:gd name="T5" fmla="*/ 0 h 152"/>
                  <a:gd name="T6" fmla="*/ 0 w 113"/>
                  <a:gd name="T7" fmla="*/ 0 h 152"/>
                  <a:gd name="T8" fmla="*/ 0 w 113"/>
                  <a:gd name="T9" fmla="*/ 0 h 152"/>
                  <a:gd name="T10" fmla="*/ 0 w 113"/>
                  <a:gd name="T11" fmla="*/ 0 h 152"/>
                  <a:gd name="T12" fmla="*/ 0 w 113"/>
                  <a:gd name="T13" fmla="*/ 0 h 152"/>
                  <a:gd name="T14" fmla="*/ 0 w 113"/>
                  <a:gd name="T15" fmla="*/ 0 h 152"/>
                  <a:gd name="T16" fmla="*/ 0 w 113"/>
                  <a:gd name="T17" fmla="*/ 0 h 152"/>
                  <a:gd name="T18" fmla="*/ 0 w 113"/>
                  <a:gd name="T19" fmla="*/ 0 h 152"/>
                  <a:gd name="T20" fmla="*/ 0 w 113"/>
                  <a:gd name="T21" fmla="*/ 0 h 152"/>
                  <a:gd name="T22" fmla="*/ 0 w 113"/>
                  <a:gd name="T23" fmla="*/ 0 h 152"/>
                  <a:gd name="T24" fmla="*/ 0 w 113"/>
                  <a:gd name="T25" fmla="*/ 0 h 152"/>
                  <a:gd name="T26" fmla="*/ 0 w 113"/>
                  <a:gd name="T27" fmla="*/ 0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3"/>
                  <a:gd name="T43" fmla="*/ 0 h 152"/>
                  <a:gd name="T44" fmla="*/ 113 w 113"/>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3" h="152">
                    <a:moveTo>
                      <a:pt x="2" y="3"/>
                    </a:moveTo>
                    <a:lnTo>
                      <a:pt x="0" y="42"/>
                    </a:lnTo>
                    <a:lnTo>
                      <a:pt x="16" y="62"/>
                    </a:lnTo>
                    <a:lnTo>
                      <a:pt x="19" y="97"/>
                    </a:lnTo>
                    <a:lnTo>
                      <a:pt x="45" y="129"/>
                    </a:lnTo>
                    <a:lnTo>
                      <a:pt x="66" y="147"/>
                    </a:lnTo>
                    <a:lnTo>
                      <a:pt x="85" y="152"/>
                    </a:lnTo>
                    <a:lnTo>
                      <a:pt x="103" y="150"/>
                    </a:lnTo>
                    <a:lnTo>
                      <a:pt x="113" y="126"/>
                    </a:lnTo>
                    <a:lnTo>
                      <a:pt x="110" y="92"/>
                    </a:lnTo>
                    <a:lnTo>
                      <a:pt x="91" y="54"/>
                    </a:lnTo>
                    <a:lnTo>
                      <a:pt x="64" y="12"/>
                    </a:lnTo>
                    <a:lnTo>
                      <a:pt x="62" y="0"/>
                    </a:lnTo>
                    <a:lnTo>
                      <a:pt x="2" y="3"/>
                    </a:lnTo>
                    <a:close/>
                  </a:path>
                </a:pathLst>
              </a:custGeom>
              <a:solidFill>
                <a:srgbClr val="000000"/>
              </a:solidFill>
              <a:ln w="9525">
                <a:solidFill>
                  <a:srgbClr val="FF6600"/>
                </a:solidFill>
                <a:round/>
                <a:headEnd/>
                <a:tailEnd/>
              </a:ln>
            </p:spPr>
            <p:txBody>
              <a:bodyPr/>
              <a:lstStyle/>
              <a:p>
                <a:endParaRPr lang="zh-CN" altLang="en-US"/>
              </a:p>
            </p:txBody>
          </p:sp>
        </p:grpSp>
        <p:grpSp>
          <p:nvGrpSpPr>
            <p:cNvPr id="2076" name="Group 151"/>
            <p:cNvGrpSpPr>
              <a:grpSpLocks/>
            </p:cNvGrpSpPr>
            <p:nvPr/>
          </p:nvGrpSpPr>
          <p:grpSpPr bwMode="auto">
            <a:xfrm>
              <a:off x="1029" y="1235"/>
              <a:ext cx="199" cy="613"/>
              <a:chOff x="1029" y="1235"/>
              <a:chExt cx="199" cy="613"/>
            </a:xfrm>
          </p:grpSpPr>
          <p:sp>
            <p:nvSpPr>
              <p:cNvPr id="2081" name="Freeform 152"/>
              <p:cNvSpPr>
                <a:spLocks/>
              </p:cNvSpPr>
              <p:nvPr/>
            </p:nvSpPr>
            <p:spPr bwMode="auto">
              <a:xfrm>
                <a:off x="1033" y="1552"/>
                <a:ext cx="27" cy="57"/>
              </a:xfrm>
              <a:custGeom>
                <a:avLst/>
                <a:gdLst>
                  <a:gd name="T0" fmla="*/ 1 w 54"/>
                  <a:gd name="T1" fmla="*/ 0 h 169"/>
                  <a:gd name="T2" fmla="*/ 0 w 54"/>
                  <a:gd name="T3" fmla="*/ 0 h 169"/>
                  <a:gd name="T4" fmla="*/ 1 w 54"/>
                  <a:gd name="T5" fmla="*/ 0 h 169"/>
                  <a:gd name="T6" fmla="*/ 1 w 54"/>
                  <a:gd name="T7" fmla="*/ 0 h 169"/>
                  <a:gd name="T8" fmla="*/ 1 w 54"/>
                  <a:gd name="T9" fmla="*/ 0 h 169"/>
                  <a:gd name="T10" fmla="*/ 1 w 54"/>
                  <a:gd name="T11" fmla="*/ 0 h 169"/>
                  <a:gd name="T12" fmla="*/ 1 w 54"/>
                  <a:gd name="T13" fmla="*/ 0 h 169"/>
                  <a:gd name="T14" fmla="*/ 1 w 54"/>
                  <a:gd name="T15" fmla="*/ 0 h 169"/>
                  <a:gd name="T16" fmla="*/ 1 w 54"/>
                  <a:gd name="T17" fmla="*/ 0 h 169"/>
                  <a:gd name="T18" fmla="*/ 1 w 54"/>
                  <a:gd name="T19" fmla="*/ 0 h 169"/>
                  <a:gd name="T20" fmla="*/ 1 w 54"/>
                  <a:gd name="T21" fmla="*/ 0 h 1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4"/>
                  <a:gd name="T34" fmla="*/ 0 h 169"/>
                  <a:gd name="T35" fmla="*/ 54 w 54"/>
                  <a:gd name="T36" fmla="*/ 169 h 1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4" h="169">
                    <a:moveTo>
                      <a:pt x="2" y="1"/>
                    </a:moveTo>
                    <a:lnTo>
                      <a:pt x="0" y="95"/>
                    </a:lnTo>
                    <a:lnTo>
                      <a:pt x="27" y="151"/>
                    </a:lnTo>
                    <a:lnTo>
                      <a:pt x="42" y="169"/>
                    </a:lnTo>
                    <a:lnTo>
                      <a:pt x="39" y="89"/>
                    </a:lnTo>
                    <a:lnTo>
                      <a:pt x="45" y="98"/>
                    </a:lnTo>
                    <a:lnTo>
                      <a:pt x="52" y="123"/>
                    </a:lnTo>
                    <a:lnTo>
                      <a:pt x="54" y="95"/>
                    </a:lnTo>
                    <a:lnTo>
                      <a:pt x="46" y="44"/>
                    </a:lnTo>
                    <a:lnTo>
                      <a:pt x="28" y="0"/>
                    </a:lnTo>
                    <a:lnTo>
                      <a:pt x="2" y="1"/>
                    </a:lnTo>
                    <a:close/>
                  </a:path>
                </a:pathLst>
              </a:custGeom>
              <a:blipFill dpi="0" rotWithShape="0">
                <a:blip r:embed="rId19" cstate="print"/>
                <a:srcRect/>
                <a:tile tx="0" ty="0" sx="100000" sy="100000" flip="none" algn="tl"/>
              </a:blipFill>
              <a:ln w="9525">
                <a:solidFill>
                  <a:srgbClr val="FF6600"/>
                </a:solidFill>
                <a:round/>
                <a:headEnd/>
                <a:tailEnd/>
              </a:ln>
            </p:spPr>
            <p:txBody>
              <a:bodyPr/>
              <a:lstStyle/>
              <a:p>
                <a:endParaRPr lang="zh-CN" altLang="en-US"/>
              </a:p>
            </p:txBody>
          </p:sp>
          <p:sp>
            <p:nvSpPr>
              <p:cNvPr id="2082" name="Freeform 153"/>
              <p:cNvSpPr>
                <a:spLocks/>
              </p:cNvSpPr>
              <p:nvPr/>
            </p:nvSpPr>
            <p:spPr bwMode="auto">
              <a:xfrm>
                <a:off x="1047" y="1428"/>
                <a:ext cx="155" cy="420"/>
              </a:xfrm>
              <a:custGeom>
                <a:avLst/>
                <a:gdLst>
                  <a:gd name="T0" fmla="*/ 0 w 312"/>
                  <a:gd name="T1" fmla="*/ 0 h 1258"/>
                  <a:gd name="T2" fmla="*/ 0 w 312"/>
                  <a:gd name="T3" fmla="*/ 0 h 1258"/>
                  <a:gd name="T4" fmla="*/ 0 w 312"/>
                  <a:gd name="T5" fmla="*/ 0 h 1258"/>
                  <a:gd name="T6" fmla="*/ 0 w 312"/>
                  <a:gd name="T7" fmla="*/ 0 h 1258"/>
                  <a:gd name="T8" fmla="*/ 0 w 312"/>
                  <a:gd name="T9" fmla="*/ 0 h 1258"/>
                  <a:gd name="T10" fmla="*/ 0 w 312"/>
                  <a:gd name="T11" fmla="*/ 0 h 1258"/>
                  <a:gd name="T12" fmla="*/ 0 w 312"/>
                  <a:gd name="T13" fmla="*/ 0 h 1258"/>
                  <a:gd name="T14" fmla="*/ 0 w 312"/>
                  <a:gd name="T15" fmla="*/ 0 h 1258"/>
                  <a:gd name="T16" fmla="*/ 0 w 312"/>
                  <a:gd name="T17" fmla="*/ 0 h 1258"/>
                  <a:gd name="T18" fmla="*/ 0 w 312"/>
                  <a:gd name="T19" fmla="*/ 0 h 1258"/>
                  <a:gd name="T20" fmla="*/ 0 w 312"/>
                  <a:gd name="T21" fmla="*/ 0 h 1258"/>
                  <a:gd name="T22" fmla="*/ 0 w 312"/>
                  <a:gd name="T23" fmla="*/ 0 h 1258"/>
                  <a:gd name="T24" fmla="*/ 0 w 312"/>
                  <a:gd name="T25" fmla="*/ 0 h 1258"/>
                  <a:gd name="T26" fmla="*/ 0 w 312"/>
                  <a:gd name="T27" fmla="*/ 0 h 1258"/>
                  <a:gd name="T28" fmla="*/ 0 w 312"/>
                  <a:gd name="T29" fmla="*/ 0 h 1258"/>
                  <a:gd name="T30" fmla="*/ 0 w 312"/>
                  <a:gd name="T31" fmla="*/ 0 h 12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12"/>
                  <a:gd name="T49" fmla="*/ 0 h 1258"/>
                  <a:gd name="T50" fmla="*/ 312 w 312"/>
                  <a:gd name="T51" fmla="*/ 1258 h 125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12" h="1258">
                    <a:moveTo>
                      <a:pt x="4" y="0"/>
                    </a:moveTo>
                    <a:lnTo>
                      <a:pt x="0" y="683"/>
                    </a:lnTo>
                    <a:lnTo>
                      <a:pt x="4" y="1191"/>
                    </a:lnTo>
                    <a:lnTo>
                      <a:pt x="97" y="1213"/>
                    </a:lnTo>
                    <a:lnTo>
                      <a:pt x="111" y="799"/>
                    </a:lnTo>
                    <a:lnTo>
                      <a:pt x="100" y="759"/>
                    </a:lnTo>
                    <a:lnTo>
                      <a:pt x="111" y="737"/>
                    </a:lnTo>
                    <a:lnTo>
                      <a:pt x="111" y="483"/>
                    </a:lnTo>
                    <a:lnTo>
                      <a:pt x="133" y="563"/>
                    </a:lnTo>
                    <a:lnTo>
                      <a:pt x="186" y="906"/>
                    </a:lnTo>
                    <a:lnTo>
                      <a:pt x="233" y="1258"/>
                    </a:lnTo>
                    <a:lnTo>
                      <a:pt x="312" y="1258"/>
                    </a:lnTo>
                    <a:lnTo>
                      <a:pt x="276" y="786"/>
                    </a:lnTo>
                    <a:lnTo>
                      <a:pt x="262" y="386"/>
                    </a:lnTo>
                    <a:lnTo>
                      <a:pt x="269" y="9"/>
                    </a:lnTo>
                    <a:lnTo>
                      <a:pt x="4" y="0"/>
                    </a:lnTo>
                    <a:close/>
                  </a:path>
                </a:pathLst>
              </a:custGeom>
              <a:blipFill dpi="0" rotWithShape="0">
                <a:blip r:embed="rId18" cstate="print"/>
                <a:srcRect/>
                <a:tile tx="0" ty="0" sx="100000" sy="100000" flip="none" algn="tl"/>
              </a:blipFill>
              <a:ln w="9525">
                <a:solidFill>
                  <a:srgbClr val="FF6600"/>
                </a:solidFill>
                <a:round/>
                <a:headEnd/>
                <a:tailEnd/>
              </a:ln>
            </p:spPr>
            <p:txBody>
              <a:bodyPr/>
              <a:lstStyle/>
              <a:p>
                <a:endParaRPr lang="zh-CN" altLang="en-US"/>
              </a:p>
            </p:txBody>
          </p:sp>
          <p:sp>
            <p:nvSpPr>
              <p:cNvPr id="2083" name="Freeform 154"/>
              <p:cNvSpPr>
                <a:spLocks/>
              </p:cNvSpPr>
              <p:nvPr/>
            </p:nvSpPr>
            <p:spPr bwMode="auto">
              <a:xfrm>
                <a:off x="1029" y="1235"/>
                <a:ext cx="199" cy="321"/>
              </a:xfrm>
              <a:custGeom>
                <a:avLst/>
                <a:gdLst>
                  <a:gd name="T0" fmla="*/ 1 w 398"/>
                  <a:gd name="T1" fmla="*/ 0 h 961"/>
                  <a:gd name="T2" fmla="*/ 1 w 398"/>
                  <a:gd name="T3" fmla="*/ 0 h 961"/>
                  <a:gd name="T4" fmla="*/ 1 w 398"/>
                  <a:gd name="T5" fmla="*/ 0 h 961"/>
                  <a:gd name="T6" fmla="*/ 0 w 398"/>
                  <a:gd name="T7" fmla="*/ 0 h 961"/>
                  <a:gd name="T8" fmla="*/ 1 w 398"/>
                  <a:gd name="T9" fmla="*/ 0 h 961"/>
                  <a:gd name="T10" fmla="*/ 1 w 398"/>
                  <a:gd name="T11" fmla="*/ 0 h 961"/>
                  <a:gd name="T12" fmla="*/ 1 w 398"/>
                  <a:gd name="T13" fmla="*/ 0 h 961"/>
                  <a:gd name="T14" fmla="*/ 1 w 398"/>
                  <a:gd name="T15" fmla="*/ 0 h 961"/>
                  <a:gd name="T16" fmla="*/ 1 w 398"/>
                  <a:gd name="T17" fmla="*/ 0 h 961"/>
                  <a:gd name="T18" fmla="*/ 1 w 398"/>
                  <a:gd name="T19" fmla="*/ 0 h 961"/>
                  <a:gd name="T20" fmla="*/ 1 w 398"/>
                  <a:gd name="T21" fmla="*/ 0 h 961"/>
                  <a:gd name="T22" fmla="*/ 1 w 398"/>
                  <a:gd name="T23" fmla="*/ 0 h 961"/>
                  <a:gd name="T24" fmla="*/ 1 w 398"/>
                  <a:gd name="T25" fmla="*/ 0 h 961"/>
                  <a:gd name="T26" fmla="*/ 1 w 398"/>
                  <a:gd name="T27" fmla="*/ 0 h 961"/>
                  <a:gd name="T28" fmla="*/ 1 w 398"/>
                  <a:gd name="T29" fmla="*/ 0 h 961"/>
                  <a:gd name="T30" fmla="*/ 1 w 398"/>
                  <a:gd name="T31" fmla="*/ 0 h 961"/>
                  <a:gd name="T32" fmla="*/ 1 w 398"/>
                  <a:gd name="T33" fmla="*/ 0 h 961"/>
                  <a:gd name="T34" fmla="*/ 1 w 398"/>
                  <a:gd name="T35" fmla="*/ 0 h 96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8"/>
                  <a:gd name="T55" fmla="*/ 0 h 961"/>
                  <a:gd name="T56" fmla="*/ 398 w 398"/>
                  <a:gd name="T57" fmla="*/ 961 h 96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8" h="961">
                    <a:moveTo>
                      <a:pt x="132" y="12"/>
                    </a:moveTo>
                    <a:lnTo>
                      <a:pt x="11" y="129"/>
                    </a:lnTo>
                    <a:lnTo>
                      <a:pt x="3" y="437"/>
                    </a:lnTo>
                    <a:lnTo>
                      <a:pt x="0" y="593"/>
                    </a:lnTo>
                    <a:lnTo>
                      <a:pt x="7" y="961"/>
                    </a:lnTo>
                    <a:lnTo>
                      <a:pt x="35" y="961"/>
                    </a:lnTo>
                    <a:lnTo>
                      <a:pt x="48" y="584"/>
                    </a:lnTo>
                    <a:lnTo>
                      <a:pt x="302" y="584"/>
                    </a:lnTo>
                    <a:lnTo>
                      <a:pt x="310" y="489"/>
                    </a:lnTo>
                    <a:lnTo>
                      <a:pt x="318" y="556"/>
                    </a:lnTo>
                    <a:lnTo>
                      <a:pt x="300" y="698"/>
                    </a:lnTo>
                    <a:lnTo>
                      <a:pt x="283" y="912"/>
                    </a:lnTo>
                    <a:lnTo>
                      <a:pt x="326" y="925"/>
                    </a:lnTo>
                    <a:lnTo>
                      <a:pt x="398" y="550"/>
                    </a:lnTo>
                    <a:lnTo>
                      <a:pt x="353" y="109"/>
                    </a:lnTo>
                    <a:lnTo>
                      <a:pt x="216" y="0"/>
                    </a:lnTo>
                    <a:lnTo>
                      <a:pt x="157" y="49"/>
                    </a:lnTo>
                    <a:lnTo>
                      <a:pt x="132" y="12"/>
                    </a:lnTo>
                    <a:close/>
                  </a:path>
                </a:pathLst>
              </a:custGeom>
              <a:blipFill dpi="0" rotWithShape="0">
                <a:blip r:embed="rId4" cstate="print"/>
                <a:srcRect/>
                <a:tile tx="0" ty="0" sx="100000" sy="100000" flip="none" algn="tl"/>
              </a:blipFill>
              <a:ln w="9525">
                <a:solidFill>
                  <a:srgbClr val="FF6600"/>
                </a:solidFill>
                <a:round/>
                <a:headEnd/>
                <a:tailEnd/>
              </a:ln>
            </p:spPr>
            <p:txBody>
              <a:bodyPr/>
              <a:lstStyle/>
              <a:p>
                <a:endParaRPr lang="zh-CN" altLang="en-US"/>
              </a:p>
            </p:txBody>
          </p:sp>
          <p:sp>
            <p:nvSpPr>
              <p:cNvPr id="2084" name="Freeform 155"/>
              <p:cNvSpPr>
                <a:spLocks/>
              </p:cNvSpPr>
              <p:nvPr/>
            </p:nvSpPr>
            <p:spPr bwMode="auto">
              <a:xfrm>
                <a:off x="1164" y="1537"/>
                <a:ext cx="30" cy="54"/>
              </a:xfrm>
              <a:custGeom>
                <a:avLst/>
                <a:gdLst>
                  <a:gd name="T0" fmla="*/ 1 w 60"/>
                  <a:gd name="T1" fmla="*/ 0 h 160"/>
                  <a:gd name="T2" fmla="*/ 0 w 60"/>
                  <a:gd name="T3" fmla="*/ 0 h 160"/>
                  <a:gd name="T4" fmla="*/ 1 w 60"/>
                  <a:gd name="T5" fmla="*/ 0 h 160"/>
                  <a:gd name="T6" fmla="*/ 1 w 60"/>
                  <a:gd name="T7" fmla="*/ 0 h 160"/>
                  <a:gd name="T8" fmla="*/ 1 w 60"/>
                  <a:gd name="T9" fmla="*/ 0 h 160"/>
                  <a:gd name="T10" fmla="*/ 1 w 60"/>
                  <a:gd name="T11" fmla="*/ 0 h 160"/>
                  <a:gd name="T12" fmla="*/ 1 w 60"/>
                  <a:gd name="T13" fmla="*/ 0 h 160"/>
                  <a:gd name="T14" fmla="*/ 1 w 60"/>
                  <a:gd name="T15" fmla="*/ 0 h 160"/>
                  <a:gd name="T16" fmla="*/ 1 w 60"/>
                  <a:gd name="T17" fmla="*/ 0 h 160"/>
                  <a:gd name="T18" fmla="*/ 1 w 60"/>
                  <a:gd name="T19" fmla="*/ 0 h 1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0"/>
                  <a:gd name="T31" fmla="*/ 0 h 160"/>
                  <a:gd name="T32" fmla="*/ 60 w 60"/>
                  <a:gd name="T33" fmla="*/ 160 h 16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0" h="160">
                    <a:moveTo>
                      <a:pt x="18" y="0"/>
                    </a:moveTo>
                    <a:lnTo>
                      <a:pt x="0" y="85"/>
                    </a:lnTo>
                    <a:lnTo>
                      <a:pt x="31" y="160"/>
                    </a:lnTo>
                    <a:lnTo>
                      <a:pt x="42" y="151"/>
                    </a:lnTo>
                    <a:lnTo>
                      <a:pt x="60" y="144"/>
                    </a:lnTo>
                    <a:lnTo>
                      <a:pt x="53" y="120"/>
                    </a:lnTo>
                    <a:lnTo>
                      <a:pt x="51" y="91"/>
                    </a:lnTo>
                    <a:lnTo>
                      <a:pt x="60" y="59"/>
                    </a:lnTo>
                    <a:lnTo>
                      <a:pt x="53" y="6"/>
                    </a:lnTo>
                    <a:lnTo>
                      <a:pt x="18" y="0"/>
                    </a:lnTo>
                    <a:close/>
                  </a:path>
                </a:pathLst>
              </a:custGeom>
              <a:blipFill dpi="0" rotWithShape="0">
                <a:blip r:embed="rId19" cstate="print"/>
                <a:srcRect/>
                <a:tile tx="0" ty="0" sx="100000" sy="100000" flip="none" algn="tl"/>
              </a:blipFill>
              <a:ln w="9525">
                <a:solidFill>
                  <a:srgbClr val="FF6600"/>
                </a:solidFill>
                <a:round/>
                <a:headEnd/>
                <a:tailEnd/>
              </a:ln>
            </p:spPr>
            <p:txBody>
              <a:bodyPr/>
              <a:lstStyle/>
              <a:p>
                <a:endParaRPr lang="zh-CN" altLang="en-US"/>
              </a:p>
            </p:txBody>
          </p:sp>
          <p:grpSp>
            <p:nvGrpSpPr>
              <p:cNvPr id="2085" name="Group 156"/>
              <p:cNvGrpSpPr>
                <a:grpSpLocks/>
              </p:cNvGrpSpPr>
              <p:nvPr/>
            </p:nvGrpSpPr>
            <p:grpSpPr bwMode="auto">
              <a:xfrm>
                <a:off x="1053" y="1242"/>
                <a:ext cx="128" cy="199"/>
                <a:chOff x="1053" y="1242"/>
                <a:chExt cx="128" cy="199"/>
              </a:xfrm>
            </p:grpSpPr>
            <p:grpSp>
              <p:nvGrpSpPr>
                <p:cNvPr id="2086" name="Group 157"/>
                <p:cNvGrpSpPr>
                  <a:grpSpLocks/>
                </p:cNvGrpSpPr>
                <p:nvPr/>
              </p:nvGrpSpPr>
              <p:grpSpPr bwMode="auto">
                <a:xfrm>
                  <a:off x="1053" y="1242"/>
                  <a:ext cx="128" cy="199"/>
                  <a:chOff x="1053" y="1242"/>
                  <a:chExt cx="128" cy="199"/>
                </a:xfrm>
              </p:grpSpPr>
              <p:grpSp>
                <p:nvGrpSpPr>
                  <p:cNvPr id="2088" name="Group 158"/>
                  <p:cNvGrpSpPr>
                    <a:grpSpLocks/>
                  </p:cNvGrpSpPr>
                  <p:nvPr/>
                </p:nvGrpSpPr>
                <p:grpSpPr bwMode="auto">
                  <a:xfrm>
                    <a:off x="1053" y="1431"/>
                    <a:ext cx="128" cy="10"/>
                    <a:chOff x="1053" y="1431"/>
                    <a:chExt cx="128" cy="10"/>
                  </a:xfrm>
                </p:grpSpPr>
                <p:sp>
                  <p:nvSpPr>
                    <p:cNvPr id="2090" name="Line 159"/>
                    <p:cNvSpPr>
                      <a:spLocks noChangeShapeType="1"/>
                    </p:cNvSpPr>
                    <p:nvPr/>
                  </p:nvSpPr>
                  <p:spPr bwMode="auto">
                    <a:xfrm>
                      <a:off x="1053" y="1440"/>
                      <a:ext cx="128" cy="1"/>
                    </a:xfrm>
                    <a:prstGeom prst="line">
                      <a:avLst/>
                    </a:prstGeom>
                    <a:noFill/>
                    <a:ln w="7938">
                      <a:solidFill>
                        <a:srgbClr val="FF6600"/>
                      </a:solidFill>
                      <a:round/>
                      <a:headEnd/>
                      <a:tailEnd/>
                    </a:ln>
                  </p:spPr>
                  <p:txBody>
                    <a:bodyPr/>
                    <a:lstStyle/>
                    <a:p>
                      <a:endParaRPr lang="en-US"/>
                    </a:p>
                  </p:txBody>
                </p:sp>
                <p:sp>
                  <p:nvSpPr>
                    <p:cNvPr id="2091" name="Line 160"/>
                    <p:cNvSpPr>
                      <a:spLocks noChangeShapeType="1"/>
                    </p:cNvSpPr>
                    <p:nvPr/>
                  </p:nvSpPr>
                  <p:spPr bwMode="auto">
                    <a:xfrm>
                      <a:off x="1053" y="1431"/>
                      <a:ext cx="128" cy="1"/>
                    </a:xfrm>
                    <a:prstGeom prst="line">
                      <a:avLst/>
                    </a:prstGeom>
                    <a:noFill/>
                    <a:ln w="7938">
                      <a:solidFill>
                        <a:srgbClr val="FF6600"/>
                      </a:solidFill>
                      <a:round/>
                      <a:headEnd/>
                      <a:tailEnd/>
                    </a:ln>
                  </p:spPr>
                  <p:txBody>
                    <a:bodyPr/>
                    <a:lstStyle/>
                    <a:p>
                      <a:endParaRPr lang="en-US"/>
                    </a:p>
                  </p:txBody>
                </p:sp>
              </p:grpSp>
              <p:sp>
                <p:nvSpPr>
                  <p:cNvPr id="2089" name="Freeform 161"/>
                  <p:cNvSpPr>
                    <a:spLocks/>
                  </p:cNvSpPr>
                  <p:nvPr/>
                </p:nvSpPr>
                <p:spPr bwMode="auto">
                  <a:xfrm>
                    <a:off x="1088" y="1242"/>
                    <a:ext cx="58" cy="29"/>
                  </a:xfrm>
                  <a:custGeom>
                    <a:avLst/>
                    <a:gdLst>
                      <a:gd name="T0" fmla="*/ 0 w 118"/>
                      <a:gd name="T1" fmla="*/ 0 h 87"/>
                      <a:gd name="T2" fmla="*/ 0 w 118"/>
                      <a:gd name="T3" fmla="*/ 0 h 87"/>
                      <a:gd name="T4" fmla="*/ 0 w 118"/>
                      <a:gd name="T5" fmla="*/ 0 h 87"/>
                      <a:gd name="T6" fmla="*/ 0 w 118"/>
                      <a:gd name="T7" fmla="*/ 0 h 87"/>
                      <a:gd name="T8" fmla="*/ 0 w 118"/>
                      <a:gd name="T9" fmla="*/ 0 h 87"/>
                      <a:gd name="T10" fmla="*/ 0 60000 65536"/>
                      <a:gd name="T11" fmla="*/ 0 60000 65536"/>
                      <a:gd name="T12" fmla="*/ 0 60000 65536"/>
                      <a:gd name="T13" fmla="*/ 0 60000 65536"/>
                      <a:gd name="T14" fmla="*/ 0 60000 65536"/>
                      <a:gd name="T15" fmla="*/ 0 w 118"/>
                      <a:gd name="T16" fmla="*/ 0 h 87"/>
                      <a:gd name="T17" fmla="*/ 118 w 118"/>
                      <a:gd name="T18" fmla="*/ 87 h 87"/>
                    </a:gdLst>
                    <a:ahLst/>
                    <a:cxnLst>
                      <a:cxn ang="T10">
                        <a:pos x="T0" y="T1"/>
                      </a:cxn>
                      <a:cxn ang="T11">
                        <a:pos x="T2" y="T3"/>
                      </a:cxn>
                      <a:cxn ang="T12">
                        <a:pos x="T4" y="T5"/>
                      </a:cxn>
                      <a:cxn ang="T13">
                        <a:pos x="T6" y="T7"/>
                      </a:cxn>
                      <a:cxn ang="T14">
                        <a:pos x="T8" y="T9"/>
                      </a:cxn>
                    </a:cxnLst>
                    <a:rect l="T15" t="T16" r="T17" b="T18"/>
                    <a:pathLst>
                      <a:path w="118" h="87">
                        <a:moveTo>
                          <a:pt x="0" y="11"/>
                        </a:moveTo>
                        <a:lnTo>
                          <a:pt x="5" y="87"/>
                        </a:lnTo>
                        <a:lnTo>
                          <a:pt x="38" y="32"/>
                        </a:lnTo>
                        <a:lnTo>
                          <a:pt x="60" y="85"/>
                        </a:lnTo>
                        <a:lnTo>
                          <a:pt x="118" y="0"/>
                        </a:lnTo>
                      </a:path>
                    </a:pathLst>
                  </a:custGeom>
                  <a:noFill/>
                  <a:ln w="7938">
                    <a:solidFill>
                      <a:srgbClr val="FF6600"/>
                    </a:solidFill>
                    <a:round/>
                    <a:headEnd/>
                    <a:tailEnd/>
                  </a:ln>
                </p:spPr>
                <p:txBody>
                  <a:bodyPr/>
                  <a:lstStyle/>
                  <a:p>
                    <a:endParaRPr lang="zh-CN" altLang="en-US"/>
                  </a:p>
                </p:txBody>
              </p:sp>
            </p:grpSp>
            <p:sp>
              <p:nvSpPr>
                <p:cNvPr id="2087" name="Line 162"/>
                <p:cNvSpPr>
                  <a:spLocks noChangeShapeType="1"/>
                </p:cNvSpPr>
                <p:nvPr/>
              </p:nvSpPr>
              <p:spPr bwMode="auto">
                <a:xfrm>
                  <a:off x="1106" y="1256"/>
                  <a:ext cx="1" cy="185"/>
                </a:xfrm>
                <a:prstGeom prst="line">
                  <a:avLst/>
                </a:prstGeom>
                <a:noFill/>
                <a:ln w="7938">
                  <a:solidFill>
                    <a:srgbClr val="FF6600"/>
                  </a:solidFill>
                  <a:round/>
                  <a:headEnd/>
                  <a:tailEnd/>
                </a:ln>
              </p:spPr>
              <p:txBody>
                <a:bodyPr/>
                <a:lstStyle/>
                <a:p>
                  <a:endParaRPr lang="en-US"/>
                </a:p>
              </p:txBody>
            </p:sp>
          </p:grpSp>
        </p:grpSp>
        <p:grpSp>
          <p:nvGrpSpPr>
            <p:cNvPr id="2077" name="Group 163"/>
            <p:cNvGrpSpPr>
              <a:grpSpLocks/>
            </p:cNvGrpSpPr>
            <p:nvPr/>
          </p:nvGrpSpPr>
          <p:grpSpPr bwMode="auto">
            <a:xfrm>
              <a:off x="1069" y="1140"/>
              <a:ext cx="83" cy="112"/>
              <a:chOff x="1069" y="1140"/>
              <a:chExt cx="83" cy="112"/>
            </a:xfrm>
          </p:grpSpPr>
          <p:sp>
            <p:nvSpPr>
              <p:cNvPr id="2078" name="Freeform 164"/>
              <p:cNvSpPr>
                <a:spLocks/>
              </p:cNvSpPr>
              <p:nvPr/>
            </p:nvSpPr>
            <p:spPr bwMode="auto">
              <a:xfrm>
                <a:off x="1072" y="1145"/>
                <a:ext cx="77" cy="107"/>
              </a:xfrm>
              <a:custGeom>
                <a:avLst/>
                <a:gdLst>
                  <a:gd name="T0" fmla="*/ 1 w 154"/>
                  <a:gd name="T1" fmla="*/ 0 h 321"/>
                  <a:gd name="T2" fmla="*/ 1 w 154"/>
                  <a:gd name="T3" fmla="*/ 0 h 321"/>
                  <a:gd name="T4" fmla="*/ 1 w 154"/>
                  <a:gd name="T5" fmla="*/ 0 h 321"/>
                  <a:gd name="T6" fmla="*/ 1 w 154"/>
                  <a:gd name="T7" fmla="*/ 0 h 321"/>
                  <a:gd name="T8" fmla="*/ 0 w 154"/>
                  <a:gd name="T9" fmla="*/ 0 h 321"/>
                  <a:gd name="T10" fmla="*/ 1 w 154"/>
                  <a:gd name="T11" fmla="*/ 0 h 321"/>
                  <a:gd name="T12" fmla="*/ 1 w 154"/>
                  <a:gd name="T13" fmla="*/ 0 h 321"/>
                  <a:gd name="T14" fmla="*/ 1 w 154"/>
                  <a:gd name="T15" fmla="*/ 0 h 321"/>
                  <a:gd name="T16" fmla="*/ 1 w 154"/>
                  <a:gd name="T17" fmla="*/ 0 h 321"/>
                  <a:gd name="T18" fmla="*/ 1 w 154"/>
                  <a:gd name="T19" fmla="*/ 0 h 321"/>
                  <a:gd name="T20" fmla="*/ 1 w 154"/>
                  <a:gd name="T21" fmla="*/ 0 h 321"/>
                  <a:gd name="T22" fmla="*/ 1 w 154"/>
                  <a:gd name="T23" fmla="*/ 0 h 321"/>
                  <a:gd name="T24" fmla="*/ 1 w 154"/>
                  <a:gd name="T25" fmla="*/ 0 h 321"/>
                  <a:gd name="T26" fmla="*/ 1 w 154"/>
                  <a:gd name="T27" fmla="*/ 0 h 321"/>
                  <a:gd name="T28" fmla="*/ 1 w 154"/>
                  <a:gd name="T29" fmla="*/ 0 h 321"/>
                  <a:gd name="T30" fmla="*/ 1 w 154"/>
                  <a:gd name="T31" fmla="*/ 0 h 321"/>
                  <a:gd name="T32" fmla="*/ 1 w 154"/>
                  <a:gd name="T33" fmla="*/ 0 h 321"/>
                  <a:gd name="T34" fmla="*/ 1 w 154"/>
                  <a:gd name="T35" fmla="*/ 0 h 321"/>
                  <a:gd name="T36" fmla="*/ 1 w 154"/>
                  <a:gd name="T37" fmla="*/ 0 h 321"/>
                  <a:gd name="T38" fmla="*/ 1 w 154"/>
                  <a:gd name="T39" fmla="*/ 0 h 321"/>
                  <a:gd name="T40" fmla="*/ 1 w 154"/>
                  <a:gd name="T41" fmla="*/ 0 h 321"/>
                  <a:gd name="T42" fmla="*/ 1 w 154"/>
                  <a:gd name="T43" fmla="*/ 0 h 321"/>
                  <a:gd name="T44" fmla="*/ 1 w 154"/>
                  <a:gd name="T45" fmla="*/ 0 h 321"/>
                  <a:gd name="T46" fmla="*/ 1 w 154"/>
                  <a:gd name="T47" fmla="*/ 0 h 321"/>
                  <a:gd name="T48" fmla="*/ 1 w 154"/>
                  <a:gd name="T49" fmla="*/ 0 h 321"/>
                  <a:gd name="T50" fmla="*/ 1 w 154"/>
                  <a:gd name="T51" fmla="*/ 0 h 321"/>
                  <a:gd name="T52" fmla="*/ 1 w 154"/>
                  <a:gd name="T53" fmla="*/ 0 h 321"/>
                  <a:gd name="T54" fmla="*/ 1 w 154"/>
                  <a:gd name="T55" fmla="*/ 0 h 321"/>
                  <a:gd name="T56" fmla="*/ 1 w 154"/>
                  <a:gd name="T57" fmla="*/ 0 h 321"/>
                  <a:gd name="T58" fmla="*/ 1 w 154"/>
                  <a:gd name="T59" fmla="*/ 0 h 321"/>
                  <a:gd name="T60" fmla="*/ 1 w 154"/>
                  <a:gd name="T61" fmla="*/ 0 h 321"/>
                  <a:gd name="T62" fmla="*/ 1 w 154"/>
                  <a:gd name="T63" fmla="*/ 0 h 321"/>
                  <a:gd name="T64" fmla="*/ 1 w 154"/>
                  <a:gd name="T65" fmla="*/ 0 h 321"/>
                  <a:gd name="T66" fmla="*/ 1 w 154"/>
                  <a:gd name="T67" fmla="*/ 0 h 321"/>
                  <a:gd name="T68" fmla="*/ 1 w 154"/>
                  <a:gd name="T69" fmla="*/ 0 h 321"/>
                  <a:gd name="T70" fmla="*/ 1 w 154"/>
                  <a:gd name="T71" fmla="*/ 0 h 32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54"/>
                  <a:gd name="T109" fmla="*/ 0 h 321"/>
                  <a:gd name="T110" fmla="*/ 154 w 154"/>
                  <a:gd name="T111" fmla="*/ 321 h 32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54" h="321">
                    <a:moveTo>
                      <a:pt x="6" y="58"/>
                    </a:moveTo>
                    <a:lnTo>
                      <a:pt x="3" y="90"/>
                    </a:lnTo>
                    <a:lnTo>
                      <a:pt x="1" y="102"/>
                    </a:lnTo>
                    <a:lnTo>
                      <a:pt x="6" y="114"/>
                    </a:lnTo>
                    <a:lnTo>
                      <a:pt x="0" y="138"/>
                    </a:lnTo>
                    <a:lnTo>
                      <a:pt x="4" y="175"/>
                    </a:lnTo>
                    <a:lnTo>
                      <a:pt x="7" y="194"/>
                    </a:lnTo>
                    <a:lnTo>
                      <a:pt x="11" y="212"/>
                    </a:lnTo>
                    <a:lnTo>
                      <a:pt x="16" y="230"/>
                    </a:lnTo>
                    <a:lnTo>
                      <a:pt x="22" y="249"/>
                    </a:lnTo>
                    <a:lnTo>
                      <a:pt x="34" y="254"/>
                    </a:lnTo>
                    <a:lnTo>
                      <a:pt x="46" y="258"/>
                    </a:lnTo>
                    <a:lnTo>
                      <a:pt x="46" y="273"/>
                    </a:lnTo>
                    <a:lnTo>
                      <a:pt x="44" y="284"/>
                    </a:lnTo>
                    <a:lnTo>
                      <a:pt x="68" y="321"/>
                    </a:lnTo>
                    <a:lnTo>
                      <a:pt x="132" y="273"/>
                    </a:lnTo>
                    <a:lnTo>
                      <a:pt x="134" y="184"/>
                    </a:lnTo>
                    <a:lnTo>
                      <a:pt x="142" y="159"/>
                    </a:lnTo>
                    <a:lnTo>
                      <a:pt x="147" y="139"/>
                    </a:lnTo>
                    <a:lnTo>
                      <a:pt x="152" y="116"/>
                    </a:lnTo>
                    <a:lnTo>
                      <a:pt x="154" y="95"/>
                    </a:lnTo>
                    <a:lnTo>
                      <a:pt x="153" y="76"/>
                    </a:lnTo>
                    <a:lnTo>
                      <a:pt x="151" y="55"/>
                    </a:lnTo>
                    <a:lnTo>
                      <a:pt x="147" y="39"/>
                    </a:lnTo>
                    <a:lnTo>
                      <a:pt x="141" y="25"/>
                    </a:lnTo>
                    <a:lnTo>
                      <a:pt x="132" y="15"/>
                    </a:lnTo>
                    <a:lnTo>
                      <a:pt x="121" y="9"/>
                    </a:lnTo>
                    <a:lnTo>
                      <a:pt x="108" y="4"/>
                    </a:lnTo>
                    <a:lnTo>
                      <a:pt x="93" y="1"/>
                    </a:lnTo>
                    <a:lnTo>
                      <a:pt x="76" y="0"/>
                    </a:lnTo>
                    <a:lnTo>
                      <a:pt x="59" y="1"/>
                    </a:lnTo>
                    <a:lnTo>
                      <a:pt x="40" y="7"/>
                    </a:lnTo>
                    <a:lnTo>
                      <a:pt x="29" y="16"/>
                    </a:lnTo>
                    <a:lnTo>
                      <a:pt x="18" y="25"/>
                    </a:lnTo>
                    <a:lnTo>
                      <a:pt x="11" y="40"/>
                    </a:lnTo>
                    <a:lnTo>
                      <a:pt x="6" y="58"/>
                    </a:lnTo>
                    <a:close/>
                  </a:path>
                </a:pathLst>
              </a:custGeom>
              <a:blipFill dpi="0" rotWithShape="0">
                <a:blip r:embed="rId19" cstate="print"/>
                <a:srcRect/>
                <a:tile tx="0" ty="0" sx="100000" sy="100000" flip="none" algn="tl"/>
              </a:blipFill>
              <a:ln w="9525">
                <a:solidFill>
                  <a:srgbClr val="FF6600"/>
                </a:solidFill>
                <a:round/>
                <a:headEnd/>
                <a:tailEnd/>
              </a:ln>
            </p:spPr>
            <p:txBody>
              <a:bodyPr/>
              <a:lstStyle/>
              <a:p>
                <a:endParaRPr lang="zh-CN" altLang="en-US"/>
              </a:p>
            </p:txBody>
          </p:sp>
          <p:sp>
            <p:nvSpPr>
              <p:cNvPr id="2079" name="Freeform 165"/>
              <p:cNvSpPr>
                <a:spLocks/>
              </p:cNvSpPr>
              <p:nvPr/>
            </p:nvSpPr>
            <p:spPr bwMode="auto">
              <a:xfrm>
                <a:off x="1099" y="1203"/>
                <a:ext cx="39" cy="33"/>
              </a:xfrm>
              <a:custGeom>
                <a:avLst/>
                <a:gdLst>
                  <a:gd name="T0" fmla="*/ 1 w 78"/>
                  <a:gd name="T1" fmla="*/ 0 h 99"/>
                  <a:gd name="T2" fmla="*/ 1 w 78"/>
                  <a:gd name="T3" fmla="*/ 0 h 99"/>
                  <a:gd name="T4" fmla="*/ 0 w 78"/>
                  <a:gd name="T5" fmla="*/ 0 h 99"/>
                  <a:gd name="T6" fmla="*/ 1 w 78"/>
                  <a:gd name="T7" fmla="*/ 0 h 99"/>
                  <a:gd name="T8" fmla="*/ 1 w 78"/>
                  <a:gd name="T9" fmla="*/ 0 h 99"/>
                  <a:gd name="T10" fmla="*/ 1 w 78"/>
                  <a:gd name="T11" fmla="*/ 0 h 99"/>
                  <a:gd name="T12" fmla="*/ 1 w 78"/>
                  <a:gd name="T13" fmla="*/ 0 h 99"/>
                  <a:gd name="T14" fmla="*/ 1 w 78"/>
                  <a:gd name="T15" fmla="*/ 0 h 99"/>
                  <a:gd name="T16" fmla="*/ 1 w 78"/>
                  <a:gd name="T17" fmla="*/ 0 h 99"/>
                  <a:gd name="T18" fmla="*/ 1 w 78"/>
                  <a:gd name="T19" fmla="*/ 0 h 99"/>
                  <a:gd name="T20" fmla="*/ 1 w 78"/>
                  <a:gd name="T21" fmla="*/ 0 h 99"/>
                  <a:gd name="T22" fmla="*/ 1 w 78"/>
                  <a:gd name="T23" fmla="*/ 0 h 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8"/>
                  <a:gd name="T37" fmla="*/ 0 h 99"/>
                  <a:gd name="T38" fmla="*/ 78 w 78"/>
                  <a:gd name="T39" fmla="*/ 99 h 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8" h="99">
                    <a:moveTo>
                      <a:pt x="65" y="26"/>
                    </a:moveTo>
                    <a:lnTo>
                      <a:pt x="58" y="50"/>
                    </a:lnTo>
                    <a:lnTo>
                      <a:pt x="0" y="86"/>
                    </a:lnTo>
                    <a:lnTo>
                      <a:pt x="30" y="77"/>
                    </a:lnTo>
                    <a:lnTo>
                      <a:pt x="43" y="72"/>
                    </a:lnTo>
                    <a:lnTo>
                      <a:pt x="59" y="75"/>
                    </a:lnTo>
                    <a:lnTo>
                      <a:pt x="71" y="81"/>
                    </a:lnTo>
                    <a:lnTo>
                      <a:pt x="77" y="99"/>
                    </a:lnTo>
                    <a:lnTo>
                      <a:pt x="78" y="29"/>
                    </a:lnTo>
                    <a:lnTo>
                      <a:pt x="75" y="15"/>
                    </a:lnTo>
                    <a:lnTo>
                      <a:pt x="67" y="0"/>
                    </a:lnTo>
                    <a:lnTo>
                      <a:pt x="65" y="26"/>
                    </a:lnTo>
                    <a:close/>
                  </a:path>
                </a:pathLst>
              </a:custGeom>
              <a:blipFill dpi="0" rotWithShape="0">
                <a:blip r:embed="rId17" cstate="print"/>
                <a:srcRect/>
                <a:tile tx="0" ty="0" sx="100000" sy="100000" flip="none" algn="tl"/>
              </a:blipFill>
              <a:ln w="9525">
                <a:solidFill>
                  <a:srgbClr val="FF6600"/>
                </a:solidFill>
                <a:round/>
                <a:headEnd/>
                <a:tailEnd/>
              </a:ln>
            </p:spPr>
            <p:txBody>
              <a:bodyPr/>
              <a:lstStyle/>
              <a:p>
                <a:endParaRPr lang="zh-CN" altLang="en-US"/>
              </a:p>
            </p:txBody>
          </p:sp>
          <p:sp>
            <p:nvSpPr>
              <p:cNvPr id="2080" name="Freeform 166"/>
              <p:cNvSpPr>
                <a:spLocks/>
              </p:cNvSpPr>
              <p:nvPr/>
            </p:nvSpPr>
            <p:spPr bwMode="auto">
              <a:xfrm>
                <a:off x="1069" y="1140"/>
                <a:ext cx="83" cy="77"/>
              </a:xfrm>
              <a:custGeom>
                <a:avLst/>
                <a:gdLst>
                  <a:gd name="T0" fmla="*/ 0 w 167"/>
                  <a:gd name="T1" fmla="*/ 0 h 231"/>
                  <a:gd name="T2" fmla="*/ 0 w 167"/>
                  <a:gd name="T3" fmla="*/ 0 h 231"/>
                  <a:gd name="T4" fmla="*/ 0 w 167"/>
                  <a:gd name="T5" fmla="*/ 0 h 231"/>
                  <a:gd name="T6" fmla="*/ 0 w 167"/>
                  <a:gd name="T7" fmla="*/ 0 h 231"/>
                  <a:gd name="T8" fmla="*/ 0 w 167"/>
                  <a:gd name="T9" fmla="*/ 0 h 231"/>
                  <a:gd name="T10" fmla="*/ 0 w 167"/>
                  <a:gd name="T11" fmla="*/ 0 h 231"/>
                  <a:gd name="T12" fmla="*/ 0 w 167"/>
                  <a:gd name="T13" fmla="*/ 0 h 231"/>
                  <a:gd name="T14" fmla="*/ 0 w 167"/>
                  <a:gd name="T15" fmla="*/ 0 h 231"/>
                  <a:gd name="T16" fmla="*/ 0 w 167"/>
                  <a:gd name="T17" fmla="*/ 0 h 231"/>
                  <a:gd name="T18" fmla="*/ 0 w 167"/>
                  <a:gd name="T19" fmla="*/ 0 h 231"/>
                  <a:gd name="T20" fmla="*/ 0 w 167"/>
                  <a:gd name="T21" fmla="*/ 0 h 231"/>
                  <a:gd name="T22" fmla="*/ 0 w 167"/>
                  <a:gd name="T23" fmla="*/ 0 h 231"/>
                  <a:gd name="T24" fmla="*/ 0 w 167"/>
                  <a:gd name="T25" fmla="*/ 0 h 231"/>
                  <a:gd name="T26" fmla="*/ 0 w 167"/>
                  <a:gd name="T27" fmla="*/ 0 h 231"/>
                  <a:gd name="T28" fmla="*/ 0 w 167"/>
                  <a:gd name="T29" fmla="*/ 0 h 231"/>
                  <a:gd name="T30" fmla="*/ 0 w 167"/>
                  <a:gd name="T31" fmla="*/ 0 h 231"/>
                  <a:gd name="T32" fmla="*/ 0 w 167"/>
                  <a:gd name="T33" fmla="*/ 0 h 231"/>
                  <a:gd name="T34" fmla="*/ 0 w 167"/>
                  <a:gd name="T35" fmla="*/ 0 h 231"/>
                  <a:gd name="T36" fmla="*/ 0 w 167"/>
                  <a:gd name="T37" fmla="*/ 0 h 231"/>
                  <a:gd name="T38" fmla="*/ 0 w 167"/>
                  <a:gd name="T39" fmla="*/ 0 h 231"/>
                  <a:gd name="T40" fmla="*/ 0 w 167"/>
                  <a:gd name="T41" fmla="*/ 0 h 231"/>
                  <a:gd name="T42" fmla="*/ 0 w 167"/>
                  <a:gd name="T43" fmla="*/ 0 h 231"/>
                  <a:gd name="T44" fmla="*/ 0 w 167"/>
                  <a:gd name="T45" fmla="*/ 0 h 231"/>
                  <a:gd name="T46" fmla="*/ 0 w 167"/>
                  <a:gd name="T47" fmla="*/ 0 h 231"/>
                  <a:gd name="T48" fmla="*/ 0 w 167"/>
                  <a:gd name="T49" fmla="*/ 0 h 231"/>
                  <a:gd name="T50" fmla="*/ 0 w 167"/>
                  <a:gd name="T51" fmla="*/ 0 h 231"/>
                  <a:gd name="T52" fmla="*/ 0 w 167"/>
                  <a:gd name="T53" fmla="*/ 0 h 231"/>
                  <a:gd name="T54" fmla="*/ 0 w 167"/>
                  <a:gd name="T55" fmla="*/ 0 h 231"/>
                  <a:gd name="T56" fmla="*/ 0 w 167"/>
                  <a:gd name="T57" fmla="*/ 0 h 231"/>
                  <a:gd name="T58" fmla="*/ 0 w 167"/>
                  <a:gd name="T59" fmla="*/ 0 h 231"/>
                  <a:gd name="T60" fmla="*/ 0 w 167"/>
                  <a:gd name="T61" fmla="*/ 0 h 231"/>
                  <a:gd name="T62" fmla="*/ 0 w 167"/>
                  <a:gd name="T63" fmla="*/ 0 h 231"/>
                  <a:gd name="T64" fmla="*/ 0 w 167"/>
                  <a:gd name="T65" fmla="*/ 0 h 231"/>
                  <a:gd name="T66" fmla="*/ 0 w 167"/>
                  <a:gd name="T67" fmla="*/ 0 h 231"/>
                  <a:gd name="T68" fmla="*/ 0 w 167"/>
                  <a:gd name="T69" fmla="*/ 0 h 231"/>
                  <a:gd name="T70" fmla="*/ 0 w 167"/>
                  <a:gd name="T71" fmla="*/ 0 h 231"/>
                  <a:gd name="T72" fmla="*/ 0 w 167"/>
                  <a:gd name="T73" fmla="*/ 0 h 231"/>
                  <a:gd name="T74" fmla="*/ 0 w 167"/>
                  <a:gd name="T75" fmla="*/ 0 h 231"/>
                  <a:gd name="T76" fmla="*/ 0 w 167"/>
                  <a:gd name="T77" fmla="*/ 0 h 231"/>
                  <a:gd name="T78" fmla="*/ 0 w 167"/>
                  <a:gd name="T79" fmla="*/ 0 h 231"/>
                  <a:gd name="T80" fmla="*/ 0 w 167"/>
                  <a:gd name="T81" fmla="*/ 0 h 231"/>
                  <a:gd name="T82" fmla="*/ 0 w 167"/>
                  <a:gd name="T83" fmla="*/ 0 h 231"/>
                  <a:gd name="T84" fmla="*/ 0 w 167"/>
                  <a:gd name="T85" fmla="*/ 0 h 231"/>
                  <a:gd name="T86" fmla="*/ 0 w 167"/>
                  <a:gd name="T87" fmla="*/ 0 h 231"/>
                  <a:gd name="T88" fmla="*/ 0 w 167"/>
                  <a:gd name="T89" fmla="*/ 0 h 231"/>
                  <a:gd name="T90" fmla="*/ 0 w 167"/>
                  <a:gd name="T91" fmla="*/ 0 h 231"/>
                  <a:gd name="T92" fmla="*/ 0 w 167"/>
                  <a:gd name="T93" fmla="*/ 0 h 231"/>
                  <a:gd name="T94" fmla="*/ 0 w 167"/>
                  <a:gd name="T95" fmla="*/ 0 h 231"/>
                  <a:gd name="T96" fmla="*/ 0 w 167"/>
                  <a:gd name="T97" fmla="*/ 0 h 231"/>
                  <a:gd name="T98" fmla="*/ 0 w 167"/>
                  <a:gd name="T99" fmla="*/ 0 h 231"/>
                  <a:gd name="T100" fmla="*/ 0 w 167"/>
                  <a:gd name="T101" fmla="*/ 0 h 231"/>
                  <a:gd name="T102" fmla="*/ 0 w 167"/>
                  <a:gd name="T103" fmla="*/ 0 h 23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7"/>
                  <a:gd name="T157" fmla="*/ 0 h 231"/>
                  <a:gd name="T158" fmla="*/ 167 w 167"/>
                  <a:gd name="T159" fmla="*/ 231 h 23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7" h="231">
                    <a:moveTo>
                      <a:pt x="30" y="19"/>
                    </a:moveTo>
                    <a:lnTo>
                      <a:pt x="45" y="10"/>
                    </a:lnTo>
                    <a:lnTo>
                      <a:pt x="57" y="6"/>
                    </a:lnTo>
                    <a:lnTo>
                      <a:pt x="77" y="0"/>
                    </a:lnTo>
                    <a:lnTo>
                      <a:pt x="91" y="0"/>
                    </a:lnTo>
                    <a:lnTo>
                      <a:pt x="107" y="0"/>
                    </a:lnTo>
                    <a:lnTo>
                      <a:pt x="122" y="4"/>
                    </a:lnTo>
                    <a:lnTo>
                      <a:pt x="133" y="4"/>
                    </a:lnTo>
                    <a:lnTo>
                      <a:pt x="144" y="8"/>
                    </a:lnTo>
                    <a:lnTo>
                      <a:pt x="153" y="19"/>
                    </a:lnTo>
                    <a:lnTo>
                      <a:pt x="161" y="31"/>
                    </a:lnTo>
                    <a:lnTo>
                      <a:pt x="162" y="49"/>
                    </a:lnTo>
                    <a:lnTo>
                      <a:pt x="164" y="71"/>
                    </a:lnTo>
                    <a:lnTo>
                      <a:pt x="167" y="102"/>
                    </a:lnTo>
                    <a:lnTo>
                      <a:pt x="165" y="129"/>
                    </a:lnTo>
                    <a:lnTo>
                      <a:pt x="161" y="153"/>
                    </a:lnTo>
                    <a:lnTo>
                      <a:pt x="157" y="173"/>
                    </a:lnTo>
                    <a:lnTo>
                      <a:pt x="152" y="188"/>
                    </a:lnTo>
                    <a:lnTo>
                      <a:pt x="147" y="203"/>
                    </a:lnTo>
                    <a:lnTo>
                      <a:pt x="143" y="216"/>
                    </a:lnTo>
                    <a:lnTo>
                      <a:pt x="137" y="231"/>
                    </a:lnTo>
                    <a:lnTo>
                      <a:pt x="131" y="231"/>
                    </a:lnTo>
                    <a:lnTo>
                      <a:pt x="133" y="210"/>
                    </a:lnTo>
                    <a:lnTo>
                      <a:pt x="129" y="197"/>
                    </a:lnTo>
                    <a:lnTo>
                      <a:pt x="127" y="188"/>
                    </a:lnTo>
                    <a:lnTo>
                      <a:pt x="131" y="175"/>
                    </a:lnTo>
                    <a:lnTo>
                      <a:pt x="133" y="153"/>
                    </a:lnTo>
                    <a:lnTo>
                      <a:pt x="128" y="147"/>
                    </a:lnTo>
                    <a:lnTo>
                      <a:pt x="121" y="157"/>
                    </a:lnTo>
                    <a:lnTo>
                      <a:pt x="115" y="169"/>
                    </a:lnTo>
                    <a:lnTo>
                      <a:pt x="116" y="147"/>
                    </a:lnTo>
                    <a:lnTo>
                      <a:pt x="113" y="118"/>
                    </a:lnTo>
                    <a:lnTo>
                      <a:pt x="113" y="89"/>
                    </a:lnTo>
                    <a:lnTo>
                      <a:pt x="112" y="72"/>
                    </a:lnTo>
                    <a:lnTo>
                      <a:pt x="118" y="65"/>
                    </a:lnTo>
                    <a:lnTo>
                      <a:pt x="106" y="69"/>
                    </a:lnTo>
                    <a:lnTo>
                      <a:pt x="96" y="74"/>
                    </a:lnTo>
                    <a:lnTo>
                      <a:pt x="88" y="75"/>
                    </a:lnTo>
                    <a:lnTo>
                      <a:pt x="71" y="78"/>
                    </a:lnTo>
                    <a:lnTo>
                      <a:pt x="61" y="83"/>
                    </a:lnTo>
                    <a:lnTo>
                      <a:pt x="76" y="74"/>
                    </a:lnTo>
                    <a:lnTo>
                      <a:pt x="67" y="74"/>
                    </a:lnTo>
                    <a:lnTo>
                      <a:pt x="48" y="74"/>
                    </a:lnTo>
                    <a:lnTo>
                      <a:pt x="34" y="71"/>
                    </a:lnTo>
                    <a:lnTo>
                      <a:pt x="16" y="72"/>
                    </a:lnTo>
                    <a:lnTo>
                      <a:pt x="11" y="87"/>
                    </a:lnTo>
                    <a:lnTo>
                      <a:pt x="9" y="105"/>
                    </a:lnTo>
                    <a:lnTo>
                      <a:pt x="5" y="83"/>
                    </a:lnTo>
                    <a:lnTo>
                      <a:pt x="0" y="57"/>
                    </a:lnTo>
                    <a:lnTo>
                      <a:pt x="9" y="40"/>
                    </a:lnTo>
                    <a:lnTo>
                      <a:pt x="18" y="28"/>
                    </a:lnTo>
                    <a:lnTo>
                      <a:pt x="30" y="19"/>
                    </a:lnTo>
                    <a:close/>
                  </a:path>
                </a:pathLst>
              </a:custGeom>
              <a:solidFill>
                <a:srgbClr val="000000"/>
              </a:solidFill>
              <a:ln w="9525">
                <a:solidFill>
                  <a:srgbClr val="FF6600"/>
                </a:solidFill>
                <a:round/>
                <a:headEnd/>
                <a:tailEnd/>
              </a:ln>
            </p:spPr>
            <p:txBody>
              <a:bodyPr/>
              <a:lstStyle/>
              <a:p>
                <a:endParaRPr lang="zh-CN" altLang="en-US"/>
              </a:p>
            </p:txBody>
          </p:sp>
        </p:grpSp>
      </p:grpSp>
      <p:sp>
        <p:nvSpPr>
          <p:cNvPr id="3" name="AutoShape 167"/>
          <p:cNvSpPr>
            <a:spLocks noChangeArrowheads="1"/>
          </p:cNvSpPr>
          <p:nvPr/>
        </p:nvSpPr>
        <p:spPr bwMode="auto">
          <a:xfrm rot="19537076">
            <a:off x="-34217" y="5333206"/>
            <a:ext cx="9272273" cy="881063"/>
          </a:xfrm>
          <a:prstGeom prst="rightArrow">
            <a:avLst>
              <a:gd name="adj1" fmla="val 72348"/>
              <a:gd name="adj2" fmla="val 115426"/>
            </a:avLst>
          </a:prstGeom>
          <a:gradFill>
            <a:gsLst>
              <a:gs pos="0">
                <a:srgbClr val="FFC000">
                  <a:alpha val="0"/>
                </a:srgbClr>
              </a:gs>
              <a:gs pos="100000">
                <a:srgbClr val="FF6600"/>
              </a:gs>
            </a:gsLst>
            <a:lin ang="2700000" scaled="1"/>
          </a:grad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none" anchor="ctr">
            <a:flatTx/>
          </a:bodyPr>
          <a:lstStyle/>
          <a:p>
            <a:pPr algn="ctr">
              <a:spcBef>
                <a:spcPct val="15000"/>
              </a:spcBef>
              <a:defRPr/>
            </a:pPr>
            <a:endParaRPr lang="zh-CN" altLang="en-US" b="1">
              <a:latin typeface="黑体" pitchFamily="49" charset="-122"/>
              <a:ea typeface="黑体" pitchFamily="49" charset="-122"/>
            </a:endParaRPr>
          </a:p>
        </p:txBody>
      </p:sp>
      <p:sp>
        <p:nvSpPr>
          <p:cNvPr id="2072" name="Rectangle 168"/>
          <p:cNvSpPr>
            <a:spLocks noChangeArrowheads="1"/>
          </p:cNvSpPr>
          <p:nvPr/>
        </p:nvSpPr>
        <p:spPr bwMode="auto">
          <a:xfrm rot="-1254355">
            <a:off x="4432300" y="4903788"/>
            <a:ext cx="3868738" cy="430212"/>
          </a:xfrm>
          <a:prstGeom prst="rect">
            <a:avLst/>
          </a:prstGeom>
          <a:noFill/>
          <a:ln w="9525">
            <a:noFill/>
            <a:miter lim="800000"/>
            <a:headEnd/>
            <a:tailEnd/>
          </a:ln>
        </p:spPr>
        <p:txBody>
          <a:bodyPr wrap="none" lIns="89611" tIns="44806" rIns="89611" bIns="44806">
            <a:spAutoFit/>
          </a:bodyPr>
          <a:lstStyle/>
          <a:p>
            <a:pPr defTabSz="895350"/>
            <a:r>
              <a:rPr lang="zh-CN" altLang="en-US" sz="2200" b="1">
                <a:latin typeface="黑体" pitchFamily="49" charset="-122"/>
                <a:ea typeface="黑体" pitchFamily="49" charset="-122"/>
              </a:rPr>
              <a:t>以市场为导向的绩效考核体系</a:t>
            </a:r>
          </a:p>
        </p:txBody>
      </p:sp>
      <p:sp>
        <p:nvSpPr>
          <p:cNvPr id="2073" name="Text Box 169"/>
          <p:cNvSpPr txBox="1">
            <a:spLocks noChangeArrowheads="1"/>
          </p:cNvSpPr>
          <p:nvPr/>
        </p:nvSpPr>
        <p:spPr bwMode="auto">
          <a:xfrm>
            <a:off x="3371850" y="4160838"/>
            <a:ext cx="2506663" cy="401637"/>
          </a:xfrm>
          <a:prstGeom prst="rect">
            <a:avLst/>
          </a:prstGeom>
          <a:noFill/>
          <a:ln w="9525" algn="ctr">
            <a:noFill/>
            <a:miter lim="800000"/>
            <a:headEnd/>
            <a:tailEnd/>
          </a:ln>
        </p:spPr>
        <p:txBody>
          <a:bodyPr lIns="90000" tIns="46800" rIns="90000" bIns="46800">
            <a:spAutoFit/>
          </a:bodyPr>
          <a:lstStyle/>
          <a:p>
            <a:r>
              <a:rPr lang="zh-CN" altLang="en-US" sz="2000" b="1">
                <a:solidFill>
                  <a:schemeClr val="tx1"/>
                </a:solidFill>
                <a:latin typeface="黑体" pitchFamily="49" charset="-122"/>
                <a:ea typeface="黑体" pitchFamily="49" charset="-122"/>
              </a:rPr>
              <a:t>竞争，激励，淘汰</a:t>
            </a:r>
          </a:p>
        </p:txBody>
      </p:sp>
      <p:sp>
        <p:nvSpPr>
          <p:cNvPr id="2074" name="Text Box 170"/>
          <p:cNvSpPr txBox="1">
            <a:spLocks noChangeArrowheads="1"/>
          </p:cNvSpPr>
          <p:nvPr/>
        </p:nvSpPr>
        <p:spPr bwMode="auto">
          <a:xfrm>
            <a:off x="6038850" y="2414588"/>
            <a:ext cx="2724150" cy="401637"/>
          </a:xfrm>
          <a:prstGeom prst="rect">
            <a:avLst/>
          </a:prstGeom>
          <a:noFill/>
          <a:ln w="9525" algn="ctr">
            <a:noFill/>
            <a:miter lim="800000"/>
            <a:headEnd/>
            <a:tailEnd/>
          </a:ln>
        </p:spPr>
        <p:txBody>
          <a:bodyPr lIns="90000" tIns="46800" rIns="90000" bIns="46800">
            <a:spAutoFit/>
          </a:bodyPr>
          <a:lstStyle/>
          <a:p>
            <a:r>
              <a:rPr lang="zh-CN" altLang="en-US" sz="2000" b="1">
                <a:solidFill>
                  <a:schemeClr val="tx1"/>
                </a:solidFill>
                <a:latin typeface="黑体" pitchFamily="49" charset="-122"/>
                <a:ea typeface="黑体" pitchFamily="49" charset="-122"/>
              </a:rPr>
              <a:t>让</a:t>
            </a:r>
            <a:r>
              <a:rPr lang="zh-CN" altLang="en-US" sz="2000" b="1">
                <a:latin typeface="黑体" pitchFamily="49" charset="-122"/>
                <a:ea typeface="黑体" pitchFamily="49" charset="-122"/>
              </a:rPr>
              <a:t>优秀人才</a:t>
            </a:r>
            <a:r>
              <a:rPr lang="zh-CN" altLang="en-US" sz="2000" b="1">
                <a:solidFill>
                  <a:schemeClr val="tx1"/>
                </a:solidFill>
                <a:latin typeface="黑体" pitchFamily="49" charset="-122"/>
                <a:ea typeface="黑体" pitchFamily="49" charset="-122"/>
              </a:rPr>
              <a:t>脱颖而出</a:t>
            </a:r>
          </a:p>
        </p:txBody>
      </p:sp>
    </p:spTree>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灯片编号占位符 3"/>
          <p:cNvSpPr>
            <a:spLocks noGrp="1"/>
          </p:cNvSpPr>
          <p:nvPr>
            <p:ph type="sldNum" sz="quarter" idx="10"/>
          </p:nvPr>
        </p:nvSpPr>
        <p:spPr>
          <a:xfrm>
            <a:off x="8866188" y="6653213"/>
            <a:ext cx="139700" cy="152400"/>
          </a:xfrm>
          <a:noFill/>
        </p:spPr>
        <p:txBody>
          <a:bodyPr/>
          <a:lstStyle/>
          <a:p>
            <a:pPr defTabSz="912813"/>
            <a:fld id="{F3FC7839-4B8E-4A68-8564-4F623FD88A50}" type="slidenum">
              <a:rPr lang="zh-TW" altLang="zh-TW" smtClean="0">
                <a:latin typeface="Arial" pitchFamily="34" charset="0"/>
              </a:rPr>
              <a:pPr defTabSz="912813"/>
              <a:t>32</a:t>
            </a:fld>
            <a:endParaRPr lang="zh-TW" altLang="zh-TW" smtClean="0">
              <a:latin typeface="Arial" pitchFamily="34" charset="0"/>
            </a:endParaRPr>
          </a:p>
        </p:txBody>
      </p:sp>
      <p:sp>
        <p:nvSpPr>
          <p:cNvPr id="33795" name="Rectangle 2"/>
          <p:cNvSpPr>
            <a:spLocks noChangeArrowheads="1"/>
          </p:cNvSpPr>
          <p:nvPr/>
        </p:nvSpPr>
        <p:spPr bwMode="auto">
          <a:xfrm>
            <a:off x="0" y="254000"/>
            <a:ext cx="6934200" cy="1077913"/>
          </a:xfrm>
          <a:prstGeom prst="rect">
            <a:avLst/>
          </a:prstGeom>
          <a:noFill/>
          <a:ln w="9525">
            <a:noFill/>
            <a:miter lim="800000"/>
            <a:headEnd/>
            <a:tailEnd/>
          </a:ln>
        </p:spPr>
        <p:txBody>
          <a:bodyPr>
            <a:spAutoFit/>
          </a:bodyPr>
          <a:lstStyle/>
          <a:p>
            <a:r>
              <a:rPr lang="zh-CN" altLang="en-US" sz="3200" b="1">
                <a:solidFill>
                  <a:srgbClr val="FF6600"/>
                </a:solidFill>
                <a:latin typeface="宋体" pitchFamily="2" charset="-122"/>
                <a:ea typeface="黑体" pitchFamily="49" charset="-122"/>
              </a:rPr>
              <a:t>人才团队</a:t>
            </a:r>
            <a:endParaRPr lang="en-US" altLang="zh-CN" sz="3200" b="1">
              <a:solidFill>
                <a:srgbClr val="FF6600"/>
              </a:solidFill>
              <a:latin typeface="宋体" pitchFamily="2" charset="-122"/>
              <a:ea typeface="黑体" pitchFamily="49" charset="-122"/>
            </a:endParaRPr>
          </a:p>
          <a:p>
            <a:r>
              <a:rPr lang="en-US" altLang="zh-CN" sz="3200" b="1">
                <a:solidFill>
                  <a:schemeClr val="tx1"/>
                </a:solidFill>
                <a:latin typeface="宋体" pitchFamily="2" charset="-122"/>
                <a:ea typeface="黑体" pitchFamily="49" charset="-122"/>
              </a:rPr>
              <a:t>“</a:t>
            </a:r>
            <a:r>
              <a:rPr lang="zh-CN" altLang="en-US" sz="3200" b="1">
                <a:solidFill>
                  <a:schemeClr val="tx1"/>
                </a:solidFill>
                <a:latin typeface="黑体" pitchFamily="49" charset="-122"/>
                <a:ea typeface="黑体" pitchFamily="49" charset="-122"/>
              </a:rPr>
              <a:t>最好的培训在平安</a:t>
            </a:r>
            <a:r>
              <a:rPr lang="zh-CN" altLang="en-US" sz="3200" b="1">
                <a:solidFill>
                  <a:schemeClr val="tx1"/>
                </a:solidFill>
                <a:latin typeface="宋体" pitchFamily="2" charset="-122"/>
                <a:ea typeface="黑体" pitchFamily="49" charset="-122"/>
              </a:rPr>
              <a:t>”</a:t>
            </a:r>
            <a:endParaRPr lang="zh-CN" altLang="en-US" sz="3200" b="1">
              <a:solidFill>
                <a:schemeClr val="tx1"/>
              </a:solidFill>
              <a:latin typeface="黑体" pitchFamily="49" charset="-122"/>
              <a:ea typeface="黑体" pitchFamily="49" charset="-122"/>
            </a:endParaRPr>
          </a:p>
        </p:txBody>
      </p:sp>
      <p:sp>
        <p:nvSpPr>
          <p:cNvPr id="33796" name="Text Box 9"/>
          <p:cNvSpPr txBox="1">
            <a:spLocks noChangeArrowheads="1"/>
          </p:cNvSpPr>
          <p:nvPr/>
        </p:nvSpPr>
        <p:spPr bwMode="auto">
          <a:xfrm>
            <a:off x="857250" y="4337050"/>
            <a:ext cx="7467600" cy="1938338"/>
          </a:xfrm>
          <a:prstGeom prst="rect">
            <a:avLst/>
          </a:prstGeom>
          <a:noFill/>
          <a:ln w="9525">
            <a:noFill/>
            <a:miter lim="800000"/>
            <a:headEnd/>
            <a:tailEnd/>
          </a:ln>
        </p:spPr>
        <p:txBody>
          <a:bodyPr>
            <a:spAutoFit/>
          </a:bodyPr>
          <a:lstStyle/>
          <a:p>
            <a:pPr marL="628650" indent="-266700">
              <a:lnSpc>
                <a:spcPct val="150000"/>
              </a:lnSpc>
              <a:buClr>
                <a:srgbClr val="FB1919"/>
              </a:buClr>
              <a:buFont typeface="Wingdings" pitchFamily="2" charset="2"/>
              <a:buChar char="n"/>
            </a:pPr>
            <a:r>
              <a:rPr lang="zh-CN" altLang="en-US" sz="1600">
                <a:solidFill>
                  <a:schemeClr val="tx1"/>
                </a:solidFill>
                <a:latin typeface="黑体" pitchFamily="49" charset="-122"/>
                <a:ea typeface="黑体" pitchFamily="49" charset="-122"/>
                <a:cs typeface="Arial" pitchFamily="34" charset="0"/>
              </a:rPr>
              <a:t>占地</a:t>
            </a:r>
            <a:r>
              <a:rPr lang="en-US" altLang="zh-CN" sz="1600">
                <a:solidFill>
                  <a:schemeClr val="tx1"/>
                </a:solidFill>
                <a:latin typeface="黑体" pitchFamily="49" charset="-122"/>
                <a:ea typeface="黑体" pitchFamily="49" charset="-122"/>
                <a:cs typeface="Arial" pitchFamily="34" charset="0"/>
              </a:rPr>
              <a:t>20</a:t>
            </a:r>
            <a:r>
              <a:rPr lang="zh-CN" altLang="en-US" sz="1600">
                <a:solidFill>
                  <a:schemeClr val="tx1"/>
                </a:solidFill>
                <a:latin typeface="黑体" pitchFamily="49" charset="-122"/>
                <a:ea typeface="黑体" pitchFamily="49" charset="-122"/>
                <a:cs typeface="Arial" pitchFamily="34" charset="0"/>
              </a:rPr>
              <a:t>万平方米，能同时容纳千人学习的平安金融培训学院是国内规模最大的企业培训基地之一 </a:t>
            </a:r>
          </a:p>
          <a:p>
            <a:pPr marL="628650" indent="-266700">
              <a:lnSpc>
                <a:spcPct val="150000"/>
              </a:lnSpc>
              <a:buClr>
                <a:srgbClr val="FB1919"/>
              </a:buClr>
              <a:buFont typeface="Wingdings" pitchFamily="2" charset="2"/>
              <a:buChar char="n"/>
            </a:pPr>
            <a:r>
              <a:rPr lang="zh-CN" altLang="en-US" sz="1600">
                <a:solidFill>
                  <a:schemeClr val="tx1"/>
                </a:solidFill>
                <a:latin typeface="黑体" pitchFamily="49" charset="-122"/>
                <a:ea typeface="黑体" pitchFamily="49" charset="-122"/>
                <a:cs typeface="Arial" pitchFamily="34" charset="0"/>
              </a:rPr>
              <a:t>设有寿险学院、产险学院、金融学院、管理学院及博士后工作站，拥有多媒体教室</a:t>
            </a:r>
            <a:r>
              <a:rPr lang="en-US" altLang="zh-CN" sz="1600">
                <a:solidFill>
                  <a:schemeClr val="tx1"/>
                </a:solidFill>
                <a:latin typeface="黑体" pitchFamily="49" charset="-122"/>
                <a:ea typeface="黑体" pitchFamily="49" charset="-122"/>
                <a:cs typeface="Arial" pitchFamily="34" charset="0"/>
              </a:rPr>
              <a:t>24</a:t>
            </a:r>
            <a:r>
              <a:rPr lang="zh-CN" altLang="en-US" sz="1600">
                <a:solidFill>
                  <a:schemeClr val="tx1"/>
                </a:solidFill>
                <a:latin typeface="黑体" pitchFamily="49" charset="-122"/>
                <a:ea typeface="黑体" pitchFamily="49" charset="-122"/>
                <a:cs typeface="Arial" pitchFamily="34" charset="0"/>
              </a:rPr>
              <a:t>间、研讨室</a:t>
            </a:r>
            <a:r>
              <a:rPr lang="en-US" altLang="zh-CN" sz="1600">
                <a:solidFill>
                  <a:schemeClr val="tx1"/>
                </a:solidFill>
                <a:latin typeface="黑体" pitchFamily="49" charset="-122"/>
                <a:ea typeface="黑体" pitchFamily="49" charset="-122"/>
                <a:cs typeface="Arial" pitchFamily="34" charset="0"/>
              </a:rPr>
              <a:t>42</a:t>
            </a:r>
            <a:r>
              <a:rPr lang="zh-CN" altLang="en-US" sz="1600">
                <a:solidFill>
                  <a:schemeClr val="tx1"/>
                </a:solidFill>
                <a:latin typeface="黑体" pitchFamily="49" charset="-122"/>
                <a:ea typeface="黑体" pitchFamily="49" charset="-122"/>
                <a:cs typeface="Arial" pitchFamily="34" charset="0"/>
              </a:rPr>
              <a:t>间以及大型会议厅</a:t>
            </a:r>
            <a:r>
              <a:rPr lang="en-US" altLang="zh-CN" sz="1600">
                <a:solidFill>
                  <a:schemeClr val="tx1"/>
                </a:solidFill>
                <a:latin typeface="黑体" pitchFamily="49" charset="-122"/>
                <a:ea typeface="黑体" pitchFamily="49" charset="-122"/>
                <a:cs typeface="Arial" pitchFamily="34" charset="0"/>
              </a:rPr>
              <a:t>2</a:t>
            </a:r>
            <a:r>
              <a:rPr lang="zh-CN" altLang="en-US" sz="1600">
                <a:solidFill>
                  <a:schemeClr val="tx1"/>
                </a:solidFill>
                <a:latin typeface="黑体" pitchFamily="49" charset="-122"/>
                <a:ea typeface="黑体" pitchFamily="49" charset="-122"/>
                <a:cs typeface="Arial" pitchFamily="34" charset="0"/>
              </a:rPr>
              <a:t>间，为公司内外勤员工提供面授、认证考试、网上学习等培训，并与国内外著名学府共同开展职业培训</a:t>
            </a:r>
            <a:r>
              <a:rPr lang="zh-CN" altLang="en-US" sz="1600" b="1">
                <a:solidFill>
                  <a:schemeClr val="tx1"/>
                </a:solidFill>
                <a:latin typeface="宋体" pitchFamily="2" charset="-122"/>
                <a:ea typeface="黑体" pitchFamily="49" charset="-122"/>
                <a:cs typeface="Arial" pitchFamily="34" charset="0"/>
              </a:rPr>
              <a:t> </a:t>
            </a:r>
          </a:p>
        </p:txBody>
      </p:sp>
      <p:pic>
        <p:nvPicPr>
          <p:cNvPr id="33797" name="Picture 10" descr="平安大学校景"/>
          <p:cNvPicPr>
            <a:picLocks noChangeAspect="1" noChangeArrowheads="1"/>
          </p:cNvPicPr>
          <p:nvPr/>
        </p:nvPicPr>
        <p:blipFill>
          <a:blip r:embed="rId2" cstate="email"/>
          <a:srcRect/>
          <a:stretch>
            <a:fillRect/>
          </a:stretch>
        </p:blipFill>
        <p:spPr bwMode="auto">
          <a:xfrm>
            <a:off x="1352550" y="1333500"/>
            <a:ext cx="6958853" cy="26289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cxnSp>
        <p:nvCxnSpPr>
          <p:cNvPr id="33798" name="Straight Connector 6"/>
          <p:cNvCxnSpPr>
            <a:cxnSpLocks noChangeShapeType="1"/>
          </p:cNvCxnSpPr>
          <p:nvPr/>
        </p:nvCxnSpPr>
        <p:spPr bwMode="auto">
          <a:xfrm rot="5400000">
            <a:off x="238125" y="5362575"/>
            <a:ext cx="1733550" cy="0"/>
          </a:xfrm>
          <a:prstGeom prst="line">
            <a:avLst/>
          </a:prstGeom>
          <a:noFill/>
          <a:ln w="12700" algn="ctr">
            <a:solidFill>
              <a:schemeClr val="hlink"/>
            </a:solidFill>
            <a:round/>
            <a:headEnd/>
            <a:tailEnd/>
          </a:ln>
        </p:spPr>
      </p:cxnSp>
    </p:spTree>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Text Box 7"/>
          <p:cNvSpPr txBox="1">
            <a:spLocks noChangeArrowheads="1"/>
          </p:cNvSpPr>
          <p:nvPr/>
        </p:nvSpPr>
        <p:spPr bwMode="auto">
          <a:xfrm>
            <a:off x="1168400" y="476250"/>
            <a:ext cx="2336800" cy="579438"/>
          </a:xfrm>
          <a:prstGeom prst="rect">
            <a:avLst/>
          </a:prstGeom>
          <a:noFill/>
          <a:ln w="9525">
            <a:noFill/>
            <a:miter lim="800000"/>
            <a:headEnd/>
            <a:tailEnd/>
          </a:ln>
        </p:spPr>
        <p:txBody>
          <a:bodyPr>
            <a:spAutoFit/>
          </a:bodyPr>
          <a:lstStyle/>
          <a:p>
            <a:pPr>
              <a:spcBef>
                <a:spcPct val="50000"/>
              </a:spcBef>
              <a:defRPr/>
            </a:pPr>
            <a:r>
              <a:rPr lang="zh-CN" altLang="en-US" sz="3200" b="1" dirty="0">
                <a:solidFill>
                  <a:schemeClr val="tx1"/>
                </a:solidFill>
                <a:latin typeface="黑体" pitchFamily="2" charset="-122"/>
                <a:ea typeface="黑体" pitchFamily="2" charset="-122"/>
                <a:cs typeface="+mj-cs"/>
              </a:rPr>
              <a:t>目录</a:t>
            </a:r>
          </a:p>
        </p:txBody>
      </p:sp>
      <p:cxnSp>
        <p:nvCxnSpPr>
          <p:cNvPr id="34820" name="Straight Connector 6"/>
          <p:cNvCxnSpPr>
            <a:cxnSpLocks noChangeShapeType="1"/>
          </p:cNvCxnSpPr>
          <p:nvPr/>
        </p:nvCxnSpPr>
        <p:spPr bwMode="auto">
          <a:xfrm rot="5400000">
            <a:off x="1781175" y="428625"/>
            <a:ext cx="857250" cy="0"/>
          </a:xfrm>
          <a:prstGeom prst="line">
            <a:avLst/>
          </a:prstGeom>
          <a:noFill/>
          <a:ln w="12700" algn="ctr">
            <a:solidFill>
              <a:schemeClr val="hlink"/>
            </a:solidFill>
            <a:round/>
            <a:headEnd/>
            <a:tailEnd/>
          </a:ln>
        </p:spPr>
      </p:cxnSp>
      <p:sp>
        <p:nvSpPr>
          <p:cNvPr id="9" name="Rectangle 8"/>
          <p:cNvSpPr/>
          <p:nvPr/>
        </p:nvSpPr>
        <p:spPr>
          <a:xfrm>
            <a:off x="0" y="4424363"/>
            <a:ext cx="9144000" cy="571500"/>
          </a:xfrm>
          <a:prstGeom prst="rect">
            <a:avLst/>
          </a:prstGeom>
          <a:gradFill>
            <a:gsLst>
              <a:gs pos="0">
                <a:schemeClr val="accent4">
                  <a:tint val="50000"/>
                  <a:satMod val="300000"/>
                  <a:alpha val="46000"/>
                </a:schemeClr>
              </a:gs>
              <a:gs pos="35000">
                <a:schemeClr val="accent4">
                  <a:tint val="37000"/>
                  <a:satMod val="300000"/>
                  <a:alpha val="31000"/>
                </a:schemeClr>
              </a:gs>
              <a:gs pos="100000">
                <a:schemeClr val="accent4">
                  <a:tint val="15000"/>
                  <a:satMod val="350000"/>
                  <a:alpha val="0"/>
                </a:schemeClr>
              </a:gs>
            </a:gsLst>
          </a:gradFill>
          <a:ln>
            <a:solidFill>
              <a:schemeClr val="bg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171" name="Rectangle 3"/>
          <p:cNvSpPr>
            <a:spLocks noGrp="1" noChangeArrowheads="1"/>
          </p:cNvSpPr>
          <p:nvPr>
            <p:ph type="body" idx="1"/>
          </p:nvPr>
        </p:nvSpPr>
        <p:spPr>
          <a:xfrm>
            <a:off x="3103563" y="1136650"/>
            <a:ext cx="3276600" cy="5181600"/>
          </a:xfrm>
        </p:spPr>
        <p:txBody>
          <a:bodyPr/>
          <a:lstStyle/>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集团概览</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发展战略</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业务概况</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公司治理</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人才团队</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3200" b="1" kern="1200" dirty="0" smtClean="0">
                <a:solidFill>
                  <a:srgbClr val="FF6600"/>
                </a:solidFill>
                <a:latin typeface="黑体" pitchFamily="2" charset="-122"/>
                <a:ea typeface="黑体" pitchFamily="2" charset="-122"/>
                <a:cs typeface="+mj-cs"/>
              </a:rPr>
              <a:t>后援中心</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社会责任</a:t>
            </a:r>
          </a:p>
        </p:txBody>
      </p:sp>
      <p:pic>
        <p:nvPicPr>
          <p:cNvPr id="34823" name="Picture 14" descr="Logo2"/>
          <p:cNvPicPr>
            <a:picLocks noChangeAspect="1" noChangeArrowheads="1"/>
          </p:cNvPicPr>
          <p:nvPr/>
        </p:nvPicPr>
        <p:blipFill>
          <a:blip r:embed="rId4" cstate="print"/>
          <a:srcRect/>
          <a:stretch>
            <a:fillRect/>
          </a:stretch>
        </p:blipFill>
        <p:spPr bwMode="auto">
          <a:xfrm>
            <a:off x="711200" y="5695950"/>
            <a:ext cx="2306638" cy="381000"/>
          </a:xfrm>
          <a:prstGeom prst="rect">
            <a:avLst/>
          </a:prstGeom>
          <a:noFill/>
          <a:ln w="9525">
            <a:noFill/>
            <a:miter lim="800000"/>
            <a:headEnd/>
            <a:tailEnd/>
          </a:ln>
        </p:spPr>
      </p:pic>
      <p:sp>
        <p:nvSpPr>
          <p:cNvPr id="34824" name="Rectangle 12"/>
          <p:cNvSpPr>
            <a:spLocks noChangeArrowheads="1"/>
          </p:cNvSpPr>
          <p:nvPr/>
        </p:nvSpPr>
        <p:spPr bwMode="auto">
          <a:xfrm>
            <a:off x="2209800" y="0"/>
            <a:ext cx="247650" cy="971550"/>
          </a:xfrm>
          <a:prstGeom prst="rect">
            <a:avLst/>
          </a:prstGeom>
          <a:solidFill>
            <a:schemeClr val="bg2"/>
          </a:solidFill>
          <a:ln w="12700" algn="ctr">
            <a:solidFill>
              <a:schemeClr val="bg1"/>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4"/>
          <p:cNvSpPr txBox="1">
            <a:spLocks noChangeArrowheads="1"/>
          </p:cNvSpPr>
          <p:nvPr/>
        </p:nvSpPr>
        <p:spPr bwMode="auto">
          <a:xfrm>
            <a:off x="0" y="0"/>
            <a:ext cx="9144000" cy="1169988"/>
          </a:xfrm>
          <a:prstGeom prst="rect">
            <a:avLst/>
          </a:prstGeom>
          <a:noFill/>
          <a:ln w="9525">
            <a:noFill/>
            <a:miter lim="800000"/>
            <a:headEnd/>
            <a:tailEnd/>
          </a:ln>
        </p:spPr>
        <p:txBody>
          <a:bodyPr>
            <a:spAutoFit/>
          </a:bodyPr>
          <a:lstStyle/>
          <a:p>
            <a:pPr>
              <a:spcBef>
                <a:spcPct val="50000"/>
              </a:spcBef>
            </a:pPr>
            <a:r>
              <a:rPr lang="zh-CN" altLang="en-US" sz="2800" b="1">
                <a:solidFill>
                  <a:srgbClr val="FF6600"/>
                </a:solidFill>
                <a:ea typeface="黑体" pitchFamily="49" charset="-122"/>
                <a:cs typeface="Arial" pitchFamily="34" charset="0"/>
              </a:rPr>
              <a:t>后援中心</a:t>
            </a:r>
            <a:endParaRPr lang="en-US" altLang="zh-CN" sz="2800" b="1">
              <a:solidFill>
                <a:srgbClr val="FF6600"/>
              </a:solidFill>
              <a:ea typeface="黑体" pitchFamily="49" charset="-122"/>
              <a:cs typeface="Arial" pitchFamily="34" charset="0"/>
            </a:endParaRPr>
          </a:p>
          <a:p>
            <a:pPr>
              <a:spcBef>
                <a:spcPct val="50000"/>
              </a:spcBef>
            </a:pPr>
            <a:r>
              <a:rPr lang="zh-CN" altLang="en-US" sz="2800" b="1">
                <a:solidFill>
                  <a:schemeClr val="tx1"/>
                </a:solidFill>
                <a:ea typeface="黑体" pitchFamily="49" charset="-122"/>
                <a:cs typeface="Arial" pitchFamily="34" charset="0"/>
              </a:rPr>
              <a:t>亚洲最大、全球领先的综合金融后援平台</a:t>
            </a:r>
          </a:p>
        </p:txBody>
      </p:sp>
      <p:pic>
        <p:nvPicPr>
          <p:cNvPr id="35844" name="Picture 15" descr="DSC_3308"/>
          <p:cNvPicPr>
            <a:picLocks noChangeAspect="1" noChangeArrowheads="1"/>
          </p:cNvPicPr>
          <p:nvPr/>
        </p:nvPicPr>
        <p:blipFill>
          <a:blip r:embed="rId2" cstate="email"/>
          <a:srcRect/>
          <a:stretch>
            <a:fillRect/>
          </a:stretch>
        </p:blipFill>
        <p:spPr bwMode="auto">
          <a:xfrm>
            <a:off x="558798" y="1123950"/>
            <a:ext cx="8070852" cy="25908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 name="Text Box 16"/>
          <p:cNvSpPr txBox="1">
            <a:spLocks noChangeArrowheads="1"/>
          </p:cNvSpPr>
          <p:nvPr/>
        </p:nvSpPr>
        <p:spPr bwMode="auto">
          <a:xfrm>
            <a:off x="6011863" y="4810125"/>
            <a:ext cx="3132137" cy="1508125"/>
          </a:xfrm>
          <a:prstGeom prst="rect">
            <a:avLst/>
          </a:prstGeom>
          <a:noFill/>
          <a:ln w="9525" algn="ctr">
            <a:noFill/>
            <a:miter lim="800000"/>
            <a:headEnd/>
            <a:tailEnd/>
          </a:ln>
        </p:spPr>
        <p:txBody>
          <a:bodyPr lIns="90000" tIns="46800" rIns="90000" bIns="46800">
            <a:spAutoFit/>
          </a:bodyPr>
          <a:lstStyle/>
          <a:p>
            <a:pPr marL="352425" indent="-352425">
              <a:lnSpc>
                <a:spcPct val="80000"/>
              </a:lnSpc>
              <a:spcAft>
                <a:spcPct val="5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战略价值：支持集团强大的竞争战略</a:t>
            </a:r>
          </a:p>
          <a:p>
            <a:pPr marL="352425" indent="-352425">
              <a:lnSpc>
                <a:spcPct val="80000"/>
              </a:lnSpc>
              <a:spcAft>
                <a:spcPct val="5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核心功能：提升服务，支持销售，降低成本，控制风险</a:t>
            </a:r>
          </a:p>
          <a:p>
            <a:pPr marL="352425" indent="-352425">
              <a:lnSpc>
                <a:spcPct val="80000"/>
              </a:lnSpc>
              <a:spcAft>
                <a:spcPct val="5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运营特点：工厂化、标准化、流程化</a:t>
            </a:r>
          </a:p>
        </p:txBody>
      </p:sp>
      <p:sp>
        <p:nvSpPr>
          <p:cNvPr id="133137" name="Rectangle 17"/>
          <p:cNvSpPr>
            <a:spLocks noChangeArrowheads="1"/>
          </p:cNvSpPr>
          <p:nvPr/>
        </p:nvSpPr>
        <p:spPr bwMode="blackWhite">
          <a:xfrm>
            <a:off x="0" y="3382963"/>
            <a:ext cx="2887663" cy="541337"/>
          </a:xfrm>
          <a:prstGeom prst="rect">
            <a:avLst/>
          </a:prstGeom>
          <a:solidFill>
            <a:srgbClr val="FFC000"/>
          </a:soli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eaLnBrk="0" hangingPunct="0">
              <a:spcBef>
                <a:spcPct val="50000"/>
              </a:spcBef>
              <a:buClr>
                <a:srgbClr val="FFCC00"/>
              </a:buClr>
              <a:buSzPct val="75000"/>
              <a:buFont typeface="Wingdings" pitchFamily="2" charset="2"/>
              <a:buNone/>
              <a:defRPr/>
            </a:pPr>
            <a:r>
              <a:rPr lang="zh-CN" altLang="en-US" sz="2400" b="1">
                <a:ea typeface="黑体" pitchFamily="49" charset="-122"/>
                <a:cs typeface="Arial" pitchFamily="34" charset="0"/>
              </a:rPr>
              <a:t>中心概况</a:t>
            </a:r>
          </a:p>
        </p:txBody>
      </p:sp>
      <p:sp>
        <p:nvSpPr>
          <p:cNvPr id="133138" name="Rectangle 18"/>
          <p:cNvSpPr>
            <a:spLocks noChangeArrowheads="1"/>
          </p:cNvSpPr>
          <p:nvPr/>
        </p:nvSpPr>
        <p:spPr bwMode="blackWhite">
          <a:xfrm>
            <a:off x="6172200" y="4221163"/>
            <a:ext cx="2749550" cy="541337"/>
          </a:xfrm>
          <a:prstGeom prst="rect">
            <a:avLst/>
          </a:prstGeom>
          <a:solidFill>
            <a:srgbClr val="FFC000"/>
          </a:soli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eaLnBrk="0" hangingPunct="0">
              <a:spcBef>
                <a:spcPct val="50000"/>
              </a:spcBef>
              <a:buClr>
                <a:srgbClr val="FFCC00"/>
              </a:buClr>
              <a:buSzPct val="75000"/>
              <a:buFont typeface="Wingdings" pitchFamily="2" charset="2"/>
              <a:buNone/>
              <a:defRPr/>
            </a:pPr>
            <a:r>
              <a:rPr lang="zh-CN" altLang="en-US" sz="2400" b="1">
                <a:ea typeface="黑体" pitchFamily="49" charset="-122"/>
                <a:cs typeface="Arial" pitchFamily="34" charset="0"/>
              </a:rPr>
              <a:t>价值、功能与特色</a:t>
            </a:r>
          </a:p>
        </p:txBody>
      </p:sp>
      <p:sp>
        <p:nvSpPr>
          <p:cNvPr id="35851" name="Text Box 19"/>
          <p:cNvSpPr txBox="1">
            <a:spLocks noChangeArrowheads="1"/>
          </p:cNvSpPr>
          <p:nvPr/>
        </p:nvSpPr>
        <p:spPr bwMode="auto">
          <a:xfrm>
            <a:off x="0" y="4067175"/>
            <a:ext cx="2894013" cy="1660525"/>
          </a:xfrm>
          <a:prstGeom prst="rect">
            <a:avLst/>
          </a:prstGeom>
          <a:noFill/>
          <a:ln w="9525" algn="ctr">
            <a:noFill/>
            <a:miter lim="800000"/>
            <a:headEnd/>
            <a:tailEnd/>
          </a:ln>
        </p:spPr>
        <p:txBody>
          <a:bodyPr lIns="90000" tIns="46800" rIns="90000" bIns="46800">
            <a:spAutoFit/>
          </a:bodyPr>
          <a:lstStyle/>
          <a:p>
            <a:pPr marL="352425" indent="-352425">
              <a:lnSpc>
                <a:spcPct val="90000"/>
              </a:lnSpc>
              <a:spcAft>
                <a:spcPct val="10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国际领先：历时近</a:t>
            </a:r>
            <a:r>
              <a:rPr lang="en-US" altLang="zh-CN" sz="1600">
                <a:solidFill>
                  <a:schemeClr val="tx1"/>
                </a:solidFill>
                <a:ea typeface="黑体" pitchFamily="49" charset="-122"/>
                <a:cs typeface="Arial" pitchFamily="34" charset="0"/>
              </a:rPr>
              <a:t>10</a:t>
            </a:r>
            <a:r>
              <a:rPr lang="zh-CN" altLang="en-US" sz="1600">
                <a:solidFill>
                  <a:schemeClr val="tx1"/>
                </a:solidFill>
                <a:ea typeface="黑体" pitchFamily="49" charset="-122"/>
                <a:cs typeface="Arial" pitchFamily="34" charset="0"/>
              </a:rPr>
              <a:t>年，斥资数十亿元，现已基本建成，达到国际领先水平</a:t>
            </a:r>
          </a:p>
          <a:p>
            <a:pPr marL="352425" indent="-352425">
              <a:lnSpc>
                <a:spcPct val="90000"/>
              </a:lnSpc>
              <a:spcAft>
                <a:spcPct val="10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庞大规模：建筑面积</a:t>
            </a:r>
            <a:r>
              <a:rPr lang="en-US" altLang="zh-CN" sz="1600">
                <a:solidFill>
                  <a:schemeClr val="tx1"/>
                </a:solidFill>
                <a:ea typeface="黑体" pitchFamily="49" charset="-122"/>
                <a:cs typeface="Arial" pitchFamily="34" charset="0"/>
              </a:rPr>
              <a:t>14.7</a:t>
            </a:r>
            <a:r>
              <a:rPr lang="zh-CN" altLang="en-US" sz="1600">
                <a:solidFill>
                  <a:schemeClr val="tx1"/>
                </a:solidFill>
                <a:ea typeface="黑体" pitchFamily="49" charset="-122"/>
                <a:cs typeface="Arial" pitchFamily="34" charset="0"/>
              </a:rPr>
              <a:t>万平方米 ，可容纳</a:t>
            </a:r>
            <a:r>
              <a:rPr lang="en-US" altLang="zh-CN" sz="1600">
                <a:solidFill>
                  <a:schemeClr val="tx1"/>
                </a:solidFill>
                <a:ea typeface="黑体" pitchFamily="49" charset="-122"/>
                <a:cs typeface="Arial" pitchFamily="34" charset="0"/>
              </a:rPr>
              <a:t>1.2</a:t>
            </a:r>
            <a:r>
              <a:rPr lang="zh-CN" altLang="en-US" sz="1600">
                <a:solidFill>
                  <a:schemeClr val="tx1"/>
                </a:solidFill>
                <a:ea typeface="黑体" pitchFamily="49" charset="-122"/>
                <a:cs typeface="Arial" pitchFamily="34" charset="0"/>
              </a:rPr>
              <a:t>万人办公</a:t>
            </a:r>
          </a:p>
        </p:txBody>
      </p:sp>
      <p:sp>
        <p:nvSpPr>
          <p:cNvPr id="35852" name="Text Box 20"/>
          <p:cNvSpPr txBox="1">
            <a:spLocks noChangeArrowheads="1"/>
          </p:cNvSpPr>
          <p:nvPr/>
        </p:nvSpPr>
        <p:spPr bwMode="auto">
          <a:xfrm>
            <a:off x="3060700" y="4543425"/>
            <a:ext cx="2806700" cy="1535113"/>
          </a:xfrm>
          <a:prstGeom prst="rect">
            <a:avLst/>
          </a:prstGeom>
          <a:noFill/>
          <a:ln w="9525" algn="ctr">
            <a:noFill/>
            <a:miter lim="800000"/>
            <a:headEnd/>
            <a:tailEnd/>
          </a:ln>
        </p:spPr>
        <p:txBody>
          <a:bodyPr lIns="90000" tIns="46800" rIns="90000" bIns="46800">
            <a:spAutoFit/>
          </a:bodyPr>
          <a:lstStyle/>
          <a:p>
            <a:pPr marL="352425" indent="-352425">
              <a:lnSpc>
                <a:spcPct val="90000"/>
              </a:lnSpc>
              <a:spcAft>
                <a:spcPct val="5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统一服务标准和水平</a:t>
            </a:r>
          </a:p>
          <a:p>
            <a:pPr marL="352425" indent="-352425">
              <a:lnSpc>
                <a:spcPct val="90000"/>
              </a:lnSpc>
              <a:spcAft>
                <a:spcPct val="5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通过集中形成规模效应，降低成本</a:t>
            </a:r>
          </a:p>
          <a:p>
            <a:pPr marL="352425" indent="-352425">
              <a:lnSpc>
                <a:spcPct val="110000"/>
              </a:lnSpc>
              <a:spcAft>
                <a:spcPct val="50000"/>
              </a:spcAft>
              <a:buClr>
                <a:srgbClr val="FF0000"/>
              </a:buClr>
              <a:buSzPct val="85000"/>
              <a:buFont typeface="Wingdings" pitchFamily="2" charset="2"/>
              <a:buChar char="n"/>
            </a:pPr>
            <a:r>
              <a:rPr lang="zh-CN" altLang="en-US" sz="1600">
                <a:solidFill>
                  <a:schemeClr val="tx1"/>
                </a:solidFill>
                <a:ea typeface="黑体" pitchFamily="49" charset="-122"/>
                <a:cs typeface="Arial" pitchFamily="34" charset="0"/>
              </a:rPr>
              <a:t>前后台分开，有利于风险管控</a:t>
            </a:r>
          </a:p>
        </p:txBody>
      </p:sp>
      <p:sp>
        <p:nvSpPr>
          <p:cNvPr id="133141" name="Rectangle 21"/>
          <p:cNvSpPr>
            <a:spLocks noChangeArrowheads="1"/>
          </p:cNvSpPr>
          <p:nvPr/>
        </p:nvSpPr>
        <p:spPr bwMode="blackWhite">
          <a:xfrm>
            <a:off x="3079750" y="3935413"/>
            <a:ext cx="2749550" cy="541337"/>
          </a:xfrm>
          <a:prstGeom prst="rect">
            <a:avLst/>
          </a:prstGeom>
          <a:solidFill>
            <a:srgbClr val="FFC000"/>
          </a:solidFill>
          <a:ln w="12700" algn="ctr">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0" tIns="0" rIns="0" bIns="0" anchor="ctr" anchorCtr="1"/>
          <a:lstStyle/>
          <a:p>
            <a:pPr algn="ctr" defTabSz="873125" eaLnBrk="0" hangingPunct="0">
              <a:spcBef>
                <a:spcPct val="50000"/>
              </a:spcBef>
              <a:buClr>
                <a:srgbClr val="FFCC00"/>
              </a:buClr>
              <a:buSzPct val="75000"/>
              <a:defRPr/>
            </a:pPr>
            <a:r>
              <a:rPr lang="zh-CN" altLang="en-US" sz="2400" b="1" dirty="0">
                <a:ea typeface="黑体" pitchFamily="49" charset="-122"/>
                <a:cs typeface="Arial" pitchFamily="34" charset="0"/>
              </a:rPr>
              <a:t>建设目的</a:t>
            </a:r>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4925" y="-68263"/>
            <a:ext cx="8956675" cy="1290638"/>
          </a:xfrm>
          <a:prstGeom prst="rect">
            <a:avLst/>
          </a:prstGeom>
          <a:noFill/>
          <a:ln w="9525" algn="ctr">
            <a:noFill/>
            <a:miter lim="800000"/>
            <a:headEnd/>
            <a:tailEnd/>
          </a:ln>
        </p:spPr>
        <p:txBody>
          <a:bodyPr lIns="180000" tIns="90000" rIns="0" bIns="0" anchor="ctr">
            <a:spAutoFit/>
          </a:bodyPr>
          <a:lstStyle/>
          <a:p>
            <a:r>
              <a:rPr lang="zh-CN" altLang="en-US" sz="2600" b="1">
                <a:solidFill>
                  <a:srgbClr val="F05A23"/>
                </a:solidFill>
                <a:ea typeface="黑体" pitchFamily="49" charset="-122"/>
                <a:cs typeface="Arial" pitchFamily="34" charset="0"/>
              </a:rPr>
              <a:t>后援中心</a:t>
            </a:r>
            <a:endParaRPr lang="en-US" altLang="zh-CN" sz="2600" b="1">
              <a:solidFill>
                <a:srgbClr val="F05A23"/>
              </a:solidFill>
              <a:ea typeface="黑体" pitchFamily="49" charset="-122"/>
              <a:cs typeface="Arial" pitchFamily="34" charset="0"/>
            </a:endParaRPr>
          </a:p>
          <a:p>
            <a:r>
              <a:rPr lang="zh-CN" altLang="en-GB" sz="2600" b="1">
                <a:solidFill>
                  <a:schemeClr val="tx1"/>
                </a:solidFill>
                <a:ea typeface="黑体" pitchFamily="49" charset="-122"/>
                <a:cs typeface="Arial" pitchFamily="34" charset="0"/>
              </a:rPr>
              <a:t>长达</a:t>
            </a:r>
            <a:r>
              <a:rPr lang="en-GB" altLang="zh-CN" sz="2600" b="1">
                <a:solidFill>
                  <a:schemeClr val="tx1"/>
                </a:solidFill>
                <a:ea typeface="黑体" pitchFamily="49" charset="-122"/>
                <a:cs typeface="Arial" pitchFamily="34" charset="0"/>
              </a:rPr>
              <a:t>10</a:t>
            </a:r>
            <a:r>
              <a:rPr lang="zh-CN" altLang="en-GB" sz="2600" b="1">
                <a:solidFill>
                  <a:schemeClr val="tx1"/>
                </a:solidFill>
                <a:ea typeface="黑体" pitchFamily="49" charset="-122"/>
                <a:cs typeface="Arial" pitchFamily="34" charset="0"/>
              </a:rPr>
              <a:t>年的后台集中，于</a:t>
            </a:r>
            <a:r>
              <a:rPr lang="en-GB" altLang="zh-CN" sz="2600" b="1">
                <a:solidFill>
                  <a:schemeClr val="tx1"/>
                </a:solidFill>
                <a:ea typeface="黑体" pitchFamily="49" charset="-122"/>
                <a:cs typeface="Arial" pitchFamily="34" charset="0"/>
              </a:rPr>
              <a:t>2009</a:t>
            </a:r>
            <a:r>
              <a:rPr lang="zh-CN" altLang="en-GB" sz="2600" b="1">
                <a:solidFill>
                  <a:schemeClr val="tx1"/>
                </a:solidFill>
                <a:ea typeface="黑体" pitchFamily="49" charset="-122"/>
                <a:cs typeface="Arial" pitchFamily="34" charset="0"/>
              </a:rPr>
              <a:t>年底基本完成，为平安带来</a:t>
            </a:r>
            <a:r>
              <a:rPr lang="zh-CN" altLang="en-US" sz="2600" b="1">
                <a:solidFill>
                  <a:schemeClr val="tx1"/>
                </a:solidFill>
                <a:ea typeface="黑体" pitchFamily="49" charset="-122"/>
                <a:cs typeface="Arial" pitchFamily="34" charset="0"/>
              </a:rPr>
              <a:t>根本性变革和脱胎换骨的提升</a:t>
            </a:r>
          </a:p>
        </p:txBody>
      </p:sp>
      <p:sp>
        <p:nvSpPr>
          <p:cNvPr id="36867" name="Rectangle 7"/>
          <p:cNvSpPr>
            <a:spLocks noChangeArrowheads="1"/>
          </p:cNvSpPr>
          <p:nvPr/>
        </p:nvSpPr>
        <p:spPr bwMode="gray">
          <a:xfrm>
            <a:off x="1087438" y="3103563"/>
            <a:ext cx="1116012" cy="1406525"/>
          </a:xfrm>
          <a:prstGeom prst="rect">
            <a:avLst/>
          </a:prstGeom>
          <a:noFill/>
          <a:ln w="9525">
            <a:noFill/>
            <a:miter lim="800000"/>
            <a:headEnd/>
            <a:tailEnd/>
          </a:ln>
        </p:spPr>
        <p:txBody>
          <a:bodyPr wrap="none" lIns="64008" tIns="64008" rIns="45720" bIns="64008" anchor="ctr"/>
          <a:lstStyle/>
          <a:p>
            <a:endParaRPr lang="zh-CN" altLang="en-US" b="1">
              <a:ea typeface="黑体" pitchFamily="49" charset="-122"/>
              <a:cs typeface="Arial" pitchFamily="34" charset="0"/>
            </a:endParaRPr>
          </a:p>
        </p:txBody>
      </p:sp>
      <p:sp>
        <p:nvSpPr>
          <p:cNvPr id="36876" name="Rectangle 16"/>
          <p:cNvSpPr>
            <a:spLocks noChangeArrowheads="1"/>
          </p:cNvSpPr>
          <p:nvPr/>
        </p:nvSpPr>
        <p:spPr bwMode="auto">
          <a:xfrm>
            <a:off x="87313" y="1985963"/>
            <a:ext cx="60325" cy="150812"/>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885" name="Rectangle 25"/>
          <p:cNvSpPr>
            <a:spLocks noChangeArrowheads="1"/>
          </p:cNvSpPr>
          <p:nvPr/>
        </p:nvSpPr>
        <p:spPr bwMode="auto">
          <a:xfrm>
            <a:off x="60325" y="2322513"/>
            <a:ext cx="4473575" cy="2238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1.</a:t>
            </a:r>
            <a:r>
              <a:rPr kumimoji="1" lang="zh-CN" altLang="en-US" sz="1300" b="1">
                <a:ea typeface="黑体" pitchFamily="49" charset="-122"/>
                <a:cs typeface="Arial" pitchFamily="34" charset="0"/>
              </a:rPr>
              <a:t>设立寿险全国电话中心（</a:t>
            </a:r>
            <a:r>
              <a:rPr kumimoji="1" lang="en-US" altLang="zh-CN" sz="1300" b="1">
                <a:ea typeface="黑体" pitchFamily="49" charset="-122"/>
                <a:cs typeface="Arial" pitchFamily="34" charset="0"/>
              </a:rPr>
              <a:t>95511</a:t>
            </a:r>
            <a:r>
              <a:rPr kumimoji="1" lang="zh-CN" altLang="en-US" sz="1300" b="1">
                <a:ea typeface="黑体" pitchFamily="49" charset="-122"/>
                <a:cs typeface="Arial" pitchFamily="34" charset="0"/>
              </a:rPr>
              <a:t>）</a:t>
            </a:r>
          </a:p>
        </p:txBody>
      </p:sp>
      <p:sp>
        <p:nvSpPr>
          <p:cNvPr id="36886" name="Rectangle 26"/>
          <p:cNvSpPr>
            <a:spLocks noChangeArrowheads="1"/>
          </p:cNvSpPr>
          <p:nvPr/>
        </p:nvSpPr>
        <p:spPr bwMode="auto">
          <a:xfrm>
            <a:off x="2630488" y="3498850"/>
            <a:ext cx="1919287" cy="223838"/>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5.</a:t>
            </a:r>
            <a:r>
              <a:rPr kumimoji="1" lang="zh-CN" altLang="en-US" sz="1300" b="1">
                <a:ea typeface="黑体" pitchFamily="49" charset="-122"/>
                <a:cs typeface="Arial" pitchFamily="34" charset="0"/>
              </a:rPr>
              <a:t>寿险财务收支省级集中</a:t>
            </a:r>
          </a:p>
        </p:txBody>
      </p:sp>
      <p:sp>
        <p:nvSpPr>
          <p:cNvPr id="36887" name="Rectangle 27"/>
          <p:cNvSpPr>
            <a:spLocks noChangeArrowheads="1"/>
          </p:cNvSpPr>
          <p:nvPr/>
        </p:nvSpPr>
        <p:spPr bwMode="auto">
          <a:xfrm>
            <a:off x="2640013" y="3844925"/>
            <a:ext cx="1912937" cy="223838"/>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6.</a:t>
            </a:r>
            <a:r>
              <a:rPr kumimoji="1" lang="zh-CN" altLang="en-US" sz="1300" b="1">
                <a:ea typeface="黑体" pitchFamily="49" charset="-122"/>
                <a:cs typeface="Arial" pitchFamily="34" charset="0"/>
              </a:rPr>
              <a:t>寿险契约作业省级集中</a:t>
            </a:r>
          </a:p>
        </p:txBody>
      </p:sp>
      <p:sp>
        <p:nvSpPr>
          <p:cNvPr id="36888" name="Rectangle 28"/>
          <p:cNvSpPr>
            <a:spLocks noChangeArrowheads="1"/>
          </p:cNvSpPr>
          <p:nvPr/>
        </p:nvSpPr>
        <p:spPr bwMode="auto">
          <a:xfrm>
            <a:off x="1812925" y="3198813"/>
            <a:ext cx="1971675" cy="225425"/>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4.</a:t>
            </a:r>
            <a:r>
              <a:rPr kumimoji="1" lang="zh-CN" altLang="en-US" sz="1300" b="1">
                <a:ea typeface="黑体" pitchFamily="49" charset="-122"/>
                <a:cs typeface="Arial" pitchFamily="34" charset="0"/>
              </a:rPr>
              <a:t>寿险核保省级集中</a:t>
            </a:r>
          </a:p>
        </p:txBody>
      </p:sp>
      <p:sp>
        <p:nvSpPr>
          <p:cNvPr id="36889" name="Rectangle 29"/>
          <p:cNvSpPr>
            <a:spLocks noChangeArrowheads="1"/>
          </p:cNvSpPr>
          <p:nvPr/>
        </p:nvSpPr>
        <p:spPr bwMode="auto">
          <a:xfrm>
            <a:off x="928688" y="2909888"/>
            <a:ext cx="2274887" cy="2238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dirty="0">
                <a:ea typeface="黑体" pitchFamily="49" charset="-122"/>
                <a:cs typeface="Arial" pitchFamily="34" charset="0"/>
              </a:rPr>
              <a:t>3.</a:t>
            </a:r>
            <a:r>
              <a:rPr kumimoji="1" lang="zh-CN" altLang="en-US" sz="1300" b="1" dirty="0">
                <a:ea typeface="黑体" pitchFamily="49" charset="-122"/>
                <a:cs typeface="Arial" pitchFamily="34" charset="0"/>
              </a:rPr>
              <a:t>车险理赔区域集中</a:t>
            </a:r>
          </a:p>
        </p:txBody>
      </p:sp>
      <p:sp>
        <p:nvSpPr>
          <p:cNvPr id="36890" name="Rectangle 30"/>
          <p:cNvSpPr>
            <a:spLocks noChangeArrowheads="1"/>
          </p:cNvSpPr>
          <p:nvPr/>
        </p:nvSpPr>
        <p:spPr bwMode="auto">
          <a:xfrm>
            <a:off x="928688" y="2611438"/>
            <a:ext cx="3573462" cy="2238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2.IT</a:t>
            </a:r>
            <a:r>
              <a:rPr kumimoji="1" lang="zh-CN" altLang="en-US" sz="1300" b="1">
                <a:ea typeface="黑体" pitchFamily="49" charset="-122"/>
                <a:cs typeface="Arial" pitchFamily="34" charset="0"/>
              </a:rPr>
              <a:t>改造和更新</a:t>
            </a:r>
          </a:p>
        </p:txBody>
      </p:sp>
      <p:sp>
        <p:nvSpPr>
          <p:cNvPr id="36903" name="AutoShape 31"/>
          <p:cNvSpPr>
            <a:spLocks/>
          </p:cNvSpPr>
          <p:nvPr/>
        </p:nvSpPr>
        <p:spPr bwMode="auto">
          <a:xfrm>
            <a:off x="4562475" y="2378075"/>
            <a:ext cx="144463" cy="1568450"/>
          </a:xfrm>
          <a:prstGeom prst="rightBrace">
            <a:avLst>
              <a:gd name="adj1" fmla="val 90476"/>
              <a:gd name="adj2" fmla="val 50000"/>
            </a:avLst>
          </a:prstGeom>
          <a:noFill/>
          <a:ln w="38100">
            <a:solidFill>
              <a:schemeClr val="bg1"/>
            </a:solidFill>
            <a:round/>
            <a:headEnd/>
            <a:tailEnd/>
          </a:ln>
        </p:spPr>
        <p:txBody>
          <a:bodyPr wrap="none" anchor="ctr"/>
          <a:lstStyle/>
          <a:p>
            <a:endParaRPr lang="zh-CN" altLang="en-US" b="1">
              <a:ea typeface="黑体" pitchFamily="49" charset="-122"/>
              <a:cs typeface="Arial" pitchFamily="34" charset="0"/>
            </a:endParaRPr>
          </a:p>
        </p:txBody>
      </p:sp>
      <p:sp>
        <p:nvSpPr>
          <p:cNvPr id="36892" name="Oval 32"/>
          <p:cNvSpPr>
            <a:spLocks noChangeArrowheads="1"/>
          </p:cNvSpPr>
          <p:nvPr/>
        </p:nvSpPr>
        <p:spPr bwMode="auto">
          <a:xfrm>
            <a:off x="4759325" y="2557463"/>
            <a:ext cx="438150" cy="1247775"/>
          </a:xfrm>
          <a:prstGeom prst="ellipse">
            <a:avLst/>
          </a:prstGeom>
          <a:solidFill>
            <a:schemeClr val="bg1">
              <a:lumMod val="95000"/>
            </a:schemeClr>
          </a:solidFill>
          <a:ln w="9525">
            <a:noFill/>
            <a:round/>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none" lIns="89611" tIns="44806" rIns="89611" bIns="44806" anchor="ctr"/>
          <a:lstStyle/>
          <a:p>
            <a:pPr algn="ctr" defTabSz="895350">
              <a:defRPr/>
            </a:pPr>
            <a:r>
              <a:rPr kumimoji="1" lang="zh-CN" altLang="en-US" b="1">
                <a:ea typeface="黑体" pitchFamily="49" charset="-122"/>
                <a:cs typeface="Arial" pitchFamily="34" charset="0"/>
              </a:rPr>
              <a:t> </a:t>
            </a:r>
          </a:p>
        </p:txBody>
      </p:sp>
      <p:sp>
        <p:nvSpPr>
          <p:cNvPr id="36893" name="AutoShape 33"/>
          <p:cNvSpPr>
            <a:spLocks noChangeArrowheads="1"/>
          </p:cNvSpPr>
          <p:nvPr/>
        </p:nvSpPr>
        <p:spPr bwMode="auto">
          <a:xfrm>
            <a:off x="4178300" y="4367213"/>
            <a:ext cx="488950" cy="298450"/>
          </a:xfrm>
          <a:prstGeom prst="upArrow">
            <a:avLst>
              <a:gd name="adj1" fmla="val 42000"/>
              <a:gd name="adj2" fmla="val 43917"/>
            </a:avLst>
          </a:prstGeom>
          <a:gradFill flip="none" rotWithShape="1">
            <a:gsLst>
              <a:gs pos="0">
                <a:srgbClr val="FF3300">
                  <a:shade val="30000"/>
                  <a:satMod val="115000"/>
                  <a:alpha val="0"/>
                </a:srgbClr>
              </a:gs>
              <a:gs pos="50000">
                <a:srgbClr val="FF3300">
                  <a:shade val="67500"/>
                  <a:satMod val="115000"/>
                </a:srgbClr>
              </a:gs>
              <a:gs pos="100000">
                <a:srgbClr val="FF3300">
                  <a:shade val="100000"/>
                  <a:satMod val="115000"/>
                </a:srgbClr>
              </a:gs>
            </a:gsLst>
            <a:lin ang="16200000" scaled="1"/>
            <a:tileRect/>
          </a:gradFill>
          <a:ln w="9525" algn="ctr">
            <a:noFill/>
            <a:miter lim="800000"/>
            <a:headEnd/>
            <a:tailEnd/>
          </a:ln>
        </p:spPr>
        <p:txBody>
          <a:bodyPr wrap="none" lIns="89611" tIns="44806" rIns="89611" bIns="44806" anchor="ctr"/>
          <a:lstStyle/>
          <a:p>
            <a:pPr>
              <a:defRPr/>
            </a:pPr>
            <a:endParaRPr lang="zh-CN" altLang="en-US" b="1">
              <a:ea typeface="黑体" pitchFamily="49" charset="-122"/>
              <a:cs typeface="Arial" pitchFamily="34" charset="0"/>
            </a:endParaRPr>
          </a:p>
        </p:txBody>
      </p:sp>
      <p:sp>
        <p:nvSpPr>
          <p:cNvPr id="36908" name="Text Box 34"/>
          <p:cNvSpPr txBox="1">
            <a:spLocks noChangeArrowheads="1"/>
          </p:cNvSpPr>
          <p:nvPr/>
        </p:nvSpPr>
        <p:spPr bwMode="auto">
          <a:xfrm>
            <a:off x="4159250" y="4687888"/>
            <a:ext cx="744538" cy="336550"/>
          </a:xfrm>
          <a:prstGeom prst="rect">
            <a:avLst/>
          </a:prstGeom>
          <a:noFill/>
          <a:ln w="9525">
            <a:noFill/>
            <a:miter lim="800000"/>
            <a:headEnd/>
            <a:tailEnd/>
          </a:ln>
        </p:spPr>
        <p:txBody>
          <a:bodyPr lIns="89611" tIns="44806" rIns="89611" bIns="44806">
            <a:spAutoFit/>
          </a:bodyPr>
          <a:lstStyle/>
          <a:p>
            <a:pPr marL="100013" indent="-100013" defTabSz="895350"/>
            <a:r>
              <a:rPr kumimoji="1" lang="zh-CN" altLang="en-US" sz="1600" b="1">
                <a:solidFill>
                  <a:schemeClr val="tx1"/>
                </a:solidFill>
                <a:ea typeface="黑体" pitchFamily="49" charset="-122"/>
                <a:cs typeface="Arial" pitchFamily="34" charset="0"/>
              </a:rPr>
              <a:t>启动 </a:t>
            </a:r>
          </a:p>
        </p:txBody>
      </p:sp>
      <p:sp>
        <p:nvSpPr>
          <p:cNvPr id="36895" name="AutoShape 35"/>
          <p:cNvSpPr>
            <a:spLocks noChangeArrowheads="1"/>
          </p:cNvSpPr>
          <p:nvPr/>
        </p:nvSpPr>
        <p:spPr bwMode="auto">
          <a:xfrm>
            <a:off x="4948238" y="4367213"/>
            <a:ext cx="487362" cy="298450"/>
          </a:xfrm>
          <a:prstGeom prst="upArrow">
            <a:avLst>
              <a:gd name="adj1" fmla="val 42000"/>
              <a:gd name="adj2" fmla="val 43917"/>
            </a:avLst>
          </a:prstGeom>
          <a:gradFill flip="none" rotWithShape="1">
            <a:gsLst>
              <a:gs pos="0">
                <a:srgbClr val="FF3300">
                  <a:shade val="30000"/>
                  <a:satMod val="115000"/>
                  <a:alpha val="0"/>
                </a:srgbClr>
              </a:gs>
              <a:gs pos="50000">
                <a:srgbClr val="FF3300">
                  <a:shade val="67500"/>
                  <a:satMod val="115000"/>
                </a:srgbClr>
              </a:gs>
              <a:gs pos="100000">
                <a:srgbClr val="FF3300">
                  <a:shade val="100000"/>
                  <a:satMod val="115000"/>
                </a:srgbClr>
              </a:gs>
            </a:gsLst>
            <a:lin ang="16200000" scaled="1"/>
            <a:tileRect/>
          </a:gradFill>
          <a:ln w="9525" algn="ctr">
            <a:noFill/>
            <a:miter lim="800000"/>
            <a:headEnd/>
            <a:tailEnd/>
          </a:ln>
        </p:spPr>
        <p:txBody>
          <a:bodyPr wrap="none" lIns="89611" tIns="44806" rIns="89611" bIns="44806" anchor="ctr"/>
          <a:lstStyle/>
          <a:p>
            <a:pPr>
              <a:defRPr/>
            </a:pPr>
            <a:endParaRPr lang="zh-CN" altLang="en-US" b="1">
              <a:ea typeface="黑体" pitchFamily="49" charset="-122"/>
              <a:cs typeface="Arial" pitchFamily="34" charset="0"/>
            </a:endParaRPr>
          </a:p>
        </p:txBody>
      </p:sp>
      <p:sp>
        <p:nvSpPr>
          <p:cNvPr id="36912" name="Text Box 36"/>
          <p:cNvSpPr txBox="1">
            <a:spLocks noChangeArrowheads="1"/>
          </p:cNvSpPr>
          <p:nvPr/>
        </p:nvSpPr>
        <p:spPr bwMode="auto">
          <a:xfrm>
            <a:off x="4916488" y="4700588"/>
            <a:ext cx="744537" cy="336550"/>
          </a:xfrm>
          <a:prstGeom prst="rect">
            <a:avLst/>
          </a:prstGeom>
          <a:noFill/>
          <a:ln w="9525">
            <a:noFill/>
            <a:miter lim="800000"/>
            <a:headEnd/>
            <a:tailEnd/>
          </a:ln>
        </p:spPr>
        <p:txBody>
          <a:bodyPr lIns="89611" tIns="44806" rIns="89611" bIns="44806">
            <a:spAutoFit/>
          </a:bodyPr>
          <a:lstStyle/>
          <a:p>
            <a:pPr marL="100013" indent="-100013" defTabSz="895350"/>
            <a:r>
              <a:rPr kumimoji="1" lang="zh-CN" altLang="en-US" sz="1600" b="1">
                <a:solidFill>
                  <a:schemeClr val="tx1"/>
                </a:solidFill>
                <a:ea typeface="黑体" pitchFamily="49" charset="-122"/>
                <a:cs typeface="Arial" pitchFamily="34" charset="0"/>
              </a:rPr>
              <a:t>试点 </a:t>
            </a:r>
          </a:p>
        </p:txBody>
      </p:sp>
      <p:sp>
        <p:nvSpPr>
          <p:cNvPr id="36897" name="AutoShape 37"/>
          <p:cNvSpPr>
            <a:spLocks noChangeArrowheads="1"/>
          </p:cNvSpPr>
          <p:nvPr/>
        </p:nvSpPr>
        <p:spPr bwMode="auto">
          <a:xfrm>
            <a:off x="5821363" y="4367213"/>
            <a:ext cx="2586037" cy="373062"/>
          </a:xfrm>
          <a:prstGeom prst="rightArrow">
            <a:avLst>
              <a:gd name="adj1" fmla="val 56667"/>
              <a:gd name="adj2" fmla="val 83440"/>
            </a:avLst>
          </a:prstGeom>
          <a:gradFill flip="none" rotWithShape="1">
            <a:gsLst>
              <a:gs pos="0">
                <a:srgbClr val="FF3300">
                  <a:shade val="30000"/>
                  <a:satMod val="115000"/>
                  <a:alpha val="0"/>
                </a:srgbClr>
              </a:gs>
              <a:gs pos="50000">
                <a:srgbClr val="FF3300">
                  <a:shade val="67500"/>
                  <a:satMod val="115000"/>
                </a:srgbClr>
              </a:gs>
              <a:gs pos="100000">
                <a:srgbClr val="FF3300">
                  <a:shade val="100000"/>
                  <a:satMod val="115000"/>
                </a:srgbClr>
              </a:gs>
            </a:gsLst>
            <a:lin ang="0" scaled="1"/>
            <a:tileRect/>
          </a:gradFill>
          <a:ln w="9525" algn="ctr">
            <a:noFill/>
            <a:miter lim="800000"/>
            <a:headEnd/>
            <a:tailEnd/>
          </a:ln>
        </p:spPr>
        <p:txBody>
          <a:bodyPr wrap="none" lIns="89611" tIns="44806" rIns="89611" bIns="44806" anchor="ctr"/>
          <a:lstStyle/>
          <a:p>
            <a:pPr>
              <a:defRPr/>
            </a:pPr>
            <a:endParaRPr lang="zh-CN" altLang="en-US" b="1">
              <a:ea typeface="黑体" pitchFamily="49" charset="-122"/>
              <a:cs typeface="Arial" pitchFamily="34" charset="0"/>
            </a:endParaRPr>
          </a:p>
        </p:txBody>
      </p:sp>
      <p:sp>
        <p:nvSpPr>
          <p:cNvPr id="36916" name="Text Box 38"/>
          <p:cNvSpPr txBox="1">
            <a:spLocks noChangeArrowheads="1"/>
          </p:cNvSpPr>
          <p:nvPr/>
        </p:nvSpPr>
        <p:spPr bwMode="auto">
          <a:xfrm>
            <a:off x="5748338" y="4686300"/>
            <a:ext cx="1290637" cy="336550"/>
          </a:xfrm>
          <a:prstGeom prst="rect">
            <a:avLst/>
          </a:prstGeom>
          <a:noFill/>
          <a:ln w="9525">
            <a:noFill/>
            <a:miter lim="800000"/>
            <a:headEnd/>
            <a:tailEnd/>
          </a:ln>
        </p:spPr>
        <p:txBody>
          <a:bodyPr lIns="89611" tIns="44806" rIns="89611" bIns="44806">
            <a:spAutoFit/>
          </a:bodyPr>
          <a:lstStyle/>
          <a:p>
            <a:pPr marL="100013" indent="-100013" defTabSz="895350"/>
            <a:r>
              <a:rPr kumimoji="1" lang="zh-CN" altLang="en-US" sz="1600" b="1">
                <a:solidFill>
                  <a:schemeClr val="tx1"/>
                </a:solidFill>
                <a:ea typeface="黑体" pitchFamily="49" charset="-122"/>
                <a:cs typeface="Arial" pitchFamily="34" charset="0"/>
              </a:rPr>
              <a:t>逐步推广  </a:t>
            </a:r>
          </a:p>
        </p:txBody>
      </p:sp>
      <p:sp>
        <p:nvSpPr>
          <p:cNvPr id="36899" name="Line 39"/>
          <p:cNvSpPr>
            <a:spLocks noChangeShapeType="1"/>
          </p:cNvSpPr>
          <p:nvPr/>
        </p:nvSpPr>
        <p:spPr bwMode="auto">
          <a:xfrm flipV="1">
            <a:off x="346075" y="4300538"/>
            <a:ext cx="8305800" cy="25400"/>
          </a:xfrm>
          <a:prstGeom prst="line">
            <a:avLst/>
          </a:prstGeom>
          <a:noFill/>
          <a:ln w="38100">
            <a:solidFill>
              <a:schemeClr val="bg2">
                <a:lumMod val="20000"/>
                <a:lumOff val="80000"/>
              </a:schemeClr>
            </a:solidFill>
            <a:prstDash val="dash"/>
            <a:round/>
            <a:headEnd/>
            <a:tailEnd/>
          </a:ln>
        </p:spPr>
        <p:txBody>
          <a:bodyPr/>
          <a:lstStyle/>
          <a:p>
            <a:pPr>
              <a:defRPr/>
            </a:pPr>
            <a:endParaRPr lang="en-US">
              <a:ea typeface="黑体" pitchFamily="49" charset="-122"/>
              <a:cs typeface="Arial" pitchFamily="34" charset="0"/>
            </a:endParaRPr>
          </a:p>
        </p:txBody>
      </p:sp>
      <p:sp>
        <p:nvSpPr>
          <p:cNvPr id="36900" name="AutoShape 40"/>
          <p:cNvSpPr>
            <a:spLocks noChangeArrowheads="1"/>
          </p:cNvSpPr>
          <p:nvPr/>
        </p:nvSpPr>
        <p:spPr bwMode="auto">
          <a:xfrm>
            <a:off x="3376613" y="4362450"/>
            <a:ext cx="487362" cy="323850"/>
          </a:xfrm>
          <a:prstGeom prst="upArrow">
            <a:avLst>
              <a:gd name="adj1" fmla="val 42000"/>
              <a:gd name="adj2" fmla="val 43917"/>
            </a:avLst>
          </a:prstGeom>
          <a:gradFill flip="none" rotWithShape="1">
            <a:gsLst>
              <a:gs pos="0">
                <a:srgbClr val="FF3300">
                  <a:shade val="30000"/>
                  <a:satMod val="115000"/>
                  <a:alpha val="0"/>
                </a:srgbClr>
              </a:gs>
              <a:gs pos="50000">
                <a:srgbClr val="FF3300">
                  <a:shade val="67500"/>
                  <a:satMod val="115000"/>
                </a:srgbClr>
              </a:gs>
              <a:gs pos="100000">
                <a:srgbClr val="FF3300">
                  <a:shade val="100000"/>
                  <a:satMod val="115000"/>
                </a:srgbClr>
              </a:gs>
            </a:gsLst>
            <a:lin ang="16200000" scaled="1"/>
            <a:tileRect/>
          </a:gradFill>
          <a:ln w="9525" algn="ctr">
            <a:noFill/>
            <a:miter lim="800000"/>
            <a:headEnd/>
            <a:tailEnd/>
          </a:ln>
        </p:spPr>
        <p:txBody>
          <a:bodyPr wrap="none" lIns="89611" tIns="44806" rIns="89611" bIns="44806" anchor="ctr"/>
          <a:lstStyle/>
          <a:p>
            <a:pPr>
              <a:defRPr/>
            </a:pPr>
            <a:endParaRPr lang="zh-CN" altLang="en-US" b="1">
              <a:ea typeface="黑体" pitchFamily="49" charset="-122"/>
              <a:cs typeface="Arial" pitchFamily="34" charset="0"/>
            </a:endParaRPr>
          </a:p>
        </p:txBody>
      </p:sp>
      <p:sp>
        <p:nvSpPr>
          <p:cNvPr id="36921" name="Text Box 41"/>
          <p:cNvSpPr txBox="1">
            <a:spLocks noChangeArrowheads="1"/>
          </p:cNvSpPr>
          <p:nvPr/>
        </p:nvSpPr>
        <p:spPr bwMode="auto">
          <a:xfrm>
            <a:off x="3352800" y="4675188"/>
            <a:ext cx="744538" cy="336550"/>
          </a:xfrm>
          <a:prstGeom prst="rect">
            <a:avLst/>
          </a:prstGeom>
          <a:noFill/>
          <a:ln w="9525">
            <a:noFill/>
            <a:miter lim="800000"/>
            <a:headEnd/>
            <a:tailEnd/>
          </a:ln>
        </p:spPr>
        <p:txBody>
          <a:bodyPr lIns="89611" tIns="44806" rIns="89611" bIns="44806">
            <a:spAutoFit/>
          </a:bodyPr>
          <a:lstStyle/>
          <a:p>
            <a:pPr marL="100013" indent="-100013" defTabSz="895350"/>
            <a:r>
              <a:rPr kumimoji="1" lang="zh-CN" altLang="en-US" sz="1600" b="1">
                <a:solidFill>
                  <a:schemeClr val="tx1"/>
                </a:solidFill>
                <a:ea typeface="黑体" pitchFamily="49" charset="-122"/>
                <a:cs typeface="Arial" pitchFamily="34" charset="0"/>
              </a:rPr>
              <a:t>立项 </a:t>
            </a:r>
          </a:p>
        </p:txBody>
      </p:sp>
      <p:sp>
        <p:nvSpPr>
          <p:cNvPr id="36902" name="Oval 42"/>
          <p:cNvSpPr>
            <a:spLocks noChangeArrowheads="1"/>
          </p:cNvSpPr>
          <p:nvPr/>
        </p:nvSpPr>
        <p:spPr bwMode="auto">
          <a:xfrm>
            <a:off x="1365250" y="4387850"/>
            <a:ext cx="1312863" cy="522288"/>
          </a:xfrm>
          <a:prstGeom prst="ellipse">
            <a:avLst/>
          </a:prstGeom>
          <a:solidFill>
            <a:schemeClr val="bg1">
              <a:lumMod val="95000"/>
            </a:schemeClr>
          </a:solidFill>
          <a:ln w="9525">
            <a:noFill/>
            <a:round/>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none" lIns="89611" tIns="44806" rIns="89611" bIns="44806" anchor="ctr"/>
          <a:lstStyle/>
          <a:p>
            <a:pPr algn="ctr" defTabSz="895350">
              <a:defRPr/>
            </a:pPr>
            <a:r>
              <a:rPr kumimoji="1" lang="zh-CN" altLang="en-US" b="1" dirty="0">
                <a:ea typeface="黑体" pitchFamily="49" charset="-122"/>
                <a:cs typeface="Arial" pitchFamily="34" charset="0"/>
              </a:rPr>
              <a:t> </a:t>
            </a:r>
            <a:r>
              <a:rPr kumimoji="1" lang="zh-CN" altLang="en-US" b="1" dirty="0">
                <a:solidFill>
                  <a:schemeClr val="tx1"/>
                </a:solidFill>
                <a:ea typeface="黑体" pitchFamily="49" charset="-122"/>
                <a:cs typeface="Arial" pitchFamily="34" charset="0"/>
              </a:rPr>
              <a:t>审慎实施 </a:t>
            </a:r>
          </a:p>
        </p:txBody>
      </p:sp>
      <p:sp>
        <p:nvSpPr>
          <p:cNvPr id="2" name="Line 43"/>
          <p:cNvSpPr>
            <a:spLocks noChangeShapeType="1"/>
          </p:cNvSpPr>
          <p:nvPr/>
        </p:nvSpPr>
        <p:spPr bwMode="auto">
          <a:xfrm>
            <a:off x="358775" y="5070475"/>
            <a:ext cx="8280400" cy="0"/>
          </a:xfrm>
          <a:prstGeom prst="line">
            <a:avLst/>
          </a:prstGeom>
          <a:noFill/>
          <a:ln w="38100">
            <a:solidFill>
              <a:schemeClr val="bg2">
                <a:lumMod val="20000"/>
                <a:lumOff val="80000"/>
              </a:schemeClr>
            </a:solidFill>
            <a:prstDash val="dash"/>
            <a:round/>
            <a:headEnd/>
            <a:tailEnd/>
          </a:ln>
        </p:spPr>
        <p:txBody>
          <a:bodyPr/>
          <a:lstStyle/>
          <a:p>
            <a:pPr>
              <a:defRPr/>
            </a:pPr>
            <a:endParaRPr lang="en-US">
              <a:ea typeface="黑体" pitchFamily="49" charset="-122"/>
              <a:cs typeface="Arial" pitchFamily="34" charset="0"/>
            </a:endParaRPr>
          </a:p>
        </p:txBody>
      </p:sp>
      <p:sp>
        <p:nvSpPr>
          <p:cNvPr id="36924" name="Rectangle 44"/>
          <p:cNvSpPr>
            <a:spLocks noChangeArrowheads="1"/>
          </p:cNvSpPr>
          <p:nvPr/>
        </p:nvSpPr>
        <p:spPr bwMode="auto">
          <a:xfrm>
            <a:off x="287338" y="5294313"/>
            <a:ext cx="2011362" cy="298450"/>
          </a:xfrm>
          <a:prstGeom prst="rect">
            <a:avLst/>
          </a:prstGeom>
          <a:no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905" name="AutoShape 48"/>
          <p:cNvSpPr>
            <a:spLocks noChangeArrowheads="1"/>
          </p:cNvSpPr>
          <p:nvPr/>
        </p:nvSpPr>
        <p:spPr bwMode="auto">
          <a:xfrm>
            <a:off x="2754313" y="5194571"/>
            <a:ext cx="3595687" cy="952230"/>
          </a:xfrm>
          <a:prstGeom prst="upArrow">
            <a:avLst>
              <a:gd name="adj1" fmla="val 69093"/>
              <a:gd name="adj2" fmla="val 35097"/>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alpha val="0"/>
                </a:srgbClr>
              </a:gs>
            </a:gsLst>
            <a:lin ang="8100000" scaled="1"/>
            <a:tileRect/>
          </a:gradFill>
          <a:ln w="9525">
            <a:noFill/>
            <a:miter lim="800000"/>
            <a:headEnd/>
            <a:tailEnd/>
          </a:ln>
          <a:effectLst/>
          <a:scene3d>
            <a:camera prst="orthographicFront">
              <a:rot lat="0" lon="0" rev="0"/>
            </a:camera>
            <a:lightRig rig="glow" dir="t">
              <a:rot lat="0" lon="0" rev="14100000"/>
            </a:lightRig>
          </a:scene3d>
          <a:sp3d prstMaterial="softEdge">
            <a:bevelT w="127000" prst="artDeco"/>
          </a:sp3d>
        </p:spPr>
        <p:txBody>
          <a:bodyPr wrap="none" lIns="89611" tIns="44806" rIns="89611" bIns="44806" anchor="ctr"/>
          <a:lstStyle/>
          <a:p>
            <a:pPr marL="100013" indent="-100013" defTabSz="895350">
              <a:defRPr/>
            </a:pPr>
            <a:endParaRPr kumimoji="1" lang="zh-CN" altLang="en-US" sz="1600" b="1">
              <a:solidFill>
                <a:srgbClr val="000066"/>
              </a:solidFill>
              <a:ea typeface="黑体" pitchFamily="49" charset="-122"/>
              <a:cs typeface="Arial" pitchFamily="34" charset="0"/>
            </a:endParaRPr>
          </a:p>
        </p:txBody>
      </p:sp>
      <p:sp>
        <p:nvSpPr>
          <p:cNvPr id="36906" name="Oval 53"/>
          <p:cNvSpPr>
            <a:spLocks noChangeArrowheads="1"/>
          </p:cNvSpPr>
          <p:nvPr/>
        </p:nvSpPr>
        <p:spPr bwMode="auto">
          <a:xfrm>
            <a:off x="1354138" y="5346700"/>
            <a:ext cx="1323975" cy="522288"/>
          </a:xfrm>
          <a:prstGeom prst="ellipse">
            <a:avLst/>
          </a:prstGeom>
          <a:solidFill>
            <a:schemeClr val="bg1">
              <a:lumMod val="95000"/>
            </a:schemeClr>
          </a:solidFill>
          <a:ln w="9525">
            <a:noFill/>
            <a:round/>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none" lIns="89611" tIns="44806" rIns="89611" bIns="44806" anchor="ctr"/>
          <a:lstStyle/>
          <a:p>
            <a:pPr algn="ctr" defTabSz="895350">
              <a:defRPr/>
            </a:pPr>
            <a:r>
              <a:rPr kumimoji="1" lang="zh-CN" altLang="en-US" b="1" dirty="0">
                <a:ea typeface="黑体" pitchFamily="49" charset="-122"/>
                <a:cs typeface="Arial" pitchFamily="34" charset="0"/>
              </a:rPr>
              <a:t> </a:t>
            </a:r>
            <a:r>
              <a:rPr kumimoji="1" lang="zh-CN" altLang="en-US" b="1" dirty="0">
                <a:solidFill>
                  <a:schemeClr val="tx1"/>
                </a:solidFill>
                <a:ea typeface="黑体" pitchFamily="49" charset="-122"/>
                <a:cs typeface="Arial" pitchFamily="34" charset="0"/>
              </a:rPr>
              <a:t>专家支持 </a:t>
            </a:r>
          </a:p>
        </p:txBody>
      </p:sp>
      <p:sp>
        <p:nvSpPr>
          <p:cNvPr id="36929" name="Text Box 54"/>
          <p:cNvSpPr txBox="1">
            <a:spLocks noChangeArrowheads="1"/>
          </p:cNvSpPr>
          <p:nvPr/>
        </p:nvSpPr>
        <p:spPr bwMode="auto">
          <a:xfrm>
            <a:off x="3367088" y="5534025"/>
            <a:ext cx="2417762" cy="612775"/>
          </a:xfrm>
          <a:prstGeom prst="rect">
            <a:avLst/>
          </a:prstGeom>
          <a:noFill/>
          <a:ln w="28575" algn="ctr">
            <a:noFill/>
            <a:miter lim="800000"/>
            <a:headEnd/>
            <a:tailEnd/>
          </a:ln>
        </p:spPr>
        <p:txBody>
          <a:bodyPr wrap="none" anchor="ctr"/>
          <a:lstStyle/>
          <a:p>
            <a:pPr algn="ctr"/>
            <a:r>
              <a:rPr lang="en-US" altLang="zh-CN" sz="1600">
                <a:solidFill>
                  <a:schemeClr val="tx1"/>
                </a:solidFill>
                <a:ea typeface="黑体" pitchFamily="49" charset="-122"/>
                <a:cs typeface="Arial" pitchFamily="34" charset="0"/>
              </a:rPr>
              <a:t>500</a:t>
            </a:r>
            <a:r>
              <a:rPr lang="zh-CN" altLang="en-US" sz="1600">
                <a:solidFill>
                  <a:schemeClr val="tx1"/>
                </a:solidFill>
                <a:ea typeface="黑体" pitchFamily="49" charset="-122"/>
                <a:cs typeface="Arial" pitchFamily="34" charset="0"/>
              </a:rPr>
              <a:t>人的精英团队；</a:t>
            </a:r>
          </a:p>
          <a:p>
            <a:pPr algn="ctr"/>
            <a:r>
              <a:rPr lang="en-US" altLang="zh-CN" sz="1600">
                <a:solidFill>
                  <a:schemeClr val="tx1"/>
                </a:solidFill>
                <a:ea typeface="黑体" pitchFamily="49" charset="-122"/>
                <a:cs typeface="Arial" pitchFamily="34" charset="0"/>
              </a:rPr>
              <a:t> 40</a:t>
            </a:r>
            <a:r>
              <a:rPr lang="zh-CN" altLang="en-US" sz="1600">
                <a:solidFill>
                  <a:schemeClr val="tx1"/>
                </a:solidFill>
                <a:ea typeface="黑体" pitchFamily="49" charset="-122"/>
                <a:cs typeface="Arial" pitchFamily="34" charset="0"/>
              </a:rPr>
              <a:t>名黑带大师；总投入</a:t>
            </a:r>
            <a:r>
              <a:rPr lang="en-US" altLang="zh-CN" sz="1600">
                <a:solidFill>
                  <a:schemeClr val="tx1"/>
                </a:solidFill>
                <a:ea typeface="黑体" pitchFamily="49" charset="-122"/>
                <a:cs typeface="Arial" pitchFamily="34" charset="0"/>
              </a:rPr>
              <a:t>5</a:t>
            </a:r>
            <a:r>
              <a:rPr lang="zh-CN" altLang="en-US" sz="1600">
                <a:solidFill>
                  <a:schemeClr val="tx1"/>
                </a:solidFill>
                <a:ea typeface="黑体" pitchFamily="49" charset="-122"/>
                <a:cs typeface="Arial" pitchFamily="34" charset="0"/>
              </a:rPr>
              <a:t>亿 </a:t>
            </a:r>
          </a:p>
        </p:txBody>
      </p:sp>
      <p:sp>
        <p:nvSpPr>
          <p:cNvPr id="3" name="Rectangle 55"/>
          <p:cNvSpPr>
            <a:spLocks noChangeArrowheads="1"/>
          </p:cNvSpPr>
          <p:nvPr/>
        </p:nvSpPr>
        <p:spPr bwMode="auto">
          <a:xfrm>
            <a:off x="5113338" y="2284413"/>
            <a:ext cx="1270000" cy="3000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7.</a:t>
            </a:r>
            <a:r>
              <a:rPr kumimoji="1" lang="zh-CN" altLang="en-US" sz="1300" b="1">
                <a:ea typeface="黑体" pitchFamily="49" charset="-122"/>
                <a:cs typeface="Arial" pitchFamily="34" charset="0"/>
              </a:rPr>
              <a:t>年金后台集中</a:t>
            </a:r>
          </a:p>
        </p:txBody>
      </p:sp>
      <p:sp>
        <p:nvSpPr>
          <p:cNvPr id="36909" name="Rectangle 56"/>
          <p:cNvSpPr>
            <a:spLocks noChangeArrowheads="1"/>
          </p:cNvSpPr>
          <p:nvPr/>
        </p:nvSpPr>
        <p:spPr bwMode="auto">
          <a:xfrm>
            <a:off x="5883275" y="2652713"/>
            <a:ext cx="1341438" cy="3000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dirty="0">
                <a:ea typeface="黑体" pitchFamily="49" charset="-122"/>
                <a:cs typeface="Arial" pitchFamily="34" charset="0"/>
              </a:rPr>
              <a:t>8.</a:t>
            </a:r>
            <a:r>
              <a:rPr kumimoji="1" lang="zh-CN" altLang="en-US" sz="1300" b="1" dirty="0">
                <a:ea typeface="黑体" pitchFamily="49" charset="-122"/>
                <a:cs typeface="Arial" pitchFamily="34" charset="0"/>
              </a:rPr>
              <a:t>证券后台集中</a:t>
            </a:r>
          </a:p>
        </p:txBody>
      </p:sp>
      <p:sp>
        <p:nvSpPr>
          <p:cNvPr id="36910" name="Rectangle 57"/>
          <p:cNvSpPr>
            <a:spLocks noChangeArrowheads="1"/>
          </p:cNvSpPr>
          <p:nvPr/>
        </p:nvSpPr>
        <p:spPr bwMode="auto">
          <a:xfrm>
            <a:off x="6065838" y="2995613"/>
            <a:ext cx="1508125" cy="3000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9.</a:t>
            </a:r>
            <a:r>
              <a:rPr kumimoji="1" lang="zh-CN" altLang="en-US" sz="1300" b="1">
                <a:ea typeface="黑体" pitchFamily="49" charset="-122"/>
                <a:cs typeface="Arial" pitchFamily="34" charset="0"/>
              </a:rPr>
              <a:t>信托后台集中</a:t>
            </a:r>
          </a:p>
        </p:txBody>
      </p:sp>
      <p:sp>
        <p:nvSpPr>
          <p:cNvPr id="4" name="Text Box 59"/>
          <p:cNvSpPr txBox="1">
            <a:spLocks noChangeArrowheads="1"/>
          </p:cNvSpPr>
          <p:nvPr/>
        </p:nvSpPr>
        <p:spPr bwMode="gray">
          <a:xfrm>
            <a:off x="6791325" y="3441700"/>
            <a:ext cx="1398588" cy="198438"/>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12700">
            <a:noFill/>
            <a:miter lim="800000"/>
            <a:headEnd/>
            <a:tailEnd/>
          </a:ln>
        </p:spPr>
        <p:txBody>
          <a:bodyPr lIns="0" tIns="0" rIns="0" bIns="0">
            <a:spAutoFit/>
          </a:bodyPr>
          <a:lstStyle/>
          <a:p>
            <a:pPr defTabSz="873125">
              <a:defRPr/>
            </a:pPr>
            <a:r>
              <a:rPr kumimoji="1" lang="en-US" altLang="zh-CN" sz="1300" b="1" dirty="0">
                <a:ea typeface="黑体" pitchFamily="49" charset="-122"/>
                <a:cs typeface="Arial" pitchFamily="34" charset="0"/>
              </a:rPr>
              <a:t>10.</a:t>
            </a:r>
            <a:r>
              <a:rPr kumimoji="1" lang="zh-CN" altLang="en-US" sz="1300" b="1" dirty="0">
                <a:ea typeface="黑体" pitchFamily="49" charset="-122"/>
                <a:cs typeface="Arial" pitchFamily="34" charset="0"/>
              </a:rPr>
              <a:t>银行后台集中</a:t>
            </a:r>
          </a:p>
        </p:txBody>
      </p:sp>
      <p:grpSp>
        <p:nvGrpSpPr>
          <p:cNvPr id="36942" name="Group 60"/>
          <p:cNvGrpSpPr>
            <a:grpSpLocks/>
          </p:cNvGrpSpPr>
          <p:nvPr/>
        </p:nvGrpSpPr>
        <p:grpSpPr bwMode="auto">
          <a:xfrm>
            <a:off x="6257925" y="5689600"/>
            <a:ext cx="2295525" cy="393700"/>
            <a:chOff x="3904" y="3848"/>
            <a:chExt cx="1656" cy="336"/>
          </a:xfrm>
        </p:grpSpPr>
        <p:sp>
          <p:nvSpPr>
            <p:cNvPr id="36959" name="Rectangle 61"/>
            <p:cNvSpPr>
              <a:spLocks noChangeArrowheads="1"/>
            </p:cNvSpPr>
            <p:nvPr/>
          </p:nvSpPr>
          <p:spPr bwMode="auto">
            <a:xfrm>
              <a:off x="3904" y="3848"/>
              <a:ext cx="1656" cy="336"/>
            </a:xfrm>
            <a:prstGeom prst="rect">
              <a:avLst/>
            </a:prstGeom>
            <a:solidFill>
              <a:schemeClr val="bg1"/>
            </a:solidFill>
            <a:ln w="3175" algn="ctr">
              <a:noFill/>
              <a:miter lim="800000"/>
              <a:headEnd/>
              <a:tailEnd/>
            </a:ln>
          </p:spPr>
          <p:txBody>
            <a:bodyPr wrap="none" anchor="ctr"/>
            <a:lstStyle/>
            <a:p>
              <a:endParaRPr lang="zh-CN" altLang="en-US" b="1">
                <a:ea typeface="黑体" pitchFamily="49" charset="-122"/>
                <a:cs typeface="Arial" pitchFamily="34" charset="0"/>
              </a:endParaRPr>
            </a:p>
          </p:txBody>
        </p:sp>
        <p:pic>
          <p:nvPicPr>
            <p:cNvPr id="36960" name="Picture 2"/>
            <p:cNvPicPr>
              <a:picLocks noChangeAspect="1" noChangeArrowheads="1"/>
            </p:cNvPicPr>
            <p:nvPr/>
          </p:nvPicPr>
          <p:blipFill>
            <a:blip r:embed="rId2" cstate="print"/>
            <a:srcRect/>
            <a:stretch>
              <a:fillRect/>
            </a:stretch>
          </p:blipFill>
          <p:spPr bwMode="auto">
            <a:xfrm>
              <a:off x="3936" y="3889"/>
              <a:ext cx="1576" cy="260"/>
            </a:xfrm>
            <a:prstGeom prst="rect">
              <a:avLst/>
            </a:prstGeom>
            <a:noFill/>
            <a:ln w="9525">
              <a:noFill/>
              <a:miter lim="800000"/>
              <a:headEnd/>
              <a:tailEnd/>
            </a:ln>
          </p:spPr>
        </p:pic>
      </p:grpSp>
      <p:grpSp>
        <p:nvGrpSpPr>
          <p:cNvPr id="63" name="Group 62"/>
          <p:cNvGrpSpPr/>
          <p:nvPr/>
        </p:nvGrpSpPr>
        <p:grpSpPr>
          <a:xfrm>
            <a:off x="0" y="1449390"/>
            <a:ext cx="8966199" cy="760408"/>
            <a:chOff x="-39688" y="1333955"/>
            <a:chExt cx="9938107" cy="994800"/>
          </a:xfrm>
        </p:grpSpPr>
        <p:sp>
          <p:nvSpPr>
            <p:cNvPr id="36868" name="Text Box 8"/>
            <p:cNvSpPr txBox="1">
              <a:spLocks noChangeArrowheads="1"/>
            </p:cNvSpPr>
            <p:nvPr/>
          </p:nvSpPr>
          <p:spPr bwMode="auto">
            <a:xfrm>
              <a:off x="-39688" y="1716088"/>
              <a:ext cx="641351"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2000</a:t>
              </a:r>
            </a:p>
          </p:txBody>
        </p:sp>
        <p:sp>
          <p:nvSpPr>
            <p:cNvPr id="36869" name="Text Box 9"/>
            <p:cNvSpPr txBox="1">
              <a:spLocks noChangeArrowheads="1"/>
            </p:cNvSpPr>
            <p:nvPr/>
          </p:nvSpPr>
          <p:spPr bwMode="auto">
            <a:xfrm>
              <a:off x="1528440" y="1616404"/>
              <a:ext cx="644525"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2002</a:t>
              </a:r>
            </a:p>
          </p:txBody>
        </p:sp>
        <p:sp>
          <p:nvSpPr>
            <p:cNvPr id="36871" name="Text Box 11"/>
            <p:cNvSpPr txBox="1">
              <a:spLocks noChangeArrowheads="1"/>
            </p:cNvSpPr>
            <p:nvPr/>
          </p:nvSpPr>
          <p:spPr bwMode="auto">
            <a:xfrm>
              <a:off x="2407072" y="1599789"/>
              <a:ext cx="641349"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2003</a:t>
              </a:r>
            </a:p>
          </p:txBody>
        </p:sp>
        <p:sp>
          <p:nvSpPr>
            <p:cNvPr id="36872" name="Text Box 12"/>
            <p:cNvSpPr txBox="1">
              <a:spLocks noChangeArrowheads="1"/>
            </p:cNvSpPr>
            <p:nvPr/>
          </p:nvSpPr>
          <p:spPr bwMode="auto">
            <a:xfrm>
              <a:off x="3266541" y="1549945"/>
              <a:ext cx="642938"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2004</a:t>
              </a:r>
            </a:p>
          </p:txBody>
        </p:sp>
        <p:sp>
          <p:nvSpPr>
            <p:cNvPr id="36873" name="Text Box 13"/>
            <p:cNvSpPr txBox="1">
              <a:spLocks noChangeArrowheads="1"/>
            </p:cNvSpPr>
            <p:nvPr/>
          </p:nvSpPr>
          <p:spPr bwMode="auto">
            <a:xfrm>
              <a:off x="5035972" y="1516716"/>
              <a:ext cx="641349"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2006</a:t>
              </a:r>
            </a:p>
          </p:txBody>
        </p:sp>
        <p:sp>
          <p:nvSpPr>
            <p:cNvPr id="36874" name="Text Box 14"/>
            <p:cNvSpPr txBox="1">
              <a:spLocks noChangeArrowheads="1"/>
            </p:cNvSpPr>
            <p:nvPr/>
          </p:nvSpPr>
          <p:spPr bwMode="auto">
            <a:xfrm>
              <a:off x="4194175" y="1516716"/>
              <a:ext cx="642938"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2005</a:t>
              </a:r>
            </a:p>
          </p:txBody>
        </p:sp>
        <p:sp>
          <p:nvSpPr>
            <p:cNvPr id="36875" name="Text Box 15"/>
            <p:cNvSpPr txBox="1">
              <a:spLocks noChangeArrowheads="1"/>
            </p:cNvSpPr>
            <p:nvPr/>
          </p:nvSpPr>
          <p:spPr bwMode="auto">
            <a:xfrm>
              <a:off x="5982655" y="1483486"/>
              <a:ext cx="642938"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2007</a:t>
              </a:r>
            </a:p>
          </p:txBody>
        </p:sp>
        <p:grpSp>
          <p:nvGrpSpPr>
            <p:cNvPr id="61" name="Group 60"/>
            <p:cNvGrpSpPr/>
            <p:nvPr/>
          </p:nvGrpSpPr>
          <p:grpSpPr>
            <a:xfrm>
              <a:off x="690985" y="1666247"/>
              <a:ext cx="641350" cy="470528"/>
              <a:chOff x="690985" y="1666247"/>
              <a:chExt cx="641350" cy="470528"/>
            </a:xfrm>
          </p:grpSpPr>
          <p:sp>
            <p:nvSpPr>
              <p:cNvPr id="36870" name="Text Box 10"/>
              <p:cNvSpPr txBox="1">
                <a:spLocks noChangeArrowheads="1"/>
              </p:cNvSpPr>
              <p:nvPr/>
            </p:nvSpPr>
            <p:spPr bwMode="auto">
              <a:xfrm>
                <a:off x="690985" y="1666247"/>
                <a:ext cx="641350"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2001</a:t>
                </a:r>
              </a:p>
            </p:txBody>
          </p:sp>
          <p:sp>
            <p:nvSpPr>
              <p:cNvPr id="36878" name="Rectangle 18"/>
              <p:cNvSpPr>
                <a:spLocks noChangeArrowheads="1"/>
              </p:cNvSpPr>
              <p:nvPr/>
            </p:nvSpPr>
            <p:spPr bwMode="auto">
              <a:xfrm>
                <a:off x="954088" y="1985963"/>
                <a:ext cx="63500" cy="150812"/>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grpSp>
        <p:sp>
          <p:nvSpPr>
            <p:cNvPr id="36879" name="Rectangle 19"/>
            <p:cNvSpPr>
              <a:spLocks noChangeArrowheads="1"/>
            </p:cNvSpPr>
            <p:nvPr/>
          </p:nvSpPr>
          <p:spPr bwMode="auto">
            <a:xfrm>
              <a:off x="1825625" y="1985963"/>
              <a:ext cx="60325" cy="150812"/>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880" name="Rectangle 20"/>
            <p:cNvSpPr>
              <a:spLocks noChangeArrowheads="1"/>
            </p:cNvSpPr>
            <p:nvPr/>
          </p:nvSpPr>
          <p:spPr bwMode="auto">
            <a:xfrm>
              <a:off x="2693988" y="1985963"/>
              <a:ext cx="63500" cy="150812"/>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881" name="Rectangle 21"/>
            <p:cNvSpPr>
              <a:spLocks noChangeArrowheads="1"/>
            </p:cNvSpPr>
            <p:nvPr/>
          </p:nvSpPr>
          <p:spPr bwMode="auto">
            <a:xfrm>
              <a:off x="3535780" y="1896775"/>
              <a:ext cx="90071" cy="240004"/>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882" name="Rectangle 22"/>
            <p:cNvSpPr>
              <a:spLocks noChangeArrowheads="1"/>
            </p:cNvSpPr>
            <p:nvPr/>
          </p:nvSpPr>
          <p:spPr bwMode="auto">
            <a:xfrm>
              <a:off x="4445125" y="1880160"/>
              <a:ext cx="50675" cy="306463"/>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883" name="Rectangle 23"/>
            <p:cNvSpPr>
              <a:spLocks noChangeArrowheads="1"/>
            </p:cNvSpPr>
            <p:nvPr/>
          </p:nvSpPr>
          <p:spPr bwMode="auto">
            <a:xfrm>
              <a:off x="5295359" y="1863546"/>
              <a:ext cx="70391" cy="273234"/>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884" name="AutoShape 24"/>
            <p:cNvSpPr>
              <a:spLocks noChangeArrowheads="1"/>
            </p:cNvSpPr>
            <p:nvPr/>
          </p:nvSpPr>
          <p:spPr bwMode="auto">
            <a:xfrm>
              <a:off x="-39688" y="2062920"/>
              <a:ext cx="9938107" cy="265835"/>
            </a:xfrm>
            <a:prstGeom prst="rightArrow">
              <a:avLst>
                <a:gd name="adj1" fmla="val 50000"/>
                <a:gd name="adj2" fmla="val 145852"/>
              </a:avLst>
            </a:prstGeom>
            <a:solidFill>
              <a:schemeClr val="bg2">
                <a:lumMod val="20000"/>
                <a:lumOff val="80000"/>
              </a:schemeClr>
            </a:solidFill>
            <a:ln w="9525">
              <a:noFill/>
              <a:miter lim="800000"/>
              <a:headEnd/>
              <a:tailEnd/>
            </a:ln>
          </p:spPr>
          <p:txBody>
            <a:bodyPr wrap="none" anchor="ctr"/>
            <a:lstStyle/>
            <a:p>
              <a:pPr>
                <a:defRPr/>
              </a:pPr>
              <a:endParaRPr lang="zh-CN" altLang="en-US" b="1">
                <a:ea typeface="黑体" pitchFamily="49" charset="-122"/>
                <a:cs typeface="Arial" pitchFamily="34" charset="0"/>
              </a:endParaRPr>
            </a:p>
          </p:txBody>
        </p:sp>
        <p:sp>
          <p:nvSpPr>
            <p:cNvPr id="36943" name="Rectangle 63"/>
            <p:cNvSpPr>
              <a:spLocks noChangeArrowheads="1"/>
            </p:cNvSpPr>
            <p:nvPr/>
          </p:nvSpPr>
          <p:spPr bwMode="auto">
            <a:xfrm>
              <a:off x="8793287" y="1697399"/>
              <a:ext cx="50675" cy="439381"/>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944" name="Rectangle 64"/>
            <p:cNvSpPr>
              <a:spLocks noChangeArrowheads="1"/>
            </p:cNvSpPr>
            <p:nvPr/>
          </p:nvSpPr>
          <p:spPr bwMode="auto">
            <a:xfrm>
              <a:off x="7040862" y="1730628"/>
              <a:ext cx="63200" cy="406151"/>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945" name="Rectangle 65"/>
            <p:cNvSpPr>
              <a:spLocks noChangeArrowheads="1"/>
            </p:cNvSpPr>
            <p:nvPr/>
          </p:nvSpPr>
          <p:spPr bwMode="auto">
            <a:xfrm>
              <a:off x="7899537" y="1747243"/>
              <a:ext cx="76063" cy="389537"/>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36946" name="Text Box 66"/>
            <p:cNvSpPr txBox="1">
              <a:spLocks noChangeArrowheads="1"/>
            </p:cNvSpPr>
            <p:nvPr/>
          </p:nvSpPr>
          <p:spPr bwMode="auto">
            <a:xfrm>
              <a:off x="7675352" y="1350568"/>
              <a:ext cx="641349"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2009</a:t>
              </a:r>
            </a:p>
          </p:txBody>
        </p:sp>
        <p:sp>
          <p:nvSpPr>
            <p:cNvPr id="36947" name="Text Box 67"/>
            <p:cNvSpPr txBox="1">
              <a:spLocks noChangeArrowheads="1"/>
            </p:cNvSpPr>
            <p:nvPr/>
          </p:nvSpPr>
          <p:spPr bwMode="auto">
            <a:xfrm>
              <a:off x="6763171" y="1400413"/>
              <a:ext cx="642938"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2008</a:t>
              </a:r>
            </a:p>
          </p:txBody>
        </p:sp>
        <p:sp>
          <p:nvSpPr>
            <p:cNvPr id="36948" name="Text Box 68"/>
            <p:cNvSpPr txBox="1">
              <a:spLocks noChangeArrowheads="1"/>
            </p:cNvSpPr>
            <p:nvPr/>
          </p:nvSpPr>
          <p:spPr bwMode="auto">
            <a:xfrm>
              <a:off x="8523498" y="1333955"/>
              <a:ext cx="642938" cy="306387"/>
            </a:xfrm>
            <a:prstGeom prst="rect">
              <a:avLst/>
            </a:prstGeom>
            <a:noFill/>
            <a:ln w="9525">
              <a:noFill/>
              <a:miter lim="800000"/>
              <a:headEnd/>
              <a:tailEnd/>
            </a:ln>
          </p:spPr>
          <p:txBody>
            <a:bodyPr lIns="89611" tIns="44806" rIns="89611" bIns="44806">
              <a:spAutoFit/>
            </a:bodyPr>
            <a:lstStyle/>
            <a:p>
              <a:pPr defTabSz="895350"/>
              <a:r>
                <a:rPr lang="en-US" altLang="zh-CN" b="1">
                  <a:solidFill>
                    <a:srgbClr val="FF9900"/>
                  </a:solidFill>
                  <a:ea typeface="黑体" pitchFamily="49" charset="-122"/>
                  <a:cs typeface="Arial" pitchFamily="34" charset="0"/>
                </a:rPr>
                <a:t>2010</a:t>
              </a:r>
            </a:p>
          </p:txBody>
        </p:sp>
      </p:grpSp>
      <p:sp>
        <p:nvSpPr>
          <p:cNvPr id="36920" name="Rectangle 69"/>
          <p:cNvSpPr>
            <a:spLocks noChangeArrowheads="1"/>
          </p:cNvSpPr>
          <p:nvPr/>
        </p:nvSpPr>
        <p:spPr bwMode="auto">
          <a:xfrm>
            <a:off x="6129338" y="3808413"/>
            <a:ext cx="2192337" cy="269875"/>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11.</a:t>
            </a:r>
            <a:r>
              <a:rPr kumimoji="1" lang="zh-CN" altLang="en-US" sz="1300" b="1">
                <a:ea typeface="黑体" pitchFamily="49" charset="-122"/>
                <a:cs typeface="Arial" pitchFamily="34" charset="0"/>
              </a:rPr>
              <a:t>产、寿、养、银一次集中</a:t>
            </a:r>
          </a:p>
        </p:txBody>
      </p:sp>
      <p:sp>
        <p:nvSpPr>
          <p:cNvPr id="5" name="Rectangle 70"/>
          <p:cNvSpPr>
            <a:spLocks noChangeArrowheads="1"/>
          </p:cNvSpPr>
          <p:nvPr/>
        </p:nvSpPr>
        <p:spPr bwMode="auto">
          <a:xfrm>
            <a:off x="7110413" y="2262188"/>
            <a:ext cx="1700212" cy="3000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12.</a:t>
            </a:r>
            <a:r>
              <a:rPr kumimoji="1" lang="zh-CN" altLang="en-US" sz="1300" b="1">
                <a:ea typeface="黑体" pitchFamily="49" charset="-122"/>
                <a:cs typeface="Arial" pitchFamily="34" charset="0"/>
              </a:rPr>
              <a:t>共享系列二次集中</a:t>
            </a:r>
          </a:p>
        </p:txBody>
      </p:sp>
      <p:sp>
        <p:nvSpPr>
          <p:cNvPr id="36922" name="Rectangle 71"/>
          <p:cNvSpPr>
            <a:spLocks noChangeArrowheads="1"/>
          </p:cNvSpPr>
          <p:nvPr/>
        </p:nvSpPr>
        <p:spPr bwMode="auto">
          <a:xfrm>
            <a:off x="7588250" y="2595563"/>
            <a:ext cx="1547813" cy="300037"/>
          </a:xfrm>
          <a:prstGeom prst="rect">
            <a:avLst/>
          </a:prstGeom>
          <a:gradFill flip="none" rotWithShape="1">
            <a:gsLst>
              <a:gs pos="0">
                <a:srgbClr val="FFC000">
                  <a:shade val="30000"/>
                  <a:satMod val="115000"/>
                  <a:alpha val="31000"/>
                </a:srgbClr>
              </a:gs>
              <a:gs pos="50000">
                <a:srgbClr val="FFC000">
                  <a:shade val="67500"/>
                  <a:satMod val="115000"/>
                </a:srgbClr>
              </a:gs>
              <a:gs pos="100000">
                <a:srgbClr val="FFC000">
                  <a:shade val="100000"/>
                  <a:satMod val="115000"/>
                  <a:alpha val="73000"/>
                </a:srgbClr>
              </a:gs>
            </a:gsLst>
            <a:lin ang="10800000" scaled="1"/>
            <a:tileRect/>
          </a:gradFill>
          <a:ln w="9525" algn="ctr">
            <a:noFill/>
            <a:miter lim="800000"/>
            <a:headEnd/>
            <a:tailEnd/>
          </a:ln>
        </p:spPr>
        <p:txBody>
          <a:bodyPr wrap="none" lIns="89611" tIns="44806" rIns="89611" bIns="44806" anchor="ctr"/>
          <a:lstStyle/>
          <a:p>
            <a:pPr defTabSz="895350">
              <a:defRPr/>
            </a:pPr>
            <a:r>
              <a:rPr kumimoji="1" lang="en-US" altLang="zh-CN" sz="1300" b="1">
                <a:ea typeface="黑体" pitchFamily="49" charset="-122"/>
                <a:cs typeface="Arial" pitchFamily="34" charset="0"/>
              </a:rPr>
              <a:t>13.</a:t>
            </a:r>
            <a:r>
              <a:rPr kumimoji="1" lang="zh-CN" altLang="en-US" sz="1300" b="1">
                <a:ea typeface="黑体" pitchFamily="49" charset="-122"/>
                <a:cs typeface="Arial" pitchFamily="34" charset="0"/>
              </a:rPr>
              <a:t>新业务后台集中</a:t>
            </a:r>
          </a:p>
        </p:txBody>
      </p:sp>
      <p:sp>
        <p:nvSpPr>
          <p:cNvPr id="3015752" name="Text Box 72"/>
          <p:cNvSpPr txBox="1">
            <a:spLocks noChangeArrowheads="1"/>
          </p:cNvSpPr>
          <p:nvPr/>
        </p:nvSpPr>
        <p:spPr bwMode="auto">
          <a:xfrm>
            <a:off x="4779963" y="2657475"/>
            <a:ext cx="403225" cy="954088"/>
          </a:xfrm>
          <a:prstGeom prst="rect">
            <a:avLst/>
          </a:prstGeom>
          <a:noFill/>
          <a:ln w="3175" algn="ctr">
            <a:noFill/>
            <a:miter lim="800000"/>
            <a:headEnd/>
            <a:tailEnd/>
          </a:ln>
          <a:effectLst/>
        </p:spPr>
        <p:txBody>
          <a:bodyPr>
            <a:spAutoFit/>
          </a:bodyPr>
          <a:lstStyle/>
          <a:p>
            <a:pPr algn="ctr">
              <a:defRPr/>
            </a:pPr>
            <a:r>
              <a:rPr lang="en-US" altLang="zh-CN" b="1" dirty="0">
                <a:solidFill>
                  <a:schemeClr val="tx1"/>
                </a:solidFill>
                <a:effectLst>
                  <a:outerShdw blurRad="38100" dist="38100" dir="2700000" algn="tl">
                    <a:srgbClr val="C0C0C0"/>
                  </a:outerShdw>
                </a:effectLst>
                <a:ea typeface="黑体" pitchFamily="49" charset="-122"/>
                <a:cs typeface="Arial" pitchFamily="34" charset="0"/>
              </a:rPr>
              <a:t>5</a:t>
            </a:r>
            <a:r>
              <a:rPr lang="zh-CN" altLang="en-US" b="1" dirty="0">
                <a:solidFill>
                  <a:schemeClr val="tx1"/>
                </a:solidFill>
                <a:effectLst>
                  <a:outerShdw blurRad="38100" dist="38100" dir="2700000" algn="tl">
                    <a:srgbClr val="C0C0C0"/>
                  </a:outerShdw>
                </a:effectLst>
                <a:ea typeface="黑体" pitchFamily="49" charset="-122"/>
                <a:cs typeface="Arial" pitchFamily="34" charset="0"/>
              </a:rPr>
              <a:t>年准备</a:t>
            </a:r>
          </a:p>
        </p:txBody>
      </p:sp>
      <p:sp>
        <p:nvSpPr>
          <p:cNvPr id="68" name="Text Box 68"/>
          <p:cNvSpPr txBox="1">
            <a:spLocks noChangeArrowheads="1"/>
          </p:cNvSpPr>
          <p:nvPr/>
        </p:nvSpPr>
        <p:spPr bwMode="auto">
          <a:xfrm>
            <a:off x="8246440" y="1373189"/>
            <a:ext cx="580061" cy="305931"/>
          </a:xfrm>
          <a:prstGeom prst="rect">
            <a:avLst/>
          </a:prstGeom>
          <a:noFill/>
          <a:ln w="9525">
            <a:noFill/>
            <a:miter lim="800000"/>
            <a:headEnd/>
            <a:tailEnd/>
          </a:ln>
        </p:spPr>
        <p:txBody>
          <a:bodyPr lIns="89611" tIns="44806" rIns="89611" bIns="44806">
            <a:spAutoFit/>
          </a:bodyPr>
          <a:lstStyle/>
          <a:p>
            <a:pPr defTabSz="895350"/>
            <a:r>
              <a:rPr lang="en-US" altLang="zh-CN" b="1" smtClean="0">
                <a:solidFill>
                  <a:srgbClr val="FF9900"/>
                </a:solidFill>
                <a:ea typeface="黑体" pitchFamily="49" charset="-122"/>
                <a:cs typeface="Arial" pitchFamily="34" charset="0"/>
              </a:rPr>
              <a:t>2011</a:t>
            </a:r>
            <a:endParaRPr lang="en-US" altLang="zh-CN" b="1">
              <a:solidFill>
                <a:srgbClr val="FF9900"/>
              </a:solidFill>
              <a:ea typeface="黑体" pitchFamily="49" charset="-122"/>
              <a:cs typeface="Arial" pitchFamily="34" charset="0"/>
            </a:endParaRPr>
          </a:p>
        </p:txBody>
      </p:sp>
      <p:sp>
        <p:nvSpPr>
          <p:cNvPr id="69" name="Rectangle 65"/>
          <p:cNvSpPr>
            <a:spLocks noChangeArrowheads="1"/>
          </p:cNvSpPr>
          <p:nvPr/>
        </p:nvSpPr>
        <p:spPr bwMode="auto">
          <a:xfrm flipH="1">
            <a:off x="8496299" y="1701801"/>
            <a:ext cx="76199" cy="342900"/>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
        <p:nvSpPr>
          <p:cNvPr id="70" name="Rectangle 65"/>
          <p:cNvSpPr>
            <a:spLocks noChangeArrowheads="1"/>
          </p:cNvSpPr>
          <p:nvPr/>
        </p:nvSpPr>
        <p:spPr bwMode="auto">
          <a:xfrm>
            <a:off x="5702300" y="1828800"/>
            <a:ext cx="63500" cy="253999"/>
          </a:xfrm>
          <a:prstGeom prst="rect">
            <a:avLst/>
          </a:prstGeom>
          <a:solidFill>
            <a:schemeClr val="bg2"/>
          </a:solidFill>
          <a:ln w="9525">
            <a:noFill/>
            <a:miter lim="800000"/>
            <a:headEnd/>
            <a:tailEnd/>
          </a:ln>
        </p:spPr>
        <p:txBody>
          <a:bodyPr wrap="none" anchor="ctr"/>
          <a:lstStyle/>
          <a:p>
            <a:endParaRPr lang="zh-CN" altLang="en-US" b="1">
              <a:ea typeface="黑体" pitchFamily="49"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330200" y="-17463"/>
            <a:ext cx="6883400" cy="890588"/>
          </a:xfrm>
          <a:prstGeom prst="rect">
            <a:avLst/>
          </a:prstGeom>
          <a:noFill/>
          <a:ln w="9525" algn="ctr">
            <a:noFill/>
            <a:miter lim="800000"/>
            <a:headEnd/>
            <a:tailEnd/>
          </a:ln>
        </p:spPr>
        <p:txBody>
          <a:bodyPr lIns="180000" tIns="90000" rIns="0" bIns="0" anchor="ctr">
            <a:spAutoFit/>
          </a:bodyPr>
          <a:lstStyle/>
          <a:p>
            <a:r>
              <a:rPr lang="zh-CN" altLang="en-US" sz="2600" b="1">
                <a:solidFill>
                  <a:srgbClr val="FF6600"/>
                </a:solidFill>
                <a:ea typeface="黑体" pitchFamily="49" charset="-122"/>
                <a:cs typeface="Arial" pitchFamily="34" charset="0"/>
              </a:rPr>
              <a:t>后援中心</a:t>
            </a:r>
            <a:endParaRPr lang="en-US" altLang="zh-CN" sz="2600" b="1">
              <a:solidFill>
                <a:srgbClr val="FF6600"/>
              </a:solidFill>
              <a:ea typeface="黑体" pitchFamily="49" charset="-122"/>
              <a:cs typeface="Arial" pitchFamily="34" charset="0"/>
            </a:endParaRPr>
          </a:p>
          <a:p>
            <a:r>
              <a:rPr lang="zh-CN" altLang="en-US" sz="2600" b="1">
                <a:solidFill>
                  <a:schemeClr val="tx1"/>
                </a:solidFill>
                <a:ea typeface="黑体" pitchFamily="49" charset="-122"/>
                <a:cs typeface="Arial" pitchFamily="34" charset="0"/>
              </a:rPr>
              <a:t>后台集中产生了实实在在的效果</a:t>
            </a:r>
          </a:p>
        </p:txBody>
      </p:sp>
      <p:sp>
        <p:nvSpPr>
          <p:cNvPr id="37891" name="Text Box 3"/>
          <p:cNvSpPr txBox="1">
            <a:spLocks noChangeArrowheads="1"/>
          </p:cNvSpPr>
          <p:nvPr/>
        </p:nvSpPr>
        <p:spPr bwMode="blackWhite">
          <a:xfrm>
            <a:off x="804863" y="1357313"/>
            <a:ext cx="1522412" cy="293687"/>
          </a:xfrm>
          <a:prstGeom prst="rect">
            <a:avLst/>
          </a:prstGeom>
          <a:noFill/>
          <a:ln w="12700">
            <a:noFill/>
            <a:miter lim="800000"/>
            <a:headEnd/>
            <a:tailEnd/>
          </a:ln>
        </p:spPr>
        <p:txBody>
          <a:bodyPr lIns="0" tIns="0" rIns="0" bIns="0">
            <a:spAutoFit/>
          </a:bodyPr>
          <a:lstStyle/>
          <a:p>
            <a:pPr algn="ctr" defTabSz="936625"/>
            <a:r>
              <a:rPr lang="zh-CN" altLang="en-US" sz="1900" b="1">
                <a:solidFill>
                  <a:srgbClr val="FF6600"/>
                </a:solidFill>
                <a:ea typeface="黑体" pitchFamily="49" charset="-122"/>
                <a:cs typeface="Arial" pitchFamily="34" charset="0"/>
              </a:rPr>
              <a:t>品质 </a:t>
            </a:r>
            <a:r>
              <a:rPr lang="en-US" altLang="zh-CN" sz="1900" b="1">
                <a:solidFill>
                  <a:srgbClr val="FF6600"/>
                </a:solidFill>
                <a:ea typeface="黑体" pitchFamily="49" charset="-122"/>
                <a:cs typeface="Arial" pitchFamily="34" charset="0"/>
              </a:rPr>
              <a:t>(</a:t>
            </a:r>
            <a:r>
              <a:rPr lang="zh-CN" altLang="en-US" sz="1900" b="1">
                <a:solidFill>
                  <a:srgbClr val="FF6600"/>
                </a:solidFill>
                <a:ea typeface="黑体" pitchFamily="49" charset="-122"/>
                <a:cs typeface="Arial" pitchFamily="34" charset="0"/>
              </a:rPr>
              <a:t>差错率</a:t>
            </a:r>
            <a:r>
              <a:rPr lang="en-US" altLang="zh-CN" sz="1900" b="1">
                <a:solidFill>
                  <a:srgbClr val="FF6600"/>
                </a:solidFill>
                <a:ea typeface="黑体" pitchFamily="49" charset="-122"/>
                <a:cs typeface="Arial" pitchFamily="34" charset="0"/>
              </a:rPr>
              <a:t>)</a:t>
            </a:r>
          </a:p>
        </p:txBody>
      </p:sp>
      <p:sp>
        <p:nvSpPr>
          <p:cNvPr id="37892" name="Text Box 4"/>
          <p:cNvSpPr txBox="1">
            <a:spLocks noChangeArrowheads="1"/>
          </p:cNvSpPr>
          <p:nvPr/>
        </p:nvSpPr>
        <p:spPr bwMode="blackWhite">
          <a:xfrm>
            <a:off x="1027113" y="4264025"/>
            <a:ext cx="1087437" cy="228600"/>
          </a:xfrm>
          <a:prstGeom prst="rect">
            <a:avLst/>
          </a:prstGeom>
          <a:noFill/>
          <a:ln w="12700">
            <a:noFill/>
            <a:miter lim="800000"/>
            <a:headEnd/>
            <a:tailEnd/>
          </a:ln>
        </p:spPr>
        <p:txBody>
          <a:bodyPr lIns="0" tIns="0" rIns="0" bIns="0">
            <a:spAutoFit/>
          </a:bodyPr>
          <a:lstStyle/>
          <a:p>
            <a:pPr defTabSz="936625">
              <a:defRPr/>
            </a:pPr>
            <a:r>
              <a:rPr lang="zh-CN" altLang="en-US" sz="1500" b="1">
                <a:solidFill>
                  <a:schemeClr val="bg2">
                    <a:lumMod val="50000"/>
                  </a:schemeClr>
                </a:solidFill>
                <a:ea typeface="黑体" pitchFamily="49" charset="-122"/>
                <a:cs typeface="Arial" pitchFamily="34" charset="0"/>
              </a:rPr>
              <a:t>财产险理赔</a:t>
            </a:r>
          </a:p>
        </p:txBody>
      </p:sp>
      <p:sp>
        <p:nvSpPr>
          <p:cNvPr id="37893" name="Rectangle 5"/>
          <p:cNvSpPr>
            <a:spLocks noChangeArrowheads="1"/>
          </p:cNvSpPr>
          <p:nvPr/>
        </p:nvSpPr>
        <p:spPr bwMode="blackWhite">
          <a:xfrm>
            <a:off x="803385" y="2554014"/>
            <a:ext cx="745961" cy="959233"/>
          </a:xfrm>
          <a:prstGeom prst="flowChartMagneticDisk">
            <a:avLst/>
          </a:prstGeom>
          <a:gradFill flip="none" rotWithShape="1">
            <a:gsLst>
              <a:gs pos="0">
                <a:srgbClr val="FF6600">
                  <a:shade val="30000"/>
                  <a:satMod val="115000"/>
                  <a:alpha val="26000"/>
                </a:srgbClr>
              </a:gs>
              <a:gs pos="50000">
                <a:srgbClr val="FF6600">
                  <a:shade val="67500"/>
                  <a:satMod val="115000"/>
                  <a:alpha val="87000"/>
                </a:srgbClr>
              </a:gs>
              <a:gs pos="100000">
                <a:srgbClr val="FF6600">
                  <a:shade val="100000"/>
                  <a:satMod val="115000"/>
                </a:srgbClr>
              </a:gs>
            </a:gsLst>
            <a:path path="circle">
              <a:fillToRect l="100000" t="100000"/>
            </a:path>
            <a:tileRect r="-100000" b="-100000"/>
          </a:gradFill>
          <a:ln w="12700">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896" name="Text Box 6"/>
          <p:cNvSpPr txBox="1">
            <a:spLocks noChangeArrowheads="1"/>
          </p:cNvSpPr>
          <p:nvPr/>
        </p:nvSpPr>
        <p:spPr bwMode="blackWhite">
          <a:xfrm>
            <a:off x="1027113" y="2309813"/>
            <a:ext cx="912812" cy="276225"/>
          </a:xfrm>
          <a:prstGeom prst="rect">
            <a:avLst/>
          </a:prstGeom>
          <a:noFill/>
          <a:ln w="12700">
            <a:noFill/>
            <a:miter lim="800000"/>
            <a:headEnd/>
            <a:tailEnd/>
          </a:ln>
        </p:spPr>
        <p:txBody>
          <a:bodyPr lIns="0" tIns="0" rIns="0" bIns="0">
            <a:spAutoFit/>
          </a:bodyPr>
          <a:lstStyle/>
          <a:p>
            <a:pPr defTabSz="936625"/>
            <a:r>
              <a:rPr lang="zh-CN" altLang="en-US" sz="1800" b="1">
                <a:solidFill>
                  <a:srgbClr val="FF6600"/>
                </a:solidFill>
                <a:ea typeface="黑体" pitchFamily="49" charset="-122"/>
                <a:cs typeface="Arial" pitchFamily="34" charset="0"/>
              </a:rPr>
              <a:t> </a:t>
            </a:r>
            <a:r>
              <a:rPr lang="en-US" altLang="zh-CN" sz="1800" b="1">
                <a:solidFill>
                  <a:srgbClr val="FF6600"/>
                </a:solidFill>
                <a:ea typeface="黑体" pitchFamily="49" charset="-122"/>
                <a:cs typeface="Arial" pitchFamily="34" charset="0"/>
              </a:rPr>
              <a:t>&gt;1%</a:t>
            </a:r>
          </a:p>
        </p:txBody>
      </p:sp>
      <p:sp>
        <p:nvSpPr>
          <p:cNvPr id="37895" name="Rectangle 7"/>
          <p:cNvSpPr>
            <a:spLocks noChangeArrowheads="1"/>
          </p:cNvSpPr>
          <p:nvPr/>
        </p:nvSpPr>
        <p:spPr bwMode="blackWhite">
          <a:xfrm>
            <a:off x="1790700" y="3446463"/>
            <a:ext cx="381000" cy="79375"/>
          </a:xfrm>
          <a:prstGeom prst="flowChartMagneticDisk">
            <a:avLst/>
          </a:prstGeom>
          <a:gradFill flip="none" rotWithShape="1">
            <a:gsLst>
              <a:gs pos="0">
                <a:srgbClr val="FFC000">
                  <a:shade val="30000"/>
                  <a:satMod val="115000"/>
                  <a:alpha val="51000"/>
                </a:srgbClr>
              </a:gs>
              <a:gs pos="50000">
                <a:srgbClr val="FFC000">
                  <a:shade val="67500"/>
                  <a:satMod val="115000"/>
                </a:srgbClr>
              </a:gs>
              <a:gs pos="100000">
                <a:srgbClr val="FFC000">
                  <a:shade val="100000"/>
                  <a:satMod val="115000"/>
                </a:srgbClr>
              </a:gs>
            </a:gsLst>
            <a:lin ang="13500000" scaled="1"/>
            <a:tileRect/>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00" name="Text Box 8"/>
          <p:cNvSpPr txBox="1">
            <a:spLocks noChangeArrowheads="1"/>
          </p:cNvSpPr>
          <p:nvPr/>
        </p:nvSpPr>
        <p:spPr bwMode="blackWhite">
          <a:xfrm>
            <a:off x="1828800" y="3148013"/>
            <a:ext cx="898525" cy="276225"/>
          </a:xfrm>
          <a:prstGeom prst="rect">
            <a:avLst/>
          </a:prstGeom>
          <a:no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0.03%</a:t>
            </a:r>
          </a:p>
        </p:txBody>
      </p:sp>
      <p:sp>
        <p:nvSpPr>
          <p:cNvPr id="37901" name="Line 10"/>
          <p:cNvSpPr>
            <a:spLocks noChangeShapeType="1"/>
          </p:cNvSpPr>
          <p:nvPr/>
        </p:nvSpPr>
        <p:spPr bwMode="blackWhite">
          <a:xfrm>
            <a:off x="1484313" y="2614613"/>
            <a:ext cx="382587" cy="533400"/>
          </a:xfrm>
          <a:prstGeom prst="line">
            <a:avLst/>
          </a:prstGeom>
          <a:noFill/>
          <a:ln w="19050">
            <a:solidFill>
              <a:srgbClr val="000080"/>
            </a:solidFill>
            <a:round/>
            <a:headEnd/>
            <a:tailEnd type="triangle" w="med" len="med"/>
          </a:ln>
        </p:spPr>
        <p:txBody>
          <a:bodyPr wrap="none" lIns="0" tIns="0" rIns="0" bIns="0" anchor="ctr"/>
          <a:lstStyle/>
          <a:p>
            <a:endParaRPr lang="en-US"/>
          </a:p>
        </p:txBody>
      </p:sp>
      <p:sp>
        <p:nvSpPr>
          <p:cNvPr id="37899" name="Oval 11"/>
          <p:cNvSpPr>
            <a:spLocks noChangeArrowheads="1"/>
          </p:cNvSpPr>
          <p:nvPr/>
        </p:nvSpPr>
        <p:spPr bwMode="invGray">
          <a:xfrm>
            <a:off x="1717675" y="2360613"/>
            <a:ext cx="1041400" cy="515937"/>
          </a:xfrm>
          <a:prstGeom prst="ellipse">
            <a:avLst/>
          </a:prstGeom>
          <a:solidFill>
            <a:schemeClr val="bg1">
              <a:lumMod val="95000"/>
            </a:schemeClr>
          </a:solidFill>
          <a:ln w="9525">
            <a:noFill/>
            <a:round/>
            <a:headEnd/>
            <a:tailEnd/>
          </a:ln>
        </p:spPr>
        <p:txBody>
          <a:bodyPr wrap="none" lIns="93697" tIns="46849" rIns="93697" bIns="46849" anchor="ctr"/>
          <a:lstStyle/>
          <a:p>
            <a:pPr algn="ctr" defTabSz="936625">
              <a:defRPr/>
            </a:pPr>
            <a:r>
              <a:rPr lang="en-US" altLang="zh-CN" sz="1800" b="1" dirty="0">
                <a:solidFill>
                  <a:srgbClr val="FF6600"/>
                </a:solidFill>
                <a:ea typeface="黑体" pitchFamily="49" charset="-122"/>
                <a:cs typeface="Arial" pitchFamily="34" charset="0"/>
              </a:rPr>
              <a:t>-97%</a:t>
            </a:r>
          </a:p>
        </p:txBody>
      </p:sp>
      <p:sp>
        <p:nvSpPr>
          <p:cNvPr id="2" name="Rectangle 12"/>
          <p:cNvSpPr>
            <a:spLocks noChangeArrowheads="1"/>
          </p:cNvSpPr>
          <p:nvPr/>
        </p:nvSpPr>
        <p:spPr bwMode="blackWhite">
          <a:xfrm>
            <a:off x="811390" y="5001939"/>
            <a:ext cx="749068" cy="959233"/>
          </a:xfrm>
          <a:prstGeom prst="flowChartMagneticDisk">
            <a:avLst/>
          </a:prstGeom>
          <a:gradFill flip="none" rotWithShape="1">
            <a:gsLst>
              <a:gs pos="0">
                <a:srgbClr val="FF6600">
                  <a:shade val="30000"/>
                  <a:satMod val="115000"/>
                  <a:alpha val="26000"/>
                </a:srgbClr>
              </a:gs>
              <a:gs pos="50000">
                <a:srgbClr val="FF6600">
                  <a:shade val="67500"/>
                  <a:satMod val="115000"/>
                  <a:alpha val="87000"/>
                </a:srgbClr>
              </a:gs>
              <a:gs pos="100000">
                <a:srgbClr val="FF6600">
                  <a:shade val="100000"/>
                  <a:satMod val="115000"/>
                </a:srgbClr>
              </a:gs>
            </a:gsLst>
            <a:path path="circle">
              <a:fillToRect l="100000" t="100000"/>
            </a:path>
            <a:tileRect r="-100000" b="-100000"/>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06" name="Text Box 13"/>
          <p:cNvSpPr txBox="1">
            <a:spLocks noChangeArrowheads="1"/>
          </p:cNvSpPr>
          <p:nvPr/>
        </p:nvSpPr>
        <p:spPr bwMode="blackWhite">
          <a:xfrm>
            <a:off x="946150" y="4725988"/>
            <a:ext cx="1025525" cy="277812"/>
          </a:xfrm>
          <a:prstGeom prst="rect">
            <a:avLst/>
          </a:prstGeom>
          <a:noFill/>
          <a:ln w="12700">
            <a:noFill/>
            <a:miter lim="800000"/>
            <a:headEnd/>
            <a:tailEnd/>
          </a:ln>
        </p:spPr>
        <p:txBody>
          <a:bodyPr lIns="0" tIns="0" rIns="0" bIns="0">
            <a:spAutoFit/>
          </a:bodyPr>
          <a:lstStyle/>
          <a:p>
            <a:pPr defTabSz="936625"/>
            <a:r>
              <a:rPr lang="zh-CN" altLang="en-US" sz="1800" b="1">
                <a:solidFill>
                  <a:srgbClr val="FF6600"/>
                </a:solidFill>
                <a:ea typeface="黑体" pitchFamily="49" charset="-122"/>
                <a:cs typeface="Arial" pitchFamily="34" charset="0"/>
              </a:rPr>
              <a:t> </a:t>
            </a:r>
            <a:r>
              <a:rPr lang="en-US" altLang="zh-CN" sz="1800" b="1">
                <a:solidFill>
                  <a:srgbClr val="FF6600"/>
                </a:solidFill>
                <a:ea typeface="黑体" pitchFamily="49" charset="-122"/>
                <a:cs typeface="Arial" pitchFamily="34" charset="0"/>
              </a:rPr>
              <a:t>&gt;1%</a:t>
            </a:r>
          </a:p>
        </p:txBody>
      </p:sp>
      <p:sp>
        <p:nvSpPr>
          <p:cNvPr id="37902" name="Rectangle 14"/>
          <p:cNvSpPr>
            <a:spLocks noChangeArrowheads="1"/>
          </p:cNvSpPr>
          <p:nvPr/>
        </p:nvSpPr>
        <p:spPr bwMode="blackWhite">
          <a:xfrm>
            <a:off x="1800225" y="5843588"/>
            <a:ext cx="382588" cy="130175"/>
          </a:xfrm>
          <a:prstGeom prst="flowChartMagneticDisk">
            <a:avLst/>
          </a:prstGeom>
          <a:gradFill flip="none" rotWithShape="1">
            <a:gsLst>
              <a:gs pos="0">
                <a:srgbClr val="FFC000">
                  <a:shade val="30000"/>
                  <a:satMod val="115000"/>
                  <a:alpha val="51000"/>
                </a:srgbClr>
              </a:gs>
              <a:gs pos="50000">
                <a:srgbClr val="FFC000">
                  <a:shade val="67500"/>
                  <a:satMod val="115000"/>
                </a:srgbClr>
              </a:gs>
              <a:gs pos="100000">
                <a:srgbClr val="FFC000">
                  <a:shade val="100000"/>
                  <a:satMod val="115000"/>
                </a:srgbClr>
              </a:gs>
            </a:gsLst>
            <a:lin ang="13500000" scaled="1"/>
            <a:tileRect/>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10" name="Text Box 15"/>
          <p:cNvSpPr txBox="1">
            <a:spLocks noChangeArrowheads="1"/>
          </p:cNvSpPr>
          <p:nvPr/>
        </p:nvSpPr>
        <p:spPr bwMode="blackWhite">
          <a:xfrm>
            <a:off x="1876425" y="5481638"/>
            <a:ext cx="898525" cy="276225"/>
          </a:xfrm>
          <a:prstGeom prst="rect">
            <a:avLst/>
          </a:prstGeom>
          <a:no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0.1%</a:t>
            </a:r>
          </a:p>
        </p:txBody>
      </p:sp>
      <p:sp>
        <p:nvSpPr>
          <p:cNvPr id="37911" name="Line 16"/>
          <p:cNvSpPr>
            <a:spLocks noChangeShapeType="1"/>
          </p:cNvSpPr>
          <p:nvPr/>
        </p:nvSpPr>
        <p:spPr bwMode="blackWhite">
          <a:xfrm>
            <a:off x="809625" y="5976938"/>
            <a:ext cx="1752600" cy="0"/>
          </a:xfrm>
          <a:prstGeom prst="line">
            <a:avLst/>
          </a:prstGeom>
          <a:noFill/>
          <a:ln w="12700">
            <a:solidFill>
              <a:schemeClr val="bg1"/>
            </a:solidFill>
            <a:round/>
            <a:headEnd/>
            <a:tailEnd/>
          </a:ln>
        </p:spPr>
        <p:txBody>
          <a:bodyPr wrap="none" lIns="0" tIns="0" rIns="0" bIns="0" anchor="ctr"/>
          <a:lstStyle/>
          <a:p>
            <a:endParaRPr lang="en-US"/>
          </a:p>
        </p:txBody>
      </p:sp>
      <p:sp>
        <p:nvSpPr>
          <p:cNvPr id="37912" name="Line 17"/>
          <p:cNvSpPr>
            <a:spLocks noChangeShapeType="1"/>
          </p:cNvSpPr>
          <p:nvPr/>
        </p:nvSpPr>
        <p:spPr bwMode="blackWhite">
          <a:xfrm>
            <a:off x="1495425" y="5053013"/>
            <a:ext cx="352425" cy="485775"/>
          </a:xfrm>
          <a:prstGeom prst="line">
            <a:avLst/>
          </a:prstGeom>
          <a:noFill/>
          <a:ln w="19050">
            <a:solidFill>
              <a:srgbClr val="000080"/>
            </a:solidFill>
            <a:round/>
            <a:headEnd/>
            <a:tailEnd type="triangle" w="med" len="med"/>
          </a:ln>
        </p:spPr>
        <p:txBody>
          <a:bodyPr wrap="none" lIns="0" tIns="0" rIns="0" bIns="0" anchor="ctr"/>
          <a:lstStyle/>
          <a:p>
            <a:endParaRPr lang="en-US"/>
          </a:p>
        </p:txBody>
      </p:sp>
      <p:sp>
        <p:nvSpPr>
          <p:cNvPr id="37913" name="Text Box 18"/>
          <p:cNvSpPr txBox="1">
            <a:spLocks noChangeArrowheads="1"/>
          </p:cNvSpPr>
          <p:nvPr/>
        </p:nvSpPr>
        <p:spPr bwMode="blackWhite">
          <a:xfrm>
            <a:off x="1036638" y="6053138"/>
            <a:ext cx="687387" cy="276225"/>
          </a:xfrm>
          <a:prstGeom prst="rect">
            <a:avLst/>
          </a:prstGeom>
          <a:noFill/>
          <a:ln w="12700">
            <a:noFill/>
            <a:miter lim="800000"/>
            <a:headEnd/>
            <a:tailEnd/>
          </a:ln>
        </p:spPr>
        <p:txBody>
          <a:bodyPr lIns="0" tIns="0" rIns="0" bIns="0">
            <a:spAutoFit/>
          </a:bodyPr>
          <a:lstStyle/>
          <a:p>
            <a:pPr defTabSz="936625"/>
            <a:endParaRPr lang="zh-CN" altLang="en-US" sz="1800" b="1">
              <a:solidFill>
                <a:srgbClr val="FF6600"/>
              </a:solidFill>
              <a:ea typeface="黑体" pitchFamily="49" charset="-122"/>
              <a:cs typeface="Arial" pitchFamily="34" charset="0"/>
            </a:endParaRPr>
          </a:p>
        </p:txBody>
      </p:sp>
      <p:sp>
        <p:nvSpPr>
          <p:cNvPr id="37907" name="Oval 19"/>
          <p:cNvSpPr>
            <a:spLocks noChangeArrowheads="1"/>
          </p:cNvSpPr>
          <p:nvPr/>
        </p:nvSpPr>
        <p:spPr bwMode="invGray">
          <a:xfrm>
            <a:off x="1743075" y="4872038"/>
            <a:ext cx="1031875" cy="452437"/>
          </a:xfrm>
          <a:prstGeom prst="ellipse">
            <a:avLst/>
          </a:prstGeom>
          <a:solidFill>
            <a:schemeClr val="bg1">
              <a:lumMod val="95000"/>
            </a:schemeClr>
          </a:solidFill>
          <a:ln w="9525">
            <a:noFill/>
            <a:round/>
            <a:headEnd/>
            <a:tailEnd/>
          </a:ln>
        </p:spPr>
        <p:txBody>
          <a:bodyPr wrap="none" lIns="93697" tIns="46849" rIns="93697" bIns="46849" anchor="ctr"/>
          <a:lstStyle/>
          <a:p>
            <a:pPr algn="ctr" defTabSz="936625">
              <a:defRPr/>
            </a:pPr>
            <a:r>
              <a:rPr lang="en-US" altLang="zh-CN" sz="1800" b="1" dirty="0">
                <a:solidFill>
                  <a:srgbClr val="FF6600"/>
                </a:solidFill>
                <a:ea typeface="黑体" pitchFamily="49" charset="-122"/>
                <a:cs typeface="Arial" pitchFamily="34" charset="0"/>
              </a:rPr>
              <a:t>-90%</a:t>
            </a:r>
          </a:p>
        </p:txBody>
      </p:sp>
      <p:sp>
        <p:nvSpPr>
          <p:cNvPr id="37915" name="Text Box 20"/>
          <p:cNvSpPr txBox="1">
            <a:spLocks noChangeArrowheads="1"/>
          </p:cNvSpPr>
          <p:nvPr/>
        </p:nvSpPr>
        <p:spPr bwMode="blackWhite">
          <a:xfrm>
            <a:off x="508000" y="6005513"/>
            <a:ext cx="1252538" cy="371475"/>
          </a:xfrm>
          <a:prstGeom prst="rect">
            <a:avLst/>
          </a:prstGeom>
          <a:noFill/>
          <a:ln w="9525">
            <a:noFill/>
            <a:miter lim="800000"/>
            <a:headEnd/>
            <a:tailEnd/>
          </a:ln>
        </p:spPr>
        <p:txBody>
          <a:bodyPr lIns="93697" tIns="46849" rIns="93697" bIns="46849">
            <a:spAutoFit/>
          </a:bodyPr>
          <a:lstStyle/>
          <a:p>
            <a:pPr algn="ctr" defTabSz="936625"/>
            <a:r>
              <a:rPr lang="zh-CN" altLang="en-US" sz="1800" b="1">
                <a:solidFill>
                  <a:srgbClr val="FF6600"/>
                </a:solidFill>
                <a:ea typeface="黑体" pitchFamily="49" charset="-122"/>
                <a:cs typeface="Arial" pitchFamily="34" charset="0"/>
              </a:rPr>
              <a:t>转型前</a:t>
            </a:r>
          </a:p>
        </p:txBody>
      </p:sp>
      <p:sp>
        <p:nvSpPr>
          <p:cNvPr id="37916" name="Text Box 21"/>
          <p:cNvSpPr txBox="1">
            <a:spLocks noChangeArrowheads="1"/>
          </p:cNvSpPr>
          <p:nvPr/>
        </p:nvSpPr>
        <p:spPr bwMode="blackWhite">
          <a:xfrm>
            <a:off x="1498600" y="6003925"/>
            <a:ext cx="1336675" cy="371475"/>
          </a:xfrm>
          <a:prstGeom prst="rect">
            <a:avLst/>
          </a:prstGeom>
          <a:noFill/>
          <a:ln w="9525">
            <a:noFill/>
            <a:miter lim="800000"/>
            <a:headEnd/>
            <a:tailEnd/>
          </a:ln>
        </p:spPr>
        <p:txBody>
          <a:bodyPr lIns="93697" tIns="46849" rIns="93697" bIns="46849" anchor="ctr">
            <a:spAutoFit/>
          </a:bodyPr>
          <a:lstStyle/>
          <a:p>
            <a:pPr algn="ctr" defTabSz="936625"/>
            <a:r>
              <a:rPr lang="zh-CN" altLang="en-US" sz="1800" b="1">
                <a:solidFill>
                  <a:srgbClr val="FFC000"/>
                </a:solidFill>
                <a:ea typeface="黑体" pitchFamily="49" charset="-122"/>
                <a:cs typeface="Arial" pitchFamily="34" charset="0"/>
              </a:rPr>
              <a:t>转型后</a:t>
            </a:r>
          </a:p>
        </p:txBody>
      </p:sp>
      <p:sp>
        <p:nvSpPr>
          <p:cNvPr id="3" name="Text Box 22"/>
          <p:cNvSpPr txBox="1">
            <a:spLocks noChangeArrowheads="1"/>
          </p:cNvSpPr>
          <p:nvPr/>
        </p:nvSpPr>
        <p:spPr bwMode="blackWhite">
          <a:xfrm>
            <a:off x="1027113" y="1839913"/>
            <a:ext cx="630237" cy="323850"/>
          </a:xfrm>
          <a:prstGeom prst="rect">
            <a:avLst/>
          </a:prstGeom>
          <a:noFill/>
          <a:ln w="9525">
            <a:noFill/>
            <a:miter lim="800000"/>
            <a:headEnd/>
            <a:tailEnd/>
          </a:ln>
        </p:spPr>
        <p:txBody>
          <a:bodyPr lIns="93697" tIns="46849" rIns="93697" bIns="46849">
            <a:spAutoFit/>
          </a:bodyPr>
          <a:lstStyle/>
          <a:p>
            <a:pPr defTabSz="936625">
              <a:defRPr/>
            </a:pPr>
            <a:r>
              <a:rPr lang="zh-CN" altLang="en-US" sz="1500" b="1">
                <a:solidFill>
                  <a:schemeClr val="bg2">
                    <a:lumMod val="50000"/>
                  </a:schemeClr>
                </a:solidFill>
                <a:ea typeface="黑体" pitchFamily="49" charset="-122"/>
                <a:cs typeface="Arial" pitchFamily="34" charset="0"/>
              </a:rPr>
              <a:t>录入</a:t>
            </a:r>
          </a:p>
        </p:txBody>
      </p:sp>
      <p:sp>
        <p:nvSpPr>
          <p:cNvPr id="37918" name="Text Box 23"/>
          <p:cNvSpPr txBox="1">
            <a:spLocks noChangeArrowheads="1"/>
          </p:cNvSpPr>
          <p:nvPr/>
        </p:nvSpPr>
        <p:spPr bwMode="blackWhite">
          <a:xfrm>
            <a:off x="6237288" y="1295400"/>
            <a:ext cx="1543050" cy="292100"/>
          </a:xfrm>
          <a:prstGeom prst="rect">
            <a:avLst/>
          </a:prstGeom>
          <a:noFill/>
          <a:ln w="12700">
            <a:noFill/>
            <a:miter lim="800000"/>
            <a:headEnd/>
            <a:tailEnd/>
          </a:ln>
        </p:spPr>
        <p:txBody>
          <a:bodyPr lIns="0" tIns="0" rIns="0" bIns="0">
            <a:spAutoFit/>
          </a:bodyPr>
          <a:lstStyle/>
          <a:p>
            <a:pPr algn="ctr" defTabSz="936625"/>
            <a:r>
              <a:rPr lang="zh-CN" altLang="en-US" sz="1900" b="1">
                <a:solidFill>
                  <a:srgbClr val="FF6600"/>
                </a:solidFill>
                <a:ea typeface="黑体" pitchFamily="49" charset="-122"/>
                <a:cs typeface="Arial" pitchFamily="34" charset="0"/>
              </a:rPr>
              <a:t>单位成本 </a:t>
            </a:r>
            <a:r>
              <a:rPr lang="en-US" altLang="zh-CN" sz="1900" b="1">
                <a:solidFill>
                  <a:srgbClr val="FF6600"/>
                </a:solidFill>
                <a:ea typeface="黑体" pitchFamily="49" charset="-122"/>
                <a:cs typeface="Arial" pitchFamily="34" charset="0"/>
              </a:rPr>
              <a:t>(</a:t>
            </a:r>
            <a:r>
              <a:rPr lang="zh-CN" altLang="en-US" sz="1900" b="1">
                <a:solidFill>
                  <a:srgbClr val="FF6600"/>
                </a:solidFill>
                <a:ea typeface="黑体" pitchFamily="49" charset="-122"/>
                <a:cs typeface="Arial" pitchFamily="34" charset="0"/>
              </a:rPr>
              <a:t>元</a:t>
            </a:r>
            <a:r>
              <a:rPr lang="en-US" altLang="zh-CN" sz="1900" b="1">
                <a:solidFill>
                  <a:srgbClr val="FF6600"/>
                </a:solidFill>
                <a:ea typeface="黑体" pitchFamily="49" charset="-122"/>
                <a:cs typeface="Arial" pitchFamily="34" charset="0"/>
              </a:rPr>
              <a:t>)</a:t>
            </a:r>
          </a:p>
        </p:txBody>
      </p:sp>
      <p:sp>
        <p:nvSpPr>
          <p:cNvPr id="4" name="Text Box 24"/>
          <p:cNvSpPr txBox="1">
            <a:spLocks noChangeArrowheads="1"/>
          </p:cNvSpPr>
          <p:nvPr/>
        </p:nvSpPr>
        <p:spPr bwMode="blackWhite">
          <a:xfrm>
            <a:off x="6626225" y="4264025"/>
            <a:ext cx="792163" cy="228600"/>
          </a:xfrm>
          <a:prstGeom prst="rect">
            <a:avLst/>
          </a:prstGeom>
          <a:noFill/>
          <a:ln w="12700">
            <a:noFill/>
            <a:miter lim="800000"/>
            <a:headEnd/>
            <a:tailEnd/>
          </a:ln>
        </p:spPr>
        <p:txBody>
          <a:bodyPr lIns="0" tIns="0" rIns="0" bIns="0">
            <a:spAutoFit/>
          </a:bodyPr>
          <a:lstStyle/>
          <a:p>
            <a:pPr algn="ctr" defTabSz="936625">
              <a:defRPr/>
            </a:pPr>
            <a:r>
              <a:rPr lang="zh-CN" altLang="en-US" sz="1500" b="1">
                <a:solidFill>
                  <a:schemeClr val="bg2">
                    <a:lumMod val="50000"/>
                  </a:schemeClr>
                </a:solidFill>
                <a:ea typeface="黑体" pitchFamily="49" charset="-122"/>
                <a:cs typeface="Arial" pitchFamily="34" charset="0"/>
              </a:rPr>
              <a:t>会计核算</a:t>
            </a:r>
          </a:p>
        </p:txBody>
      </p:sp>
      <p:sp>
        <p:nvSpPr>
          <p:cNvPr id="5" name="Rectangle 25"/>
          <p:cNvSpPr>
            <a:spLocks noChangeArrowheads="1"/>
          </p:cNvSpPr>
          <p:nvPr/>
        </p:nvSpPr>
        <p:spPr bwMode="blackWhite">
          <a:xfrm>
            <a:off x="6496226" y="5021018"/>
            <a:ext cx="749070" cy="911579"/>
          </a:xfrm>
          <a:prstGeom prst="flowChartMagneticDisk">
            <a:avLst/>
          </a:prstGeom>
          <a:gradFill flip="none" rotWithShape="1">
            <a:gsLst>
              <a:gs pos="0">
                <a:srgbClr val="FF6600">
                  <a:shade val="30000"/>
                  <a:satMod val="115000"/>
                  <a:alpha val="26000"/>
                </a:srgbClr>
              </a:gs>
              <a:gs pos="50000">
                <a:srgbClr val="FF6600">
                  <a:shade val="67500"/>
                  <a:satMod val="115000"/>
                  <a:alpha val="87000"/>
                </a:srgbClr>
              </a:gs>
              <a:gs pos="100000">
                <a:srgbClr val="FF6600">
                  <a:shade val="100000"/>
                  <a:satMod val="115000"/>
                </a:srgbClr>
              </a:gs>
            </a:gsLst>
            <a:path path="circle">
              <a:fillToRect l="100000" t="100000"/>
            </a:path>
            <a:tileRect r="-100000" b="-100000"/>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14" name="Rectangle 26"/>
          <p:cNvSpPr>
            <a:spLocks noChangeArrowheads="1"/>
          </p:cNvSpPr>
          <p:nvPr/>
        </p:nvSpPr>
        <p:spPr bwMode="blackWhite">
          <a:xfrm>
            <a:off x="7561263" y="5645150"/>
            <a:ext cx="381000" cy="303213"/>
          </a:xfrm>
          <a:prstGeom prst="flowChartMagneticDisk">
            <a:avLst/>
          </a:prstGeom>
          <a:gradFill flip="none" rotWithShape="1">
            <a:gsLst>
              <a:gs pos="0">
                <a:srgbClr val="FFC000">
                  <a:shade val="30000"/>
                  <a:satMod val="115000"/>
                  <a:alpha val="51000"/>
                </a:srgbClr>
              </a:gs>
              <a:gs pos="50000">
                <a:srgbClr val="FFC000">
                  <a:shade val="67500"/>
                  <a:satMod val="115000"/>
                </a:srgbClr>
              </a:gs>
              <a:gs pos="100000">
                <a:srgbClr val="FFC000">
                  <a:shade val="100000"/>
                  <a:satMod val="115000"/>
                </a:srgbClr>
              </a:gs>
            </a:gsLst>
            <a:lin ang="13500000" scaled="1"/>
            <a:tileRect/>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26" name="Line 27"/>
          <p:cNvSpPr>
            <a:spLocks noChangeShapeType="1"/>
          </p:cNvSpPr>
          <p:nvPr/>
        </p:nvSpPr>
        <p:spPr bwMode="blackWhite">
          <a:xfrm>
            <a:off x="6569075" y="5948363"/>
            <a:ext cx="1752600" cy="0"/>
          </a:xfrm>
          <a:prstGeom prst="line">
            <a:avLst/>
          </a:prstGeom>
          <a:noFill/>
          <a:ln w="12700">
            <a:solidFill>
              <a:schemeClr val="bg1"/>
            </a:solidFill>
            <a:round/>
            <a:headEnd/>
            <a:tailEnd/>
          </a:ln>
        </p:spPr>
        <p:txBody>
          <a:bodyPr wrap="none" lIns="0" tIns="0" rIns="0" bIns="0" anchor="ctr"/>
          <a:lstStyle/>
          <a:p>
            <a:endParaRPr lang="en-US"/>
          </a:p>
        </p:txBody>
      </p:sp>
      <p:sp>
        <p:nvSpPr>
          <p:cNvPr id="37927" name="Text Box 28"/>
          <p:cNvSpPr txBox="1">
            <a:spLocks noChangeArrowheads="1"/>
          </p:cNvSpPr>
          <p:nvPr/>
        </p:nvSpPr>
        <p:spPr bwMode="blackWhite">
          <a:xfrm>
            <a:off x="6789738" y="4806950"/>
            <a:ext cx="825500" cy="276225"/>
          </a:xfrm>
          <a:prstGeom prst="rect">
            <a:avLst/>
          </a:prstGeom>
          <a:no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11.0</a:t>
            </a:r>
          </a:p>
        </p:txBody>
      </p:sp>
      <p:sp>
        <p:nvSpPr>
          <p:cNvPr id="37928" name="Text Box 29"/>
          <p:cNvSpPr txBox="1">
            <a:spLocks noChangeArrowheads="1"/>
          </p:cNvSpPr>
          <p:nvPr/>
        </p:nvSpPr>
        <p:spPr bwMode="blackWhite">
          <a:xfrm>
            <a:off x="7627938" y="5441950"/>
            <a:ext cx="1058862" cy="276225"/>
          </a:xfrm>
          <a:prstGeom prst="rect">
            <a:avLst/>
          </a:prstGeom>
          <a:no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4.2</a:t>
            </a:r>
          </a:p>
        </p:txBody>
      </p:sp>
      <p:sp>
        <p:nvSpPr>
          <p:cNvPr id="6" name="Rectangle 30"/>
          <p:cNvSpPr>
            <a:spLocks noChangeArrowheads="1"/>
          </p:cNvSpPr>
          <p:nvPr/>
        </p:nvSpPr>
        <p:spPr bwMode="blackWhite">
          <a:xfrm>
            <a:off x="6450122" y="2554014"/>
            <a:ext cx="745961" cy="959233"/>
          </a:xfrm>
          <a:prstGeom prst="flowChartMagneticDisk">
            <a:avLst/>
          </a:prstGeom>
          <a:gradFill flip="none" rotWithShape="1">
            <a:gsLst>
              <a:gs pos="0">
                <a:srgbClr val="FF6600">
                  <a:shade val="30000"/>
                  <a:satMod val="115000"/>
                  <a:alpha val="26000"/>
                </a:srgbClr>
              </a:gs>
              <a:gs pos="50000">
                <a:srgbClr val="FF6600">
                  <a:shade val="67500"/>
                  <a:satMod val="115000"/>
                  <a:alpha val="87000"/>
                </a:srgbClr>
              </a:gs>
              <a:gs pos="100000">
                <a:srgbClr val="FF6600">
                  <a:shade val="100000"/>
                  <a:satMod val="115000"/>
                </a:srgbClr>
              </a:gs>
            </a:gsLst>
            <a:path path="circle">
              <a:fillToRect l="100000" t="100000"/>
            </a:path>
            <a:tileRect r="-100000" b="-100000"/>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32" name="Text Box 31"/>
          <p:cNvSpPr txBox="1">
            <a:spLocks noChangeArrowheads="1"/>
          </p:cNvSpPr>
          <p:nvPr/>
        </p:nvSpPr>
        <p:spPr bwMode="blackWhite">
          <a:xfrm>
            <a:off x="6353175" y="2309813"/>
            <a:ext cx="1103313" cy="276225"/>
          </a:xfrm>
          <a:prstGeom prst="rect">
            <a:avLst/>
          </a:prstGeom>
          <a:noFill/>
          <a:ln w="12700">
            <a:noFill/>
            <a:miter lim="800000"/>
            <a:headEnd/>
            <a:tailEnd/>
          </a:ln>
        </p:spPr>
        <p:txBody>
          <a:bodyPr lIns="0" tIns="0" rIns="0" bIns="0">
            <a:spAutoFit/>
          </a:bodyPr>
          <a:lstStyle/>
          <a:p>
            <a:pPr defTabSz="936625"/>
            <a:r>
              <a:rPr lang="zh-CN" altLang="en-US" sz="1800" b="1">
                <a:solidFill>
                  <a:srgbClr val="FF6600"/>
                </a:solidFill>
                <a:ea typeface="黑体" pitchFamily="49" charset="-122"/>
                <a:cs typeface="Arial" pitchFamily="34" charset="0"/>
              </a:rPr>
              <a:t> </a:t>
            </a:r>
            <a:r>
              <a:rPr lang="en-US" altLang="zh-CN" sz="1800" b="1">
                <a:solidFill>
                  <a:srgbClr val="FF6600"/>
                </a:solidFill>
                <a:ea typeface="黑体" pitchFamily="49" charset="-122"/>
                <a:cs typeface="Arial" pitchFamily="34" charset="0"/>
              </a:rPr>
              <a:t>67.1</a:t>
            </a:r>
          </a:p>
        </p:txBody>
      </p:sp>
      <p:sp>
        <p:nvSpPr>
          <p:cNvPr id="37920" name="Rectangle 32"/>
          <p:cNvSpPr>
            <a:spLocks noChangeArrowheads="1"/>
          </p:cNvSpPr>
          <p:nvPr/>
        </p:nvSpPr>
        <p:spPr bwMode="blackWhite">
          <a:xfrm>
            <a:off x="7435850" y="3167063"/>
            <a:ext cx="381000" cy="361950"/>
          </a:xfrm>
          <a:prstGeom prst="flowChartMagneticDisk">
            <a:avLst/>
          </a:prstGeom>
          <a:gradFill flip="none" rotWithShape="1">
            <a:gsLst>
              <a:gs pos="0">
                <a:srgbClr val="FFC000">
                  <a:shade val="30000"/>
                  <a:satMod val="115000"/>
                  <a:alpha val="51000"/>
                </a:srgbClr>
              </a:gs>
              <a:gs pos="50000">
                <a:srgbClr val="FFC000">
                  <a:shade val="67500"/>
                  <a:satMod val="115000"/>
                </a:srgbClr>
              </a:gs>
              <a:gs pos="100000">
                <a:srgbClr val="FFC000">
                  <a:shade val="100000"/>
                  <a:satMod val="115000"/>
                </a:srgbClr>
              </a:gs>
            </a:gsLst>
            <a:lin ang="13500000" scaled="1"/>
            <a:tileRect/>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36" name="Text Box 33"/>
          <p:cNvSpPr txBox="1">
            <a:spLocks noChangeArrowheads="1"/>
          </p:cNvSpPr>
          <p:nvPr/>
        </p:nvSpPr>
        <p:spPr bwMode="blackWhite">
          <a:xfrm>
            <a:off x="7485063" y="2976563"/>
            <a:ext cx="949325" cy="276225"/>
          </a:xfrm>
          <a:prstGeom prst="rect">
            <a:avLst/>
          </a:prstGeom>
          <a:no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10.1</a:t>
            </a:r>
          </a:p>
        </p:txBody>
      </p:sp>
      <p:sp>
        <p:nvSpPr>
          <p:cNvPr id="37937" name="Line 34"/>
          <p:cNvSpPr>
            <a:spLocks noChangeShapeType="1"/>
          </p:cNvSpPr>
          <p:nvPr/>
        </p:nvSpPr>
        <p:spPr bwMode="blackWhite">
          <a:xfrm>
            <a:off x="6446838" y="3529013"/>
            <a:ext cx="1751012" cy="0"/>
          </a:xfrm>
          <a:prstGeom prst="line">
            <a:avLst/>
          </a:prstGeom>
          <a:noFill/>
          <a:ln w="12700">
            <a:solidFill>
              <a:schemeClr val="bg1"/>
            </a:solidFill>
            <a:round/>
            <a:headEnd/>
            <a:tailEnd/>
          </a:ln>
        </p:spPr>
        <p:txBody>
          <a:bodyPr wrap="none" lIns="0" tIns="0" rIns="0" bIns="0" anchor="ctr"/>
          <a:lstStyle/>
          <a:p>
            <a:endParaRPr lang="en-US"/>
          </a:p>
        </p:txBody>
      </p:sp>
      <p:sp>
        <p:nvSpPr>
          <p:cNvPr id="37938" name="Line 35"/>
          <p:cNvSpPr>
            <a:spLocks noChangeShapeType="1"/>
          </p:cNvSpPr>
          <p:nvPr/>
        </p:nvSpPr>
        <p:spPr bwMode="blackWhite">
          <a:xfrm>
            <a:off x="7131050" y="2613025"/>
            <a:ext cx="323850" cy="534988"/>
          </a:xfrm>
          <a:prstGeom prst="line">
            <a:avLst/>
          </a:prstGeom>
          <a:noFill/>
          <a:ln w="19050">
            <a:solidFill>
              <a:srgbClr val="000080"/>
            </a:solidFill>
            <a:round/>
            <a:headEnd/>
            <a:tailEnd type="triangle" w="med" len="med"/>
          </a:ln>
        </p:spPr>
        <p:txBody>
          <a:bodyPr wrap="none" lIns="0" tIns="0" rIns="0" bIns="0" anchor="ctr"/>
          <a:lstStyle/>
          <a:p>
            <a:endParaRPr lang="en-US"/>
          </a:p>
        </p:txBody>
      </p:sp>
      <p:sp>
        <p:nvSpPr>
          <p:cNvPr id="37924" name="Oval 36"/>
          <p:cNvSpPr>
            <a:spLocks noChangeArrowheads="1"/>
          </p:cNvSpPr>
          <p:nvPr/>
        </p:nvSpPr>
        <p:spPr bwMode="invGray">
          <a:xfrm>
            <a:off x="7246938" y="2360613"/>
            <a:ext cx="919162" cy="477837"/>
          </a:xfrm>
          <a:prstGeom prst="ellipse">
            <a:avLst/>
          </a:prstGeom>
          <a:solidFill>
            <a:schemeClr val="bg1">
              <a:lumMod val="95000"/>
            </a:schemeClr>
          </a:solidFill>
          <a:ln w="9525">
            <a:noFill/>
            <a:round/>
            <a:headEnd/>
            <a:tailEnd/>
          </a:ln>
        </p:spPr>
        <p:txBody>
          <a:bodyPr wrap="none" lIns="93697" tIns="46849" rIns="93697" bIns="46849" anchor="ctr"/>
          <a:lstStyle/>
          <a:p>
            <a:pPr algn="ctr" defTabSz="936625">
              <a:defRPr/>
            </a:pPr>
            <a:r>
              <a:rPr lang="en-US" altLang="zh-CN" sz="1800" b="1" dirty="0">
                <a:solidFill>
                  <a:srgbClr val="FF6600"/>
                </a:solidFill>
                <a:ea typeface="黑体" pitchFamily="49" charset="-122"/>
                <a:cs typeface="Arial" pitchFamily="34" charset="0"/>
              </a:rPr>
              <a:t>-85%</a:t>
            </a:r>
          </a:p>
        </p:txBody>
      </p:sp>
      <p:sp>
        <p:nvSpPr>
          <p:cNvPr id="37940" name="Line 37"/>
          <p:cNvSpPr>
            <a:spLocks noChangeShapeType="1"/>
          </p:cNvSpPr>
          <p:nvPr/>
        </p:nvSpPr>
        <p:spPr bwMode="blackWhite">
          <a:xfrm>
            <a:off x="7189788" y="5081588"/>
            <a:ext cx="361950" cy="561975"/>
          </a:xfrm>
          <a:prstGeom prst="line">
            <a:avLst/>
          </a:prstGeom>
          <a:noFill/>
          <a:ln w="19050">
            <a:solidFill>
              <a:srgbClr val="000080"/>
            </a:solidFill>
            <a:round/>
            <a:headEnd/>
            <a:tailEnd type="triangle" w="med" len="med"/>
          </a:ln>
        </p:spPr>
        <p:txBody>
          <a:bodyPr wrap="none" lIns="0" tIns="0" rIns="0" bIns="0" anchor="ctr"/>
          <a:lstStyle/>
          <a:p>
            <a:endParaRPr lang="en-US"/>
          </a:p>
        </p:txBody>
      </p:sp>
      <p:sp>
        <p:nvSpPr>
          <p:cNvPr id="7" name="Oval 38"/>
          <p:cNvSpPr>
            <a:spLocks noChangeArrowheads="1"/>
          </p:cNvSpPr>
          <p:nvPr/>
        </p:nvSpPr>
        <p:spPr bwMode="invGray">
          <a:xfrm>
            <a:off x="7397750" y="4933950"/>
            <a:ext cx="927100" cy="476250"/>
          </a:xfrm>
          <a:prstGeom prst="ellipse">
            <a:avLst/>
          </a:prstGeom>
          <a:solidFill>
            <a:schemeClr val="bg1">
              <a:lumMod val="95000"/>
            </a:schemeClr>
          </a:solidFill>
          <a:ln w="9525">
            <a:noFill/>
            <a:round/>
            <a:headEnd/>
            <a:tailEnd/>
          </a:ln>
        </p:spPr>
        <p:txBody>
          <a:bodyPr wrap="none" lIns="93697" tIns="46849" rIns="93697" bIns="46849" anchor="ctr"/>
          <a:lstStyle/>
          <a:p>
            <a:pPr algn="ctr" defTabSz="936625">
              <a:defRPr/>
            </a:pPr>
            <a:r>
              <a:rPr lang="en-US" altLang="zh-CN" sz="1800" b="1" dirty="0">
                <a:solidFill>
                  <a:srgbClr val="FF6600"/>
                </a:solidFill>
                <a:ea typeface="黑体" pitchFamily="49" charset="-122"/>
                <a:cs typeface="Arial" pitchFamily="34" charset="0"/>
              </a:rPr>
              <a:t>-62%</a:t>
            </a:r>
          </a:p>
        </p:txBody>
      </p:sp>
      <p:sp>
        <p:nvSpPr>
          <p:cNvPr id="8" name="Text Box 39"/>
          <p:cNvSpPr txBox="1">
            <a:spLocks noChangeArrowheads="1"/>
          </p:cNvSpPr>
          <p:nvPr/>
        </p:nvSpPr>
        <p:spPr bwMode="blackWhite">
          <a:xfrm>
            <a:off x="6503988" y="1839913"/>
            <a:ext cx="1417637" cy="323850"/>
          </a:xfrm>
          <a:prstGeom prst="rect">
            <a:avLst/>
          </a:prstGeom>
          <a:noFill/>
          <a:ln w="9525">
            <a:noFill/>
            <a:miter lim="800000"/>
            <a:headEnd/>
            <a:tailEnd/>
          </a:ln>
        </p:spPr>
        <p:txBody>
          <a:bodyPr lIns="93697" tIns="46849" rIns="93697" bIns="46849">
            <a:spAutoFit/>
          </a:bodyPr>
          <a:lstStyle/>
          <a:p>
            <a:pPr algn="ctr" defTabSz="936625">
              <a:defRPr/>
            </a:pPr>
            <a:r>
              <a:rPr lang="zh-CN" altLang="en-US" sz="1500" b="1">
                <a:solidFill>
                  <a:schemeClr val="bg2">
                    <a:lumMod val="50000"/>
                  </a:schemeClr>
                </a:solidFill>
                <a:ea typeface="黑体" pitchFamily="49" charset="-122"/>
                <a:cs typeface="Arial" pitchFamily="34" charset="0"/>
              </a:rPr>
              <a:t>车险理赔</a:t>
            </a:r>
          </a:p>
        </p:txBody>
      </p:sp>
      <p:sp>
        <p:nvSpPr>
          <p:cNvPr id="37943" name="Text Box 40"/>
          <p:cNvSpPr txBox="1">
            <a:spLocks noChangeArrowheads="1"/>
          </p:cNvSpPr>
          <p:nvPr/>
        </p:nvSpPr>
        <p:spPr bwMode="blackWhite">
          <a:xfrm>
            <a:off x="6335713" y="5986463"/>
            <a:ext cx="1250950" cy="371475"/>
          </a:xfrm>
          <a:prstGeom prst="rect">
            <a:avLst/>
          </a:prstGeom>
          <a:noFill/>
          <a:ln w="9525">
            <a:noFill/>
            <a:miter lim="800000"/>
            <a:headEnd/>
            <a:tailEnd/>
          </a:ln>
        </p:spPr>
        <p:txBody>
          <a:bodyPr lIns="93697" tIns="46849" rIns="93697" bIns="46849">
            <a:spAutoFit/>
          </a:bodyPr>
          <a:lstStyle/>
          <a:p>
            <a:pPr algn="ctr" defTabSz="936625"/>
            <a:r>
              <a:rPr lang="zh-CN" altLang="en-US" sz="1800" b="1">
                <a:solidFill>
                  <a:srgbClr val="FF6600"/>
                </a:solidFill>
                <a:ea typeface="黑体" pitchFamily="49" charset="-122"/>
                <a:cs typeface="Arial" pitchFamily="34" charset="0"/>
              </a:rPr>
              <a:t>转型前</a:t>
            </a:r>
          </a:p>
        </p:txBody>
      </p:sp>
      <p:sp>
        <p:nvSpPr>
          <p:cNvPr id="37944" name="Text Box 41"/>
          <p:cNvSpPr txBox="1">
            <a:spLocks noChangeArrowheads="1"/>
          </p:cNvSpPr>
          <p:nvPr/>
        </p:nvSpPr>
        <p:spPr bwMode="blackWhite">
          <a:xfrm>
            <a:off x="7181850" y="5984875"/>
            <a:ext cx="1333500" cy="371475"/>
          </a:xfrm>
          <a:prstGeom prst="rect">
            <a:avLst/>
          </a:prstGeom>
          <a:noFill/>
          <a:ln w="9525">
            <a:noFill/>
            <a:miter lim="800000"/>
            <a:headEnd/>
            <a:tailEnd/>
          </a:ln>
        </p:spPr>
        <p:txBody>
          <a:bodyPr lIns="93697" tIns="46849" rIns="93697" bIns="46849" anchor="ctr">
            <a:spAutoFit/>
          </a:bodyPr>
          <a:lstStyle/>
          <a:p>
            <a:pPr algn="ctr" defTabSz="936625"/>
            <a:r>
              <a:rPr lang="zh-CN" altLang="en-US" sz="1800" b="1">
                <a:solidFill>
                  <a:srgbClr val="FFC000"/>
                </a:solidFill>
                <a:ea typeface="黑体" pitchFamily="49" charset="-122"/>
                <a:cs typeface="Arial" pitchFamily="34" charset="0"/>
              </a:rPr>
              <a:t>转型后</a:t>
            </a:r>
          </a:p>
        </p:txBody>
      </p:sp>
      <p:sp>
        <p:nvSpPr>
          <p:cNvPr id="37930" name="Text Box 42"/>
          <p:cNvSpPr txBox="1">
            <a:spLocks noChangeArrowheads="1"/>
          </p:cNvSpPr>
          <p:nvPr/>
        </p:nvSpPr>
        <p:spPr bwMode="blackWhite">
          <a:xfrm>
            <a:off x="3590925" y="4264025"/>
            <a:ext cx="1925638" cy="228600"/>
          </a:xfrm>
          <a:prstGeom prst="rect">
            <a:avLst/>
          </a:prstGeom>
          <a:noFill/>
          <a:ln w="12700">
            <a:noFill/>
            <a:miter lim="800000"/>
            <a:headEnd/>
            <a:tailEnd/>
          </a:ln>
        </p:spPr>
        <p:txBody>
          <a:bodyPr lIns="0" tIns="0" rIns="0" bIns="0">
            <a:spAutoFit/>
          </a:bodyPr>
          <a:lstStyle/>
          <a:p>
            <a:pPr defTabSz="936625">
              <a:defRPr/>
            </a:pPr>
            <a:r>
              <a:rPr lang="zh-CN" altLang="en-US" sz="1500" b="1">
                <a:solidFill>
                  <a:schemeClr val="bg2">
                    <a:lumMod val="50000"/>
                  </a:schemeClr>
                </a:solidFill>
                <a:ea typeface="黑体" pitchFamily="49" charset="-122"/>
                <a:cs typeface="Arial" pitchFamily="34" charset="0"/>
              </a:rPr>
              <a:t>核保－平均出单时间</a:t>
            </a:r>
          </a:p>
        </p:txBody>
      </p:sp>
      <p:sp>
        <p:nvSpPr>
          <p:cNvPr id="37931" name="Rectangle 43"/>
          <p:cNvSpPr>
            <a:spLocks noChangeArrowheads="1"/>
          </p:cNvSpPr>
          <p:nvPr/>
        </p:nvSpPr>
        <p:spPr bwMode="blackWhite">
          <a:xfrm>
            <a:off x="3605322" y="5057911"/>
            <a:ext cx="745961" cy="874686"/>
          </a:xfrm>
          <a:prstGeom prst="flowChartMagneticDisk">
            <a:avLst/>
          </a:prstGeom>
          <a:gradFill flip="none" rotWithShape="1">
            <a:gsLst>
              <a:gs pos="0">
                <a:srgbClr val="FF6600">
                  <a:shade val="30000"/>
                  <a:satMod val="115000"/>
                  <a:alpha val="26000"/>
                </a:srgbClr>
              </a:gs>
              <a:gs pos="50000">
                <a:srgbClr val="FF6600">
                  <a:shade val="67500"/>
                  <a:satMod val="115000"/>
                  <a:alpha val="87000"/>
                </a:srgbClr>
              </a:gs>
              <a:gs pos="100000">
                <a:srgbClr val="FF6600">
                  <a:shade val="100000"/>
                  <a:satMod val="115000"/>
                </a:srgbClr>
              </a:gs>
            </a:gsLst>
            <a:path path="circle">
              <a:fillToRect l="100000" t="100000"/>
            </a:path>
            <a:tileRect r="-100000" b="-100000"/>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9" name="Rectangle 44"/>
          <p:cNvSpPr>
            <a:spLocks noChangeArrowheads="1"/>
          </p:cNvSpPr>
          <p:nvPr/>
        </p:nvSpPr>
        <p:spPr bwMode="blackWhite">
          <a:xfrm>
            <a:off x="4667250" y="5302250"/>
            <a:ext cx="382588" cy="646113"/>
          </a:xfrm>
          <a:prstGeom prst="flowChartMagneticDisk">
            <a:avLst/>
          </a:prstGeom>
          <a:gradFill flip="none" rotWithShape="1">
            <a:gsLst>
              <a:gs pos="0">
                <a:srgbClr val="FFC000">
                  <a:shade val="30000"/>
                  <a:satMod val="115000"/>
                  <a:alpha val="51000"/>
                </a:srgbClr>
              </a:gs>
              <a:gs pos="50000">
                <a:srgbClr val="FFC000">
                  <a:shade val="67500"/>
                  <a:satMod val="115000"/>
                </a:srgbClr>
              </a:gs>
              <a:gs pos="100000">
                <a:srgbClr val="FFC000">
                  <a:shade val="100000"/>
                  <a:satMod val="115000"/>
                </a:srgbClr>
              </a:gs>
            </a:gsLst>
            <a:lin ang="13500000" scaled="1"/>
            <a:tileRect/>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52" name="Line 45"/>
          <p:cNvSpPr>
            <a:spLocks noChangeShapeType="1"/>
          </p:cNvSpPr>
          <p:nvPr/>
        </p:nvSpPr>
        <p:spPr bwMode="blackWhite">
          <a:xfrm>
            <a:off x="3467100" y="5948363"/>
            <a:ext cx="1962150" cy="0"/>
          </a:xfrm>
          <a:prstGeom prst="line">
            <a:avLst/>
          </a:prstGeom>
          <a:noFill/>
          <a:ln w="12700">
            <a:solidFill>
              <a:schemeClr val="bg1"/>
            </a:solidFill>
            <a:round/>
            <a:headEnd/>
            <a:tailEnd/>
          </a:ln>
        </p:spPr>
        <p:txBody>
          <a:bodyPr wrap="none" lIns="0" tIns="0" rIns="0" bIns="0" anchor="ctr"/>
          <a:lstStyle/>
          <a:p>
            <a:endParaRPr lang="en-US"/>
          </a:p>
        </p:txBody>
      </p:sp>
      <p:sp>
        <p:nvSpPr>
          <p:cNvPr id="37953" name="Text Box 46"/>
          <p:cNvSpPr txBox="1">
            <a:spLocks noChangeArrowheads="1"/>
          </p:cNvSpPr>
          <p:nvPr/>
        </p:nvSpPr>
        <p:spPr bwMode="blackWhite">
          <a:xfrm>
            <a:off x="3895725" y="4833938"/>
            <a:ext cx="739775" cy="276225"/>
          </a:xfrm>
          <a:prstGeom prst="rect">
            <a:avLst/>
          </a:prstGeom>
          <a:no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2.7</a:t>
            </a:r>
          </a:p>
        </p:txBody>
      </p:sp>
      <p:sp>
        <p:nvSpPr>
          <p:cNvPr id="37954" name="Text Box 47"/>
          <p:cNvSpPr txBox="1">
            <a:spLocks noChangeArrowheads="1"/>
          </p:cNvSpPr>
          <p:nvPr/>
        </p:nvSpPr>
        <p:spPr bwMode="blackWhite">
          <a:xfrm>
            <a:off x="4716463" y="5091113"/>
            <a:ext cx="581025" cy="276225"/>
          </a:xfrm>
          <a:prstGeom prst="rect">
            <a:avLst/>
          </a:prstGeom>
          <a:no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2.2</a:t>
            </a:r>
          </a:p>
        </p:txBody>
      </p:sp>
      <p:sp>
        <p:nvSpPr>
          <p:cNvPr id="37955" name="Text Box 48"/>
          <p:cNvSpPr txBox="1">
            <a:spLocks noChangeArrowheads="1"/>
          </p:cNvSpPr>
          <p:nvPr/>
        </p:nvSpPr>
        <p:spPr bwMode="blackWhite">
          <a:xfrm>
            <a:off x="3538538" y="1357313"/>
            <a:ext cx="1038225" cy="293687"/>
          </a:xfrm>
          <a:prstGeom prst="rect">
            <a:avLst/>
          </a:prstGeom>
          <a:noFill/>
          <a:ln w="12700">
            <a:noFill/>
            <a:miter lim="800000"/>
            <a:headEnd/>
            <a:tailEnd/>
          </a:ln>
        </p:spPr>
        <p:txBody>
          <a:bodyPr lIns="0" tIns="0" rIns="0" bIns="0">
            <a:spAutoFit/>
          </a:bodyPr>
          <a:lstStyle/>
          <a:p>
            <a:pPr algn="ctr" defTabSz="936625"/>
            <a:r>
              <a:rPr lang="zh-CN" altLang="en-US" sz="1900" b="1">
                <a:solidFill>
                  <a:srgbClr val="FF6600"/>
                </a:solidFill>
                <a:ea typeface="黑体" pitchFamily="49" charset="-122"/>
                <a:cs typeface="Arial" pitchFamily="34" charset="0"/>
              </a:rPr>
              <a:t>服务水平</a:t>
            </a:r>
          </a:p>
        </p:txBody>
      </p:sp>
      <p:sp>
        <p:nvSpPr>
          <p:cNvPr id="37956" name="Line 56"/>
          <p:cNvSpPr>
            <a:spLocks noChangeShapeType="1"/>
          </p:cNvSpPr>
          <p:nvPr/>
        </p:nvSpPr>
        <p:spPr bwMode="blackWhite">
          <a:xfrm>
            <a:off x="4276725" y="5076825"/>
            <a:ext cx="352425" cy="273050"/>
          </a:xfrm>
          <a:prstGeom prst="line">
            <a:avLst/>
          </a:prstGeom>
          <a:noFill/>
          <a:ln w="19050">
            <a:solidFill>
              <a:srgbClr val="000080"/>
            </a:solidFill>
            <a:round/>
            <a:headEnd/>
            <a:tailEnd type="triangle" w="med" len="med"/>
          </a:ln>
        </p:spPr>
        <p:txBody>
          <a:bodyPr wrap="none" lIns="0" tIns="0" rIns="0" bIns="0" anchor="ctr"/>
          <a:lstStyle/>
          <a:p>
            <a:endParaRPr lang="en-US"/>
          </a:p>
        </p:txBody>
      </p:sp>
      <p:sp>
        <p:nvSpPr>
          <p:cNvPr id="37957" name="Text Box 57"/>
          <p:cNvSpPr txBox="1">
            <a:spLocks noChangeArrowheads="1"/>
          </p:cNvSpPr>
          <p:nvPr/>
        </p:nvSpPr>
        <p:spPr bwMode="blackWhite">
          <a:xfrm>
            <a:off x="3454400" y="5976938"/>
            <a:ext cx="1255713" cy="371475"/>
          </a:xfrm>
          <a:prstGeom prst="rect">
            <a:avLst/>
          </a:prstGeom>
          <a:noFill/>
          <a:ln w="9525">
            <a:noFill/>
            <a:miter lim="800000"/>
            <a:headEnd/>
            <a:tailEnd/>
          </a:ln>
        </p:spPr>
        <p:txBody>
          <a:bodyPr lIns="93697" tIns="46849" rIns="93697" bIns="46849">
            <a:spAutoFit/>
          </a:bodyPr>
          <a:lstStyle/>
          <a:p>
            <a:pPr algn="ctr" defTabSz="936625"/>
            <a:r>
              <a:rPr lang="zh-CN" altLang="en-US" sz="1800" b="1">
                <a:solidFill>
                  <a:srgbClr val="FF6600"/>
                </a:solidFill>
                <a:ea typeface="黑体" pitchFamily="49" charset="-122"/>
                <a:cs typeface="Arial" pitchFamily="34" charset="0"/>
              </a:rPr>
              <a:t>转型前</a:t>
            </a:r>
          </a:p>
        </p:txBody>
      </p:sp>
      <p:sp>
        <p:nvSpPr>
          <p:cNvPr id="37958" name="Text Box 58"/>
          <p:cNvSpPr txBox="1">
            <a:spLocks noChangeArrowheads="1"/>
          </p:cNvSpPr>
          <p:nvPr/>
        </p:nvSpPr>
        <p:spPr bwMode="blackWhite">
          <a:xfrm>
            <a:off x="4319588" y="5991225"/>
            <a:ext cx="1335087" cy="371475"/>
          </a:xfrm>
          <a:prstGeom prst="rect">
            <a:avLst/>
          </a:prstGeom>
          <a:noFill/>
          <a:ln w="9525">
            <a:noFill/>
            <a:miter lim="800000"/>
            <a:headEnd/>
            <a:tailEnd/>
          </a:ln>
        </p:spPr>
        <p:txBody>
          <a:bodyPr lIns="93697" tIns="46849" rIns="93697" bIns="46849" anchor="ctr">
            <a:spAutoFit/>
          </a:bodyPr>
          <a:lstStyle/>
          <a:p>
            <a:pPr algn="ctr" defTabSz="936625"/>
            <a:r>
              <a:rPr lang="zh-CN" altLang="en-US" sz="1800" b="1">
                <a:solidFill>
                  <a:srgbClr val="FFC000"/>
                </a:solidFill>
                <a:ea typeface="黑体" pitchFamily="49" charset="-122"/>
                <a:cs typeface="Arial" pitchFamily="34" charset="0"/>
              </a:rPr>
              <a:t>转型后</a:t>
            </a:r>
          </a:p>
        </p:txBody>
      </p:sp>
      <p:sp>
        <p:nvSpPr>
          <p:cNvPr id="37959" name="Line 59"/>
          <p:cNvSpPr>
            <a:spLocks noChangeShapeType="1"/>
          </p:cNvSpPr>
          <p:nvPr/>
        </p:nvSpPr>
        <p:spPr bwMode="blackWhite">
          <a:xfrm>
            <a:off x="3576638" y="3617913"/>
            <a:ext cx="1758950" cy="0"/>
          </a:xfrm>
          <a:prstGeom prst="line">
            <a:avLst/>
          </a:prstGeom>
          <a:noFill/>
          <a:ln w="12700">
            <a:solidFill>
              <a:schemeClr val="bg1"/>
            </a:solidFill>
            <a:round/>
            <a:headEnd/>
            <a:tailEnd/>
          </a:ln>
        </p:spPr>
        <p:txBody>
          <a:bodyPr wrap="none" lIns="0" tIns="0" rIns="0" bIns="0" anchor="ctr"/>
          <a:lstStyle/>
          <a:p>
            <a:endParaRPr lang="en-US"/>
          </a:p>
        </p:txBody>
      </p:sp>
      <p:sp>
        <p:nvSpPr>
          <p:cNvPr id="37960" name="Text Box 60"/>
          <p:cNvSpPr txBox="1">
            <a:spLocks noChangeArrowheads="1"/>
          </p:cNvSpPr>
          <p:nvPr/>
        </p:nvSpPr>
        <p:spPr bwMode="blackWhite">
          <a:xfrm>
            <a:off x="3873500" y="2406650"/>
            <a:ext cx="823913" cy="276225"/>
          </a:xfrm>
          <a:prstGeom prst="rect">
            <a:avLst/>
          </a:prstGeom>
          <a:solidFill>
            <a:schemeClr val="bg1"/>
          </a:solid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1.2</a:t>
            </a:r>
          </a:p>
        </p:txBody>
      </p:sp>
      <p:sp>
        <p:nvSpPr>
          <p:cNvPr id="37942" name="Rectangle 61"/>
          <p:cNvSpPr>
            <a:spLocks noChangeArrowheads="1"/>
          </p:cNvSpPr>
          <p:nvPr/>
        </p:nvSpPr>
        <p:spPr bwMode="blackWhite">
          <a:xfrm>
            <a:off x="3583097" y="2633691"/>
            <a:ext cx="745961" cy="968456"/>
          </a:xfrm>
          <a:prstGeom prst="flowChartMagneticDisk">
            <a:avLst/>
          </a:prstGeom>
          <a:gradFill flip="none" rotWithShape="1">
            <a:gsLst>
              <a:gs pos="0">
                <a:srgbClr val="FF6600">
                  <a:shade val="30000"/>
                  <a:satMod val="115000"/>
                  <a:alpha val="26000"/>
                </a:srgbClr>
              </a:gs>
              <a:gs pos="50000">
                <a:srgbClr val="FF6600">
                  <a:shade val="67500"/>
                  <a:satMod val="115000"/>
                  <a:alpha val="87000"/>
                </a:srgbClr>
              </a:gs>
              <a:gs pos="100000">
                <a:srgbClr val="FF6600">
                  <a:shade val="100000"/>
                  <a:satMod val="115000"/>
                </a:srgbClr>
              </a:gs>
            </a:gsLst>
            <a:path path="circle">
              <a:fillToRect l="100000" t="100000"/>
            </a:path>
            <a:tileRect r="-100000" b="-100000"/>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64" name="Line 62"/>
          <p:cNvSpPr>
            <a:spLocks noChangeShapeType="1"/>
          </p:cNvSpPr>
          <p:nvPr/>
        </p:nvSpPr>
        <p:spPr bwMode="blackWhite">
          <a:xfrm>
            <a:off x="3654425" y="3617913"/>
            <a:ext cx="1758950" cy="0"/>
          </a:xfrm>
          <a:prstGeom prst="line">
            <a:avLst/>
          </a:prstGeom>
          <a:noFill/>
          <a:ln w="12700">
            <a:solidFill>
              <a:schemeClr val="bg1"/>
            </a:solidFill>
            <a:round/>
            <a:headEnd/>
            <a:tailEnd/>
          </a:ln>
        </p:spPr>
        <p:txBody>
          <a:bodyPr wrap="none" lIns="0" tIns="0" rIns="0" bIns="0" anchor="ctr"/>
          <a:lstStyle/>
          <a:p>
            <a:endParaRPr lang="en-US"/>
          </a:p>
        </p:txBody>
      </p:sp>
      <p:sp>
        <p:nvSpPr>
          <p:cNvPr id="10" name="Text Box 63"/>
          <p:cNvSpPr txBox="1">
            <a:spLocks noChangeArrowheads="1"/>
          </p:cNvSpPr>
          <p:nvPr/>
        </p:nvSpPr>
        <p:spPr bwMode="blackWhite">
          <a:xfrm>
            <a:off x="3489325" y="1817688"/>
            <a:ext cx="2254250" cy="323850"/>
          </a:xfrm>
          <a:prstGeom prst="rect">
            <a:avLst/>
          </a:prstGeom>
          <a:solidFill>
            <a:schemeClr val="bg1"/>
          </a:solidFill>
          <a:ln w="9525">
            <a:noFill/>
            <a:miter lim="800000"/>
            <a:headEnd/>
            <a:tailEnd/>
          </a:ln>
        </p:spPr>
        <p:txBody>
          <a:bodyPr lIns="93697" tIns="46849" rIns="93697" bIns="46849">
            <a:spAutoFit/>
          </a:bodyPr>
          <a:lstStyle/>
          <a:p>
            <a:pPr defTabSz="936625">
              <a:defRPr/>
            </a:pPr>
            <a:r>
              <a:rPr lang="zh-CN" altLang="en-US" sz="1500" b="1" dirty="0">
                <a:solidFill>
                  <a:schemeClr val="bg2">
                    <a:lumMod val="50000"/>
                  </a:schemeClr>
                </a:solidFill>
                <a:ea typeface="黑体" pitchFamily="49" charset="-122"/>
                <a:cs typeface="Arial" pitchFamily="34" charset="0"/>
              </a:rPr>
              <a:t>万元以下车险理赔时效</a:t>
            </a:r>
          </a:p>
        </p:txBody>
      </p:sp>
      <p:sp>
        <p:nvSpPr>
          <p:cNvPr id="37966" name="Line 64"/>
          <p:cNvSpPr>
            <a:spLocks noChangeShapeType="1"/>
          </p:cNvSpPr>
          <p:nvPr/>
        </p:nvSpPr>
        <p:spPr bwMode="blackWhite">
          <a:xfrm>
            <a:off x="4246563" y="2646363"/>
            <a:ext cx="417512" cy="514350"/>
          </a:xfrm>
          <a:prstGeom prst="line">
            <a:avLst/>
          </a:prstGeom>
          <a:noFill/>
          <a:ln w="19050">
            <a:solidFill>
              <a:srgbClr val="000080"/>
            </a:solidFill>
            <a:round/>
            <a:headEnd/>
            <a:tailEnd type="triangle" w="med" len="med"/>
          </a:ln>
        </p:spPr>
        <p:txBody>
          <a:bodyPr vert="eaVert" lIns="90000" tIns="46800" rIns="90000" bIns="46800" anchor="ctr"/>
          <a:lstStyle/>
          <a:p>
            <a:endParaRPr lang="en-US"/>
          </a:p>
        </p:txBody>
      </p:sp>
      <p:sp>
        <p:nvSpPr>
          <p:cNvPr id="37946" name="Rectangle 65"/>
          <p:cNvSpPr>
            <a:spLocks noChangeArrowheads="1"/>
          </p:cNvSpPr>
          <p:nvPr/>
        </p:nvSpPr>
        <p:spPr bwMode="blackWhite">
          <a:xfrm>
            <a:off x="4733925" y="3379788"/>
            <a:ext cx="384175" cy="228600"/>
          </a:xfrm>
          <a:prstGeom prst="flowChartMagneticDisk">
            <a:avLst/>
          </a:prstGeom>
          <a:gradFill flip="none" rotWithShape="1">
            <a:gsLst>
              <a:gs pos="0">
                <a:srgbClr val="FFC000">
                  <a:shade val="30000"/>
                  <a:satMod val="115000"/>
                  <a:alpha val="51000"/>
                </a:srgbClr>
              </a:gs>
              <a:gs pos="50000">
                <a:srgbClr val="FFC000">
                  <a:shade val="67500"/>
                  <a:satMod val="115000"/>
                </a:srgbClr>
              </a:gs>
              <a:gs pos="100000">
                <a:srgbClr val="FFC000">
                  <a:shade val="100000"/>
                  <a:satMod val="115000"/>
                </a:srgbClr>
              </a:gs>
            </a:gsLst>
            <a:lin ang="13500000" scaled="1"/>
            <a:tileRect/>
          </a:gradFill>
          <a:ln w="12700" algn="ctr">
            <a:solidFill>
              <a:schemeClr val="bg1"/>
            </a:solidFill>
            <a:miter lim="800000"/>
            <a:headEnd/>
            <a:tailEnd/>
          </a:ln>
        </p:spPr>
        <p:txBody>
          <a:bodyPr wrap="none" lIns="0" tIns="0" rIns="0" bIns="0" anchor="ctr"/>
          <a:lstStyle/>
          <a:p>
            <a:pPr>
              <a:defRPr/>
            </a:pPr>
            <a:endParaRPr lang="zh-CN" altLang="en-US" sz="2000" b="1">
              <a:ea typeface="黑体" pitchFamily="49" charset="-122"/>
              <a:cs typeface="Arial" pitchFamily="34" charset="0"/>
            </a:endParaRPr>
          </a:p>
        </p:txBody>
      </p:sp>
      <p:sp>
        <p:nvSpPr>
          <p:cNvPr id="37970" name="Text Box 66"/>
          <p:cNvSpPr txBox="1">
            <a:spLocks noChangeArrowheads="1"/>
          </p:cNvSpPr>
          <p:nvPr/>
        </p:nvSpPr>
        <p:spPr bwMode="blackWhite">
          <a:xfrm>
            <a:off x="4752975" y="3125788"/>
            <a:ext cx="874713" cy="276225"/>
          </a:xfrm>
          <a:prstGeom prst="rect">
            <a:avLst/>
          </a:prstGeom>
          <a:solidFill>
            <a:schemeClr val="bg1"/>
          </a:solidFill>
          <a:ln w="12700">
            <a:noFill/>
            <a:miter lim="800000"/>
            <a:headEnd/>
            <a:tailEnd/>
          </a:ln>
        </p:spPr>
        <p:txBody>
          <a:bodyPr lIns="0" tIns="0" rIns="0" bIns="0">
            <a:spAutoFit/>
          </a:bodyPr>
          <a:lstStyle/>
          <a:p>
            <a:pPr defTabSz="936625"/>
            <a:r>
              <a:rPr lang="en-US" altLang="zh-CN" sz="1800" b="1">
                <a:solidFill>
                  <a:srgbClr val="FF6600"/>
                </a:solidFill>
                <a:ea typeface="黑体" pitchFamily="49" charset="-122"/>
                <a:cs typeface="Arial" pitchFamily="34" charset="0"/>
              </a:rPr>
              <a:t>0.23</a:t>
            </a:r>
          </a:p>
        </p:txBody>
      </p:sp>
      <p:sp>
        <p:nvSpPr>
          <p:cNvPr id="37948" name="Oval 67"/>
          <p:cNvSpPr>
            <a:spLocks noChangeArrowheads="1"/>
          </p:cNvSpPr>
          <p:nvPr/>
        </p:nvSpPr>
        <p:spPr bwMode="invGray">
          <a:xfrm>
            <a:off x="4578350" y="2360613"/>
            <a:ext cx="971550" cy="595312"/>
          </a:xfrm>
          <a:prstGeom prst="ellipse">
            <a:avLst/>
          </a:prstGeom>
          <a:solidFill>
            <a:schemeClr val="bg1">
              <a:lumMod val="95000"/>
            </a:schemeClr>
          </a:solidFill>
          <a:ln w="9525">
            <a:noFill/>
            <a:round/>
            <a:headEnd/>
            <a:tailEnd/>
          </a:ln>
        </p:spPr>
        <p:txBody>
          <a:bodyPr wrap="none" lIns="93697" tIns="46849" rIns="93697" bIns="46849" anchor="ctr"/>
          <a:lstStyle/>
          <a:p>
            <a:pPr algn="ctr" defTabSz="936625">
              <a:defRPr/>
            </a:pPr>
            <a:r>
              <a:rPr lang="en-US" altLang="zh-CN" sz="1800" b="1" dirty="0">
                <a:solidFill>
                  <a:srgbClr val="FF6600"/>
                </a:solidFill>
                <a:ea typeface="黑体" pitchFamily="49" charset="-122"/>
                <a:cs typeface="Arial" pitchFamily="34" charset="0"/>
              </a:rPr>
              <a:t>-81%</a:t>
            </a:r>
          </a:p>
        </p:txBody>
      </p:sp>
      <p:sp>
        <p:nvSpPr>
          <p:cNvPr id="37949" name="Oval 68"/>
          <p:cNvSpPr>
            <a:spLocks noChangeArrowheads="1"/>
          </p:cNvSpPr>
          <p:nvPr/>
        </p:nvSpPr>
        <p:spPr bwMode="invGray">
          <a:xfrm>
            <a:off x="4762500" y="4713288"/>
            <a:ext cx="819150" cy="411162"/>
          </a:xfrm>
          <a:prstGeom prst="ellipse">
            <a:avLst/>
          </a:prstGeom>
          <a:solidFill>
            <a:schemeClr val="bg1">
              <a:lumMod val="95000"/>
            </a:schemeClr>
          </a:solidFill>
          <a:ln w="9525">
            <a:noFill/>
            <a:round/>
            <a:headEnd/>
            <a:tailEnd/>
          </a:ln>
        </p:spPr>
        <p:txBody>
          <a:bodyPr wrap="none" lIns="93697" tIns="46849" rIns="93697" bIns="46849" anchor="ctr"/>
          <a:lstStyle/>
          <a:p>
            <a:pPr algn="ctr" defTabSz="936625">
              <a:defRPr/>
            </a:pPr>
            <a:r>
              <a:rPr lang="en-US" altLang="zh-CN" sz="1800" b="1" dirty="0">
                <a:solidFill>
                  <a:srgbClr val="FF6600"/>
                </a:solidFill>
                <a:ea typeface="黑体" pitchFamily="49" charset="-122"/>
                <a:cs typeface="Arial" pitchFamily="34" charset="0"/>
              </a:rPr>
              <a:t>-19%</a:t>
            </a:r>
          </a:p>
        </p:txBody>
      </p:sp>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0" y="-63500"/>
            <a:ext cx="9144000" cy="892175"/>
          </a:xfrm>
          <a:prstGeom prst="rect">
            <a:avLst/>
          </a:prstGeom>
          <a:noFill/>
          <a:ln w="9525" algn="ctr">
            <a:noFill/>
            <a:miter lim="800000"/>
            <a:headEnd/>
            <a:tailEnd/>
          </a:ln>
        </p:spPr>
        <p:txBody>
          <a:bodyPr lIns="180000" tIns="90000" rIns="0" bIns="0" anchor="ctr">
            <a:spAutoFit/>
          </a:bodyPr>
          <a:lstStyle/>
          <a:p>
            <a:pPr>
              <a:defRPr/>
            </a:pPr>
            <a:r>
              <a:rPr lang="zh-CN" altLang="en-US" sz="2600" b="1" dirty="0">
                <a:solidFill>
                  <a:srgbClr val="FF6600"/>
                </a:solidFill>
                <a:latin typeface="黑体" pitchFamily="49" charset="-122"/>
                <a:ea typeface="黑体" pitchFamily="49" charset="-122"/>
              </a:rPr>
              <a:t>后援中心</a:t>
            </a:r>
            <a:endParaRPr lang="en-US" altLang="zh-CN" sz="2600" b="1" dirty="0">
              <a:solidFill>
                <a:srgbClr val="FF6600"/>
              </a:solidFill>
              <a:latin typeface="黑体" pitchFamily="49" charset="-122"/>
              <a:ea typeface="黑体" pitchFamily="49" charset="-122"/>
            </a:endParaRPr>
          </a:p>
          <a:p>
            <a:pPr>
              <a:defRPr/>
            </a:pPr>
            <a:r>
              <a:rPr lang="zh-CN" altLang="en-US" sz="2600" b="1" dirty="0">
                <a:solidFill>
                  <a:schemeClr val="bg2">
                    <a:lumMod val="50000"/>
                  </a:schemeClr>
                </a:solidFill>
                <a:latin typeface="黑体" pitchFamily="49" charset="-122"/>
                <a:ea typeface="黑体" pitchFamily="49" charset="-122"/>
              </a:rPr>
              <a:t>后台集中有力地支持了业务快速发展</a:t>
            </a:r>
          </a:p>
        </p:txBody>
      </p:sp>
      <p:sp>
        <p:nvSpPr>
          <p:cNvPr id="38915" name="AutoShape 34"/>
          <p:cNvSpPr>
            <a:spLocks noChangeArrowheads="1"/>
          </p:cNvSpPr>
          <p:nvPr/>
        </p:nvSpPr>
        <p:spPr bwMode="auto">
          <a:xfrm flipV="1">
            <a:off x="3883025" y="4665663"/>
            <a:ext cx="1408113" cy="17780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779 w 21600"/>
              <a:gd name="T13" fmla="*/ 4779 h 21600"/>
              <a:gd name="T14" fmla="*/ 16821 w 21600"/>
              <a:gd name="T15" fmla="*/ 16821 h 21600"/>
            </a:gdLst>
            <a:ahLst/>
            <a:cxnLst>
              <a:cxn ang="T8">
                <a:pos x="T0" y="T1"/>
              </a:cxn>
              <a:cxn ang="T9">
                <a:pos x="T2" y="T3"/>
              </a:cxn>
              <a:cxn ang="T10">
                <a:pos x="T4" y="T5"/>
              </a:cxn>
              <a:cxn ang="T11">
                <a:pos x="T6" y="T7"/>
              </a:cxn>
            </a:cxnLst>
            <a:rect l="T12" t="T13" r="T14" b="T15"/>
            <a:pathLst>
              <a:path w="21600" h="21600">
                <a:moveTo>
                  <a:pt x="0" y="0"/>
                </a:moveTo>
                <a:lnTo>
                  <a:pt x="5957" y="21600"/>
                </a:lnTo>
                <a:lnTo>
                  <a:pt x="15643" y="21600"/>
                </a:lnTo>
                <a:lnTo>
                  <a:pt x="21600" y="0"/>
                </a:lnTo>
                <a:close/>
              </a:path>
            </a:pathLst>
          </a:custGeom>
          <a:gradFill rotWithShape="1">
            <a:gsLst>
              <a:gs pos="0">
                <a:schemeClr val="bg1">
                  <a:alpha val="64000"/>
                </a:schemeClr>
              </a:gs>
              <a:gs pos="100000">
                <a:srgbClr val="FF9900"/>
              </a:gs>
            </a:gsLst>
            <a:lin ang="5400000" scaled="1"/>
          </a:gradFill>
          <a:ln w="3175" algn="ctr">
            <a:noFill/>
            <a:miter lim="800000"/>
            <a:headEnd/>
            <a:tailEnd/>
          </a:ln>
        </p:spPr>
        <p:txBody>
          <a:bodyPr wrap="none" anchor="ctr"/>
          <a:lstStyle/>
          <a:p>
            <a:pPr>
              <a:defRPr/>
            </a:pPr>
            <a:endParaRPr lang="en-US">
              <a:solidFill>
                <a:schemeClr val="tx1"/>
              </a:solidFill>
              <a:latin typeface="+mn-lt"/>
              <a:ea typeface="黑体" pitchFamily="49" charset="-122"/>
            </a:endParaRPr>
          </a:p>
        </p:txBody>
      </p:sp>
      <p:grpSp>
        <p:nvGrpSpPr>
          <p:cNvPr id="38916" name="Group 35"/>
          <p:cNvGrpSpPr>
            <a:grpSpLocks/>
          </p:cNvGrpSpPr>
          <p:nvPr/>
        </p:nvGrpSpPr>
        <p:grpSpPr bwMode="auto">
          <a:xfrm>
            <a:off x="2220913" y="1406525"/>
            <a:ext cx="4687887" cy="4687888"/>
            <a:chOff x="1399" y="902"/>
            <a:chExt cx="2953" cy="2953"/>
          </a:xfrm>
        </p:grpSpPr>
        <p:grpSp>
          <p:nvGrpSpPr>
            <p:cNvPr id="38948" name="Group 36"/>
            <p:cNvGrpSpPr>
              <a:grpSpLocks/>
            </p:cNvGrpSpPr>
            <p:nvPr/>
          </p:nvGrpSpPr>
          <p:grpSpPr bwMode="auto">
            <a:xfrm>
              <a:off x="1408" y="910"/>
              <a:ext cx="2944" cy="2944"/>
              <a:chOff x="1408" y="910"/>
              <a:chExt cx="2944" cy="2944"/>
            </a:xfrm>
          </p:grpSpPr>
          <p:sp>
            <p:nvSpPr>
              <p:cNvPr id="38955" name="Oval 37"/>
              <p:cNvSpPr>
                <a:spLocks noChangeArrowheads="1"/>
              </p:cNvSpPr>
              <p:nvPr/>
            </p:nvSpPr>
            <p:spPr bwMode="auto">
              <a:xfrm>
                <a:off x="2265" y="1768"/>
                <a:ext cx="1229" cy="1229"/>
              </a:xfrm>
              <a:prstGeom prst="ellipse">
                <a:avLst/>
              </a:prstGeom>
              <a:solidFill>
                <a:schemeClr val="bg1">
                  <a:lumMod val="95000"/>
                  <a:alpha val="23137"/>
                </a:schemeClr>
              </a:solidFill>
              <a:ln w="34925" algn="ctr">
                <a:solidFill>
                  <a:srgbClr val="FFFFFF"/>
                </a:solidFill>
                <a:prstDash val="dash"/>
                <a:round/>
                <a:headEnd/>
                <a:tailEn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wrap="none" anchor="ctr">
                <a:spAutoFit/>
              </a:bodyPr>
              <a:lstStyle/>
              <a:p>
                <a:pPr>
                  <a:defRPr/>
                </a:pPr>
                <a:endParaRPr lang="zh-CN" altLang="en-US" b="1"/>
              </a:p>
            </p:txBody>
          </p:sp>
          <p:sp>
            <p:nvSpPr>
              <p:cNvPr id="38956" name="Oval 38"/>
              <p:cNvSpPr>
                <a:spLocks noChangeArrowheads="1"/>
              </p:cNvSpPr>
              <p:nvPr/>
            </p:nvSpPr>
            <p:spPr bwMode="auto">
              <a:xfrm>
                <a:off x="2556" y="2058"/>
                <a:ext cx="648" cy="648"/>
              </a:xfrm>
              <a:prstGeom prst="ellips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8100000" scaled="1"/>
                <a:tileRect/>
              </a:gradFill>
              <a:ln w="9525" algn="ctr">
                <a:noFill/>
                <a:round/>
                <a:headEnd/>
                <a:tailEnd/>
              </a:ln>
              <a:effectLst/>
              <a:scene3d>
                <a:camera prst="orthographicFront">
                  <a:rot lat="0" lon="0" rev="0"/>
                </a:camera>
                <a:lightRig rig="glow" dir="t">
                  <a:rot lat="0" lon="0" rev="14100000"/>
                </a:lightRig>
              </a:scene3d>
              <a:sp3d prstMaterial="softEdge">
                <a:bevelT w="127000" prst="artDeco"/>
              </a:sp3d>
            </p:spPr>
            <p:txBody>
              <a:bodyPr lIns="87444" tIns="43722" rIns="87444" bIns="43722" anchor="ctr"/>
              <a:lstStyle/>
              <a:p>
                <a:pPr>
                  <a:defRPr/>
                </a:pPr>
                <a:endParaRPr lang="zh-CN" altLang="en-US" b="1" dirty="0">
                  <a:latin typeface="黑体" pitchFamily="49" charset="-122"/>
                  <a:ea typeface="黑体" pitchFamily="49" charset="-122"/>
                </a:endParaRPr>
              </a:p>
            </p:txBody>
          </p:sp>
          <p:sp>
            <p:nvSpPr>
              <p:cNvPr id="38959" name="Oval 39"/>
              <p:cNvSpPr>
                <a:spLocks noChangeArrowheads="1"/>
              </p:cNvSpPr>
              <p:nvPr/>
            </p:nvSpPr>
            <p:spPr bwMode="auto">
              <a:xfrm>
                <a:off x="1977" y="1480"/>
                <a:ext cx="1805" cy="1805"/>
              </a:xfrm>
              <a:prstGeom prst="ellipse">
                <a:avLst/>
              </a:prstGeom>
              <a:noFill/>
              <a:ln w="38100" algn="ctr">
                <a:solidFill>
                  <a:srgbClr val="FF6600"/>
                </a:solidFill>
                <a:prstDash val="dash"/>
                <a:round/>
                <a:headEnd/>
                <a:tailEnd/>
              </a:ln>
            </p:spPr>
            <p:txBody>
              <a:bodyPr anchor="ctr">
                <a:spAutoFit/>
              </a:bodyPr>
              <a:lstStyle/>
              <a:p>
                <a:endParaRPr lang="zh-CN" altLang="en-US" b="1"/>
              </a:p>
            </p:txBody>
          </p:sp>
          <p:sp>
            <p:nvSpPr>
              <p:cNvPr id="38960" name="Oval 40"/>
              <p:cNvSpPr>
                <a:spLocks noChangeArrowheads="1"/>
              </p:cNvSpPr>
              <p:nvPr/>
            </p:nvSpPr>
            <p:spPr bwMode="auto">
              <a:xfrm>
                <a:off x="1680" y="1182"/>
                <a:ext cx="2400" cy="2400"/>
              </a:xfrm>
              <a:prstGeom prst="ellipse">
                <a:avLst/>
              </a:prstGeom>
              <a:noFill/>
              <a:ln w="57150" algn="ctr">
                <a:solidFill>
                  <a:srgbClr val="FF6600"/>
                </a:solidFill>
                <a:prstDash val="dash"/>
                <a:round/>
                <a:headEnd/>
                <a:tailEnd/>
              </a:ln>
            </p:spPr>
            <p:txBody>
              <a:bodyPr anchor="ctr">
                <a:spAutoFit/>
              </a:bodyPr>
              <a:lstStyle/>
              <a:p>
                <a:endParaRPr lang="zh-CN" altLang="en-US" b="1"/>
              </a:p>
            </p:txBody>
          </p:sp>
          <p:sp>
            <p:nvSpPr>
              <p:cNvPr id="38961" name="Oval 41"/>
              <p:cNvSpPr>
                <a:spLocks noChangeArrowheads="1"/>
              </p:cNvSpPr>
              <p:nvPr/>
            </p:nvSpPr>
            <p:spPr bwMode="auto">
              <a:xfrm>
                <a:off x="1408" y="910"/>
                <a:ext cx="2944" cy="2944"/>
              </a:xfrm>
              <a:prstGeom prst="ellipse">
                <a:avLst/>
              </a:prstGeom>
              <a:noFill/>
              <a:ln w="76200" algn="ctr">
                <a:solidFill>
                  <a:srgbClr val="FF6600"/>
                </a:solidFill>
                <a:prstDash val="dash"/>
                <a:round/>
                <a:headEnd/>
                <a:tailEnd/>
              </a:ln>
            </p:spPr>
            <p:txBody>
              <a:bodyPr anchor="ctr">
                <a:spAutoFit/>
              </a:bodyPr>
              <a:lstStyle/>
              <a:p>
                <a:endParaRPr lang="zh-CN" altLang="en-US" b="1"/>
              </a:p>
            </p:txBody>
          </p:sp>
        </p:grpSp>
        <p:grpSp>
          <p:nvGrpSpPr>
            <p:cNvPr id="38949" name="Group 42"/>
            <p:cNvGrpSpPr>
              <a:grpSpLocks/>
            </p:cNvGrpSpPr>
            <p:nvPr/>
          </p:nvGrpSpPr>
          <p:grpSpPr bwMode="auto">
            <a:xfrm>
              <a:off x="2880" y="902"/>
              <a:ext cx="0" cy="2953"/>
              <a:chOff x="2880" y="902"/>
              <a:chExt cx="0" cy="2953"/>
            </a:xfrm>
          </p:grpSpPr>
          <p:sp>
            <p:nvSpPr>
              <p:cNvPr id="38953" name="Line 43"/>
              <p:cNvSpPr>
                <a:spLocks noChangeShapeType="1"/>
              </p:cNvSpPr>
              <p:nvPr/>
            </p:nvSpPr>
            <p:spPr bwMode="auto">
              <a:xfrm>
                <a:off x="2880" y="3000"/>
                <a:ext cx="0" cy="855"/>
              </a:xfrm>
              <a:prstGeom prst="line">
                <a:avLst/>
              </a:prstGeom>
              <a:noFill/>
              <a:ln w="76200">
                <a:solidFill>
                  <a:schemeClr val="bg2">
                    <a:lumMod val="40000"/>
                    <a:lumOff val="60000"/>
                  </a:schemeClr>
                </a:solidFill>
                <a:round/>
                <a:headEnd/>
                <a:tailEnd type="triangle" w="med" len="med"/>
              </a:ln>
            </p:spPr>
            <p:txBody>
              <a:bodyPr/>
              <a:lstStyle/>
              <a:p>
                <a:pPr>
                  <a:defRPr/>
                </a:pPr>
                <a:endParaRPr lang="en-US"/>
              </a:p>
            </p:txBody>
          </p:sp>
          <p:sp>
            <p:nvSpPr>
              <p:cNvPr id="38954" name="Line 44"/>
              <p:cNvSpPr>
                <a:spLocks noChangeShapeType="1"/>
              </p:cNvSpPr>
              <p:nvPr/>
            </p:nvSpPr>
            <p:spPr bwMode="auto">
              <a:xfrm flipV="1">
                <a:off x="2880" y="902"/>
                <a:ext cx="0" cy="855"/>
              </a:xfrm>
              <a:prstGeom prst="line">
                <a:avLst/>
              </a:prstGeom>
              <a:noFill/>
              <a:ln w="76200">
                <a:solidFill>
                  <a:schemeClr val="bg2">
                    <a:lumMod val="40000"/>
                    <a:lumOff val="60000"/>
                  </a:schemeClr>
                </a:solidFill>
                <a:round/>
                <a:headEnd/>
                <a:tailEnd type="triangle" w="med" len="med"/>
              </a:ln>
            </p:spPr>
            <p:txBody>
              <a:bodyPr/>
              <a:lstStyle/>
              <a:p>
                <a:pPr>
                  <a:defRPr/>
                </a:pPr>
                <a:endParaRPr lang="en-US"/>
              </a:p>
            </p:txBody>
          </p:sp>
        </p:grpSp>
        <p:grpSp>
          <p:nvGrpSpPr>
            <p:cNvPr id="38950" name="Group 45"/>
            <p:cNvGrpSpPr>
              <a:grpSpLocks/>
            </p:cNvGrpSpPr>
            <p:nvPr/>
          </p:nvGrpSpPr>
          <p:grpSpPr bwMode="auto">
            <a:xfrm rot="5400000">
              <a:off x="2875" y="906"/>
              <a:ext cx="1" cy="2953"/>
              <a:chOff x="2880" y="902"/>
              <a:chExt cx="0" cy="2953"/>
            </a:xfrm>
          </p:grpSpPr>
          <p:sp>
            <p:nvSpPr>
              <p:cNvPr id="38951" name="Line 46"/>
              <p:cNvSpPr>
                <a:spLocks noChangeShapeType="1"/>
              </p:cNvSpPr>
              <p:nvPr/>
            </p:nvSpPr>
            <p:spPr bwMode="auto">
              <a:xfrm>
                <a:off x="-2147483648" y="1357572"/>
                <a:ext cx="0" cy="855"/>
              </a:xfrm>
              <a:prstGeom prst="line">
                <a:avLst/>
              </a:prstGeom>
              <a:noFill/>
              <a:ln w="76200">
                <a:solidFill>
                  <a:schemeClr val="bg2">
                    <a:lumMod val="40000"/>
                    <a:lumOff val="60000"/>
                  </a:schemeClr>
                </a:solidFill>
                <a:round/>
                <a:headEnd/>
                <a:tailEnd type="triangle" w="med" len="med"/>
              </a:ln>
            </p:spPr>
            <p:txBody>
              <a:bodyPr/>
              <a:lstStyle/>
              <a:p>
                <a:pPr>
                  <a:defRPr/>
                </a:pPr>
                <a:endParaRPr lang="en-US"/>
              </a:p>
            </p:txBody>
          </p:sp>
          <p:sp>
            <p:nvSpPr>
              <p:cNvPr id="38952" name="Line 47"/>
              <p:cNvSpPr>
                <a:spLocks noChangeShapeType="1"/>
              </p:cNvSpPr>
              <p:nvPr/>
            </p:nvSpPr>
            <p:spPr bwMode="auto">
              <a:xfrm flipV="1">
                <a:off x="-2147483648" y="1357572"/>
                <a:ext cx="0" cy="855"/>
              </a:xfrm>
              <a:prstGeom prst="line">
                <a:avLst/>
              </a:prstGeom>
              <a:noFill/>
              <a:ln w="76200">
                <a:solidFill>
                  <a:schemeClr val="bg2">
                    <a:lumMod val="40000"/>
                    <a:lumOff val="60000"/>
                  </a:schemeClr>
                </a:solidFill>
                <a:round/>
                <a:headEnd/>
                <a:tailEnd type="triangle" w="med" len="med"/>
              </a:ln>
            </p:spPr>
            <p:txBody>
              <a:bodyPr/>
              <a:lstStyle/>
              <a:p>
                <a:pPr>
                  <a:defRPr/>
                </a:pPr>
                <a:endParaRPr lang="en-US"/>
              </a:p>
            </p:txBody>
          </p:sp>
        </p:grpSp>
      </p:grpSp>
      <p:sp>
        <p:nvSpPr>
          <p:cNvPr id="38917" name="Text Box 48"/>
          <p:cNvSpPr txBox="1">
            <a:spLocks noChangeArrowheads="1"/>
          </p:cNvSpPr>
          <p:nvPr/>
        </p:nvSpPr>
        <p:spPr bwMode="auto">
          <a:xfrm>
            <a:off x="4073525" y="5186363"/>
            <a:ext cx="1098550"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2007</a:t>
            </a:r>
            <a:r>
              <a:rPr kumimoji="1" lang="zh-CN" altLang="en-US" sz="1500" b="1">
                <a:solidFill>
                  <a:schemeClr val="tx1"/>
                </a:solidFill>
                <a:latin typeface="+mn-lt"/>
                <a:ea typeface="黑体" pitchFamily="49" charset="-122"/>
              </a:rPr>
              <a:t>年</a:t>
            </a:r>
          </a:p>
        </p:txBody>
      </p:sp>
      <p:sp>
        <p:nvSpPr>
          <p:cNvPr id="38918" name="Text Box 49"/>
          <p:cNvSpPr txBox="1">
            <a:spLocks noChangeArrowheads="1"/>
          </p:cNvSpPr>
          <p:nvPr/>
        </p:nvSpPr>
        <p:spPr bwMode="auto">
          <a:xfrm>
            <a:off x="3951288" y="5602288"/>
            <a:ext cx="1343025"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2008</a:t>
            </a:r>
            <a:r>
              <a:rPr kumimoji="1" lang="zh-CN" altLang="en-US" sz="1500" b="1">
                <a:solidFill>
                  <a:schemeClr val="tx1"/>
                </a:solidFill>
                <a:latin typeface="+mn-lt"/>
                <a:ea typeface="黑体" pitchFamily="49" charset="-122"/>
              </a:rPr>
              <a:t>年</a:t>
            </a:r>
          </a:p>
        </p:txBody>
      </p:sp>
      <p:sp>
        <p:nvSpPr>
          <p:cNvPr id="38919" name="Text Box 50"/>
          <p:cNvSpPr txBox="1">
            <a:spLocks noChangeArrowheads="1"/>
          </p:cNvSpPr>
          <p:nvPr/>
        </p:nvSpPr>
        <p:spPr bwMode="auto">
          <a:xfrm>
            <a:off x="4117975" y="4746625"/>
            <a:ext cx="1009650"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2006</a:t>
            </a:r>
            <a:r>
              <a:rPr kumimoji="1" lang="zh-CN" altLang="en-US" sz="1500" b="1">
                <a:solidFill>
                  <a:schemeClr val="tx1"/>
                </a:solidFill>
                <a:latin typeface="+mn-lt"/>
                <a:ea typeface="黑体" pitchFamily="49" charset="-122"/>
              </a:rPr>
              <a:t>年</a:t>
            </a:r>
          </a:p>
        </p:txBody>
      </p:sp>
      <p:sp>
        <p:nvSpPr>
          <p:cNvPr id="38920" name="Text Box 51"/>
          <p:cNvSpPr txBox="1">
            <a:spLocks noChangeArrowheads="1"/>
          </p:cNvSpPr>
          <p:nvPr/>
        </p:nvSpPr>
        <p:spPr bwMode="auto">
          <a:xfrm>
            <a:off x="3951288" y="6080125"/>
            <a:ext cx="1343025" cy="320675"/>
          </a:xfrm>
          <a:prstGeom prst="rect">
            <a:avLst/>
          </a:prstGeom>
          <a:noFill/>
          <a:ln w="9525" algn="ctr">
            <a:noFill/>
            <a:miter lim="800000"/>
            <a:headEnd/>
            <a:tailEnd/>
          </a:ln>
        </p:spPr>
        <p:txBody>
          <a:bodyPr lIns="0" tIns="0" rIns="0" bIns="0">
            <a:spAutoFit/>
          </a:bodyPr>
          <a:lstStyle/>
          <a:p>
            <a:pPr algn="ctr" defTabSz="835025">
              <a:defRPr/>
            </a:pPr>
            <a:r>
              <a:rPr kumimoji="1" lang="en-US" altLang="zh-CN" sz="2100" b="1">
                <a:solidFill>
                  <a:schemeClr val="tx1"/>
                </a:solidFill>
                <a:latin typeface="+mn-lt"/>
                <a:ea typeface="黑体" pitchFamily="49" charset="-122"/>
              </a:rPr>
              <a:t>2009</a:t>
            </a:r>
            <a:r>
              <a:rPr kumimoji="1" lang="zh-CN" altLang="en-US" sz="2100" b="1">
                <a:solidFill>
                  <a:schemeClr val="tx1"/>
                </a:solidFill>
                <a:latin typeface="+mn-lt"/>
                <a:ea typeface="黑体" pitchFamily="49" charset="-122"/>
              </a:rPr>
              <a:t>年</a:t>
            </a:r>
          </a:p>
        </p:txBody>
      </p:sp>
      <p:sp>
        <p:nvSpPr>
          <p:cNvPr id="38921" name="Text Box 52"/>
          <p:cNvSpPr txBox="1">
            <a:spLocks noChangeArrowheads="1"/>
          </p:cNvSpPr>
          <p:nvPr/>
        </p:nvSpPr>
        <p:spPr bwMode="auto">
          <a:xfrm>
            <a:off x="4006850" y="2593975"/>
            <a:ext cx="1235075"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580</a:t>
            </a:r>
            <a:r>
              <a:rPr kumimoji="1" lang="zh-CN" altLang="en-US" sz="1500" b="1">
                <a:solidFill>
                  <a:schemeClr val="tx1"/>
                </a:solidFill>
                <a:latin typeface="+mn-lt"/>
                <a:ea typeface="黑体" pitchFamily="49" charset="-122"/>
              </a:rPr>
              <a:t>万</a:t>
            </a:r>
          </a:p>
        </p:txBody>
      </p:sp>
      <p:sp>
        <p:nvSpPr>
          <p:cNvPr id="38922" name="Text Box 53"/>
          <p:cNvSpPr txBox="1">
            <a:spLocks noChangeArrowheads="1"/>
          </p:cNvSpPr>
          <p:nvPr/>
        </p:nvSpPr>
        <p:spPr bwMode="auto">
          <a:xfrm>
            <a:off x="4006850" y="2112963"/>
            <a:ext cx="1233488"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750</a:t>
            </a:r>
            <a:r>
              <a:rPr kumimoji="1" lang="zh-CN" altLang="en-US" sz="1500" b="1">
                <a:solidFill>
                  <a:schemeClr val="tx1"/>
                </a:solidFill>
                <a:latin typeface="+mn-lt"/>
                <a:ea typeface="黑体" pitchFamily="49" charset="-122"/>
              </a:rPr>
              <a:t>万</a:t>
            </a:r>
          </a:p>
        </p:txBody>
      </p:sp>
      <p:sp>
        <p:nvSpPr>
          <p:cNvPr id="38923" name="Text Box 54"/>
          <p:cNvSpPr txBox="1">
            <a:spLocks noChangeArrowheads="1"/>
          </p:cNvSpPr>
          <p:nvPr/>
        </p:nvSpPr>
        <p:spPr bwMode="auto">
          <a:xfrm>
            <a:off x="4006850" y="1584325"/>
            <a:ext cx="1233488"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1140</a:t>
            </a:r>
            <a:r>
              <a:rPr kumimoji="1" lang="zh-CN" altLang="en-US" sz="1500" b="1">
                <a:solidFill>
                  <a:schemeClr val="tx1"/>
                </a:solidFill>
                <a:latin typeface="+mn-lt"/>
                <a:ea typeface="黑体" pitchFamily="49" charset="-122"/>
              </a:rPr>
              <a:t>万</a:t>
            </a:r>
          </a:p>
        </p:txBody>
      </p:sp>
      <p:sp>
        <p:nvSpPr>
          <p:cNvPr id="38924" name="Text Box 55"/>
          <p:cNvSpPr txBox="1">
            <a:spLocks noChangeArrowheads="1"/>
          </p:cNvSpPr>
          <p:nvPr/>
        </p:nvSpPr>
        <p:spPr bwMode="auto">
          <a:xfrm>
            <a:off x="3446463" y="819150"/>
            <a:ext cx="2424112" cy="292100"/>
          </a:xfrm>
          <a:prstGeom prst="rect">
            <a:avLst/>
          </a:prstGeom>
          <a:noFill/>
          <a:ln w="9525" algn="ctr">
            <a:noFill/>
            <a:miter lim="800000"/>
            <a:headEnd/>
            <a:tailEnd/>
          </a:ln>
        </p:spPr>
        <p:txBody>
          <a:bodyPr lIns="0" tIns="0" rIns="0" bIns="0">
            <a:spAutoFit/>
          </a:bodyPr>
          <a:lstStyle/>
          <a:p>
            <a:pPr algn="ctr" defTabSz="835025">
              <a:defRPr/>
            </a:pPr>
            <a:r>
              <a:rPr kumimoji="1" lang="zh-CN" altLang="en-US" sz="1900" b="1">
                <a:solidFill>
                  <a:schemeClr val="tx1"/>
                </a:solidFill>
                <a:latin typeface="+mn-lt"/>
                <a:ea typeface="黑体" pitchFamily="49" charset="-122"/>
              </a:rPr>
              <a:t>承保车辆数</a:t>
            </a:r>
          </a:p>
        </p:txBody>
      </p:sp>
      <p:sp>
        <p:nvSpPr>
          <p:cNvPr id="38925" name="Text Box 56"/>
          <p:cNvSpPr txBox="1">
            <a:spLocks noChangeArrowheads="1"/>
          </p:cNvSpPr>
          <p:nvPr/>
        </p:nvSpPr>
        <p:spPr bwMode="auto">
          <a:xfrm>
            <a:off x="3094038" y="2676525"/>
            <a:ext cx="784225"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209</a:t>
            </a:r>
            <a:r>
              <a:rPr kumimoji="1" lang="zh-CN" altLang="en-US" sz="1500" b="1">
                <a:solidFill>
                  <a:schemeClr val="tx1"/>
                </a:solidFill>
                <a:latin typeface="+mn-lt"/>
                <a:ea typeface="黑体" pitchFamily="49" charset="-122"/>
              </a:rPr>
              <a:t>亿</a:t>
            </a:r>
          </a:p>
        </p:txBody>
      </p:sp>
      <p:sp>
        <p:nvSpPr>
          <p:cNvPr id="38926" name="Text Box 57"/>
          <p:cNvSpPr txBox="1">
            <a:spLocks noChangeArrowheads="1"/>
          </p:cNvSpPr>
          <p:nvPr/>
        </p:nvSpPr>
        <p:spPr bwMode="auto">
          <a:xfrm>
            <a:off x="3500438" y="2974975"/>
            <a:ext cx="712787"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180</a:t>
            </a:r>
            <a:r>
              <a:rPr kumimoji="1" lang="zh-CN" altLang="en-US" sz="1500" b="1">
                <a:solidFill>
                  <a:schemeClr val="tx1"/>
                </a:solidFill>
                <a:latin typeface="+mn-lt"/>
                <a:ea typeface="黑体" pitchFamily="49" charset="-122"/>
              </a:rPr>
              <a:t>亿</a:t>
            </a:r>
          </a:p>
        </p:txBody>
      </p:sp>
      <p:sp>
        <p:nvSpPr>
          <p:cNvPr id="38927" name="Text Box 58"/>
          <p:cNvSpPr txBox="1">
            <a:spLocks noChangeArrowheads="1"/>
          </p:cNvSpPr>
          <p:nvPr/>
        </p:nvSpPr>
        <p:spPr bwMode="auto">
          <a:xfrm>
            <a:off x="1252538" y="1724025"/>
            <a:ext cx="1135062" cy="666750"/>
          </a:xfrm>
          <a:prstGeom prst="rect">
            <a:avLst/>
          </a:prstGeom>
          <a:noFill/>
          <a:ln w="9525" algn="ctr">
            <a:noFill/>
            <a:miter lim="800000"/>
            <a:headEnd/>
            <a:tailEnd/>
          </a:ln>
        </p:spPr>
        <p:txBody>
          <a:bodyPr lIns="87444" tIns="43722" rIns="87444" bIns="43722">
            <a:spAutoFit/>
          </a:bodyPr>
          <a:lstStyle/>
          <a:p>
            <a:pPr algn="ctr" defTabSz="835025">
              <a:defRPr/>
            </a:pPr>
            <a:r>
              <a:rPr kumimoji="1" lang="zh-CN" altLang="en-US" sz="1900" b="1">
                <a:solidFill>
                  <a:schemeClr val="tx1"/>
                </a:solidFill>
                <a:latin typeface="+mn-lt"/>
                <a:ea typeface="黑体" pitchFamily="49" charset="-122"/>
              </a:rPr>
              <a:t>赔付和给付</a:t>
            </a:r>
          </a:p>
        </p:txBody>
      </p:sp>
      <p:sp>
        <p:nvSpPr>
          <p:cNvPr id="38928" name="Text Box 59"/>
          <p:cNvSpPr txBox="1">
            <a:spLocks noChangeArrowheads="1"/>
          </p:cNvSpPr>
          <p:nvPr/>
        </p:nvSpPr>
        <p:spPr bwMode="auto">
          <a:xfrm>
            <a:off x="2663825" y="2389188"/>
            <a:ext cx="793750"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200</a:t>
            </a:r>
            <a:r>
              <a:rPr kumimoji="1" lang="zh-CN" altLang="en-US" sz="1500" b="1">
                <a:solidFill>
                  <a:schemeClr val="tx1"/>
                </a:solidFill>
                <a:latin typeface="+mn-lt"/>
                <a:ea typeface="黑体" pitchFamily="49" charset="-122"/>
              </a:rPr>
              <a:t>亿</a:t>
            </a:r>
          </a:p>
        </p:txBody>
      </p:sp>
      <p:sp>
        <p:nvSpPr>
          <p:cNvPr id="38929" name="Text Box 60"/>
          <p:cNvSpPr txBox="1">
            <a:spLocks noChangeArrowheads="1"/>
          </p:cNvSpPr>
          <p:nvPr/>
        </p:nvSpPr>
        <p:spPr bwMode="auto">
          <a:xfrm>
            <a:off x="5145088" y="2738438"/>
            <a:ext cx="1235075"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400</a:t>
            </a:r>
            <a:r>
              <a:rPr kumimoji="1" lang="zh-CN" altLang="en-US" sz="1500" b="1">
                <a:solidFill>
                  <a:schemeClr val="tx1"/>
                </a:solidFill>
                <a:latin typeface="+mn-lt"/>
                <a:ea typeface="黑体" pitchFamily="49" charset="-122"/>
              </a:rPr>
              <a:t>万</a:t>
            </a:r>
          </a:p>
        </p:txBody>
      </p:sp>
      <p:sp>
        <p:nvSpPr>
          <p:cNvPr id="38930" name="Text Box 61"/>
          <p:cNvSpPr txBox="1">
            <a:spLocks noChangeArrowheads="1"/>
          </p:cNvSpPr>
          <p:nvPr/>
        </p:nvSpPr>
        <p:spPr bwMode="auto">
          <a:xfrm>
            <a:off x="4994275" y="3017838"/>
            <a:ext cx="735013"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300</a:t>
            </a:r>
            <a:r>
              <a:rPr kumimoji="1" lang="zh-CN" altLang="en-US" sz="1500" b="1">
                <a:solidFill>
                  <a:schemeClr val="tx1"/>
                </a:solidFill>
                <a:latin typeface="+mn-lt"/>
                <a:ea typeface="黑体" pitchFamily="49" charset="-122"/>
              </a:rPr>
              <a:t>万</a:t>
            </a:r>
          </a:p>
        </p:txBody>
      </p:sp>
      <p:sp>
        <p:nvSpPr>
          <p:cNvPr id="38931" name="Text Box 62"/>
          <p:cNvSpPr txBox="1">
            <a:spLocks noChangeArrowheads="1"/>
          </p:cNvSpPr>
          <p:nvPr/>
        </p:nvSpPr>
        <p:spPr bwMode="auto">
          <a:xfrm>
            <a:off x="7046913" y="1581150"/>
            <a:ext cx="928687" cy="965200"/>
          </a:xfrm>
          <a:prstGeom prst="rect">
            <a:avLst/>
          </a:prstGeom>
          <a:noFill/>
          <a:ln w="9525" algn="ctr">
            <a:noFill/>
            <a:miter lim="800000"/>
            <a:headEnd/>
            <a:tailEnd/>
          </a:ln>
        </p:spPr>
        <p:txBody>
          <a:bodyPr lIns="87444" tIns="43722" rIns="87444" bIns="43722">
            <a:spAutoFit/>
          </a:bodyPr>
          <a:lstStyle/>
          <a:p>
            <a:pPr algn="ctr" defTabSz="835025">
              <a:defRPr/>
            </a:pPr>
            <a:r>
              <a:rPr kumimoji="1" lang="zh-CN" altLang="en-US" sz="1900" b="1">
                <a:solidFill>
                  <a:schemeClr val="tx1"/>
                </a:solidFill>
                <a:latin typeface="+mn-lt"/>
                <a:ea typeface="黑体" pitchFamily="49" charset="-122"/>
              </a:rPr>
              <a:t>寿险   新契约件数</a:t>
            </a:r>
          </a:p>
        </p:txBody>
      </p:sp>
      <p:sp>
        <p:nvSpPr>
          <p:cNvPr id="38932" name="Text Box 63"/>
          <p:cNvSpPr txBox="1">
            <a:spLocks noChangeArrowheads="1"/>
          </p:cNvSpPr>
          <p:nvPr/>
        </p:nvSpPr>
        <p:spPr bwMode="auto">
          <a:xfrm>
            <a:off x="5618163" y="2455863"/>
            <a:ext cx="914400"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480</a:t>
            </a:r>
            <a:r>
              <a:rPr kumimoji="1" lang="zh-CN" altLang="en-US" sz="1500" b="1">
                <a:solidFill>
                  <a:schemeClr val="tx1"/>
                </a:solidFill>
                <a:latin typeface="+mn-lt"/>
                <a:ea typeface="黑体" pitchFamily="49" charset="-122"/>
              </a:rPr>
              <a:t>万</a:t>
            </a:r>
          </a:p>
        </p:txBody>
      </p:sp>
      <p:sp>
        <p:nvSpPr>
          <p:cNvPr id="38933" name="Text Box 64"/>
          <p:cNvSpPr txBox="1">
            <a:spLocks noChangeArrowheads="1"/>
          </p:cNvSpPr>
          <p:nvPr/>
        </p:nvSpPr>
        <p:spPr bwMode="auto">
          <a:xfrm>
            <a:off x="3122613" y="4538663"/>
            <a:ext cx="711200"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150</a:t>
            </a:r>
            <a:r>
              <a:rPr kumimoji="1" lang="zh-CN" altLang="en-US" sz="1500" b="1">
                <a:solidFill>
                  <a:schemeClr val="tx1"/>
                </a:solidFill>
                <a:latin typeface="+mn-lt"/>
                <a:ea typeface="黑体" pitchFamily="49" charset="-122"/>
              </a:rPr>
              <a:t>万</a:t>
            </a:r>
          </a:p>
        </p:txBody>
      </p:sp>
      <p:sp>
        <p:nvSpPr>
          <p:cNvPr id="38934" name="Text Box 65"/>
          <p:cNvSpPr txBox="1">
            <a:spLocks noChangeArrowheads="1"/>
          </p:cNvSpPr>
          <p:nvPr/>
        </p:nvSpPr>
        <p:spPr bwMode="auto">
          <a:xfrm>
            <a:off x="3405188" y="4260850"/>
            <a:ext cx="865187"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120</a:t>
            </a:r>
            <a:r>
              <a:rPr kumimoji="1" lang="zh-CN" altLang="en-US" sz="1500" b="1">
                <a:solidFill>
                  <a:schemeClr val="tx1"/>
                </a:solidFill>
                <a:latin typeface="+mn-lt"/>
                <a:ea typeface="黑体" pitchFamily="49" charset="-122"/>
              </a:rPr>
              <a:t>万</a:t>
            </a:r>
          </a:p>
        </p:txBody>
      </p:sp>
      <p:sp>
        <p:nvSpPr>
          <p:cNvPr id="38935" name="Text Box 66"/>
          <p:cNvSpPr txBox="1">
            <a:spLocks noChangeArrowheads="1"/>
          </p:cNvSpPr>
          <p:nvPr/>
        </p:nvSpPr>
        <p:spPr bwMode="auto">
          <a:xfrm>
            <a:off x="1101725" y="5070475"/>
            <a:ext cx="1131888" cy="666750"/>
          </a:xfrm>
          <a:prstGeom prst="rect">
            <a:avLst/>
          </a:prstGeom>
          <a:noFill/>
          <a:ln w="9525" algn="ctr">
            <a:noFill/>
            <a:miter lim="800000"/>
            <a:headEnd/>
            <a:tailEnd/>
          </a:ln>
        </p:spPr>
        <p:txBody>
          <a:bodyPr lIns="87444" tIns="43722" rIns="87444" bIns="43722">
            <a:spAutoFit/>
          </a:bodyPr>
          <a:lstStyle/>
          <a:p>
            <a:pPr algn="ctr" defTabSz="835025">
              <a:defRPr/>
            </a:pPr>
            <a:r>
              <a:rPr kumimoji="1" lang="zh-CN" altLang="en-US" sz="1900" b="1">
                <a:solidFill>
                  <a:schemeClr val="tx1"/>
                </a:solidFill>
                <a:latin typeface="+mn-lt"/>
                <a:ea typeface="黑体" pitchFamily="49" charset="-122"/>
              </a:rPr>
              <a:t>审批费用笔数</a:t>
            </a:r>
          </a:p>
        </p:txBody>
      </p:sp>
      <p:sp>
        <p:nvSpPr>
          <p:cNvPr id="38936" name="Text Box 67"/>
          <p:cNvSpPr txBox="1">
            <a:spLocks noChangeArrowheads="1"/>
          </p:cNvSpPr>
          <p:nvPr/>
        </p:nvSpPr>
        <p:spPr bwMode="auto">
          <a:xfrm>
            <a:off x="2686050" y="4916488"/>
            <a:ext cx="914400"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210</a:t>
            </a:r>
            <a:r>
              <a:rPr kumimoji="1" lang="zh-CN" altLang="en-US" sz="1500" b="1">
                <a:solidFill>
                  <a:schemeClr val="tx1"/>
                </a:solidFill>
                <a:latin typeface="+mn-lt"/>
                <a:ea typeface="黑体" pitchFamily="49" charset="-122"/>
              </a:rPr>
              <a:t>万</a:t>
            </a:r>
          </a:p>
        </p:txBody>
      </p:sp>
      <p:sp>
        <p:nvSpPr>
          <p:cNvPr id="38937" name="Text Box 68"/>
          <p:cNvSpPr txBox="1">
            <a:spLocks noChangeArrowheads="1"/>
          </p:cNvSpPr>
          <p:nvPr/>
        </p:nvSpPr>
        <p:spPr bwMode="auto">
          <a:xfrm>
            <a:off x="5354638" y="4397375"/>
            <a:ext cx="801687"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6000</a:t>
            </a:r>
            <a:r>
              <a:rPr kumimoji="1" lang="zh-CN" altLang="en-US" sz="1500" b="1">
                <a:solidFill>
                  <a:schemeClr val="tx1"/>
                </a:solidFill>
                <a:latin typeface="+mn-lt"/>
                <a:ea typeface="黑体" pitchFamily="49" charset="-122"/>
              </a:rPr>
              <a:t>万</a:t>
            </a:r>
          </a:p>
        </p:txBody>
      </p:sp>
      <p:sp>
        <p:nvSpPr>
          <p:cNvPr id="38938" name="Text Box 69"/>
          <p:cNvSpPr txBox="1">
            <a:spLocks noChangeArrowheads="1"/>
          </p:cNvSpPr>
          <p:nvPr/>
        </p:nvSpPr>
        <p:spPr bwMode="auto">
          <a:xfrm>
            <a:off x="4889500" y="4149725"/>
            <a:ext cx="841375"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4000</a:t>
            </a:r>
            <a:r>
              <a:rPr kumimoji="1" lang="zh-CN" altLang="en-US" sz="1500" b="1">
                <a:solidFill>
                  <a:schemeClr val="tx1"/>
                </a:solidFill>
                <a:latin typeface="+mn-lt"/>
                <a:ea typeface="黑体" pitchFamily="49" charset="-122"/>
              </a:rPr>
              <a:t>万</a:t>
            </a:r>
          </a:p>
        </p:txBody>
      </p:sp>
      <p:sp>
        <p:nvSpPr>
          <p:cNvPr id="38939" name="Text Box 70"/>
          <p:cNvSpPr txBox="1">
            <a:spLocks noChangeArrowheads="1"/>
          </p:cNvSpPr>
          <p:nvPr/>
        </p:nvSpPr>
        <p:spPr bwMode="auto">
          <a:xfrm>
            <a:off x="6954838" y="5434013"/>
            <a:ext cx="1114425" cy="584200"/>
          </a:xfrm>
          <a:prstGeom prst="rect">
            <a:avLst/>
          </a:prstGeom>
          <a:noFill/>
          <a:ln w="9525" algn="ctr">
            <a:noFill/>
            <a:miter lim="800000"/>
            <a:headEnd/>
            <a:tailEnd/>
          </a:ln>
        </p:spPr>
        <p:txBody>
          <a:bodyPr lIns="0" tIns="0" rIns="0" bIns="0">
            <a:spAutoFit/>
          </a:bodyPr>
          <a:lstStyle/>
          <a:p>
            <a:pPr algn="ctr" defTabSz="835025">
              <a:defRPr/>
            </a:pPr>
            <a:r>
              <a:rPr kumimoji="1" lang="zh-CN" altLang="en-US" sz="1900" b="1">
                <a:solidFill>
                  <a:schemeClr val="tx1"/>
                </a:solidFill>
                <a:latin typeface="+mn-lt"/>
                <a:ea typeface="黑体" pitchFamily="49" charset="-122"/>
              </a:rPr>
              <a:t>电话服务 人次</a:t>
            </a:r>
          </a:p>
        </p:txBody>
      </p:sp>
      <p:sp>
        <p:nvSpPr>
          <p:cNvPr id="38940" name="Text Box 71"/>
          <p:cNvSpPr txBox="1">
            <a:spLocks noChangeArrowheads="1"/>
          </p:cNvSpPr>
          <p:nvPr/>
        </p:nvSpPr>
        <p:spPr bwMode="auto">
          <a:xfrm>
            <a:off x="5664200" y="4702175"/>
            <a:ext cx="962025" cy="228600"/>
          </a:xfrm>
          <a:prstGeom prst="rect">
            <a:avLst/>
          </a:prstGeom>
          <a:noFill/>
          <a:ln w="9525" algn="ctr">
            <a:noFill/>
            <a:miter lim="800000"/>
            <a:headEnd/>
            <a:tailEnd/>
          </a:ln>
        </p:spPr>
        <p:txBody>
          <a:bodyPr lIns="0" tIns="0" rIns="0" bIns="0">
            <a:spAutoFit/>
          </a:bodyPr>
          <a:lstStyle/>
          <a:p>
            <a:pPr algn="ctr" defTabSz="835025">
              <a:defRPr/>
            </a:pPr>
            <a:r>
              <a:rPr kumimoji="1" lang="en-US" altLang="zh-CN" sz="1500" b="1">
                <a:solidFill>
                  <a:schemeClr val="tx1"/>
                </a:solidFill>
                <a:latin typeface="+mn-lt"/>
                <a:ea typeface="黑体" pitchFamily="49" charset="-122"/>
              </a:rPr>
              <a:t>7500</a:t>
            </a:r>
            <a:r>
              <a:rPr kumimoji="1" lang="zh-CN" altLang="en-US" sz="1500" b="1">
                <a:solidFill>
                  <a:schemeClr val="tx1"/>
                </a:solidFill>
                <a:latin typeface="+mn-lt"/>
                <a:ea typeface="黑体" pitchFamily="49" charset="-122"/>
              </a:rPr>
              <a:t>万</a:t>
            </a:r>
          </a:p>
        </p:txBody>
      </p:sp>
      <p:sp>
        <p:nvSpPr>
          <p:cNvPr id="3017800" name="Rectangle 72"/>
          <p:cNvSpPr>
            <a:spLocks noChangeArrowheads="1"/>
          </p:cNvSpPr>
          <p:nvPr/>
        </p:nvSpPr>
        <p:spPr bwMode="auto">
          <a:xfrm>
            <a:off x="4062413" y="3138488"/>
            <a:ext cx="1014412" cy="1228725"/>
          </a:xfrm>
          <a:prstGeom prst="rect">
            <a:avLst/>
          </a:prstGeom>
          <a:noFill/>
          <a:ln w="9525" algn="ctr">
            <a:noFill/>
            <a:miter lim="800000"/>
            <a:headEnd/>
            <a:tailEnd/>
          </a:ln>
          <a:effectLst/>
        </p:spPr>
        <p:txBody>
          <a:bodyPr lIns="87444" tIns="43722" rIns="87444" bIns="43722" anchor="ctr"/>
          <a:lstStyle/>
          <a:p>
            <a:pPr algn="ctr" defTabSz="835025">
              <a:defRPr/>
            </a:pPr>
            <a:r>
              <a:rPr lang="zh-CN" altLang="en-US" sz="1500" b="1" dirty="0">
                <a:solidFill>
                  <a:schemeClr val="tx1"/>
                </a:solidFill>
                <a:effectLst>
                  <a:outerShdw blurRad="38100" dist="38100" dir="2700000" algn="tl">
                    <a:srgbClr val="C0C0C0"/>
                  </a:outerShdw>
                </a:effectLst>
                <a:latin typeface="+mn-lt"/>
                <a:ea typeface="黑体" pitchFamily="49" charset="-122"/>
              </a:rPr>
              <a:t>全国运营管理中心</a:t>
            </a:r>
          </a:p>
        </p:txBody>
      </p:sp>
      <p:sp>
        <p:nvSpPr>
          <p:cNvPr id="38942" name="Text Box 73"/>
          <p:cNvSpPr txBox="1">
            <a:spLocks noChangeArrowheads="1"/>
          </p:cNvSpPr>
          <p:nvPr/>
        </p:nvSpPr>
        <p:spPr bwMode="auto">
          <a:xfrm>
            <a:off x="3997325" y="1108075"/>
            <a:ext cx="1233488" cy="292100"/>
          </a:xfrm>
          <a:prstGeom prst="rect">
            <a:avLst/>
          </a:prstGeom>
          <a:noFill/>
          <a:ln w="9525" algn="ctr">
            <a:noFill/>
            <a:miter lim="800000"/>
            <a:headEnd/>
            <a:tailEnd/>
          </a:ln>
        </p:spPr>
        <p:txBody>
          <a:bodyPr lIns="0" tIns="0" rIns="0" bIns="0">
            <a:spAutoFit/>
          </a:bodyPr>
          <a:lstStyle/>
          <a:p>
            <a:pPr algn="ctr" defTabSz="835025">
              <a:defRPr/>
            </a:pPr>
            <a:r>
              <a:rPr kumimoji="1" lang="en-US" altLang="zh-CN" sz="1900" b="1">
                <a:solidFill>
                  <a:schemeClr val="tx1"/>
                </a:solidFill>
                <a:latin typeface="+mn-lt"/>
                <a:ea typeface="黑体" pitchFamily="49" charset="-122"/>
              </a:rPr>
              <a:t>1618</a:t>
            </a:r>
            <a:r>
              <a:rPr kumimoji="1" lang="zh-CN" altLang="en-US" sz="1900" b="1">
                <a:solidFill>
                  <a:schemeClr val="tx1"/>
                </a:solidFill>
                <a:latin typeface="+mn-lt"/>
                <a:ea typeface="黑体" pitchFamily="49" charset="-122"/>
              </a:rPr>
              <a:t>万</a:t>
            </a:r>
          </a:p>
        </p:txBody>
      </p:sp>
      <p:sp>
        <p:nvSpPr>
          <p:cNvPr id="38943" name="Text Box 74"/>
          <p:cNvSpPr txBox="1">
            <a:spLocks noChangeArrowheads="1"/>
          </p:cNvSpPr>
          <p:nvPr/>
        </p:nvSpPr>
        <p:spPr bwMode="auto">
          <a:xfrm>
            <a:off x="5970588" y="2017713"/>
            <a:ext cx="914400" cy="292100"/>
          </a:xfrm>
          <a:prstGeom prst="rect">
            <a:avLst/>
          </a:prstGeom>
          <a:noFill/>
          <a:ln w="9525" algn="ctr">
            <a:noFill/>
            <a:miter lim="800000"/>
            <a:headEnd/>
            <a:tailEnd/>
          </a:ln>
        </p:spPr>
        <p:txBody>
          <a:bodyPr lIns="0" tIns="0" rIns="0" bIns="0">
            <a:spAutoFit/>
          </a:bodyPr>
          <a:lstStyle/>
          <a:p>
            <a:pPr algn="ctr" defTabSz="835025">
              <a:defRPr/>
            </a:pPr>
            <a:r>
              <a:rPr kumimoji="1" lang="en-US" altLang="zh-CN" sz="1900" b="1">
                <a:solidFill>
                  <a:schemeClr val="tx1"/>
                </a:solidFill>
                <a:latin typeface="+mn-lt"/>
                <a:ea typeface="黑体" pitchFamily="49" charset="-122"/>
              </a:rPr>
              <a:t>561</a:t>
            </a:r>
            <a:r>
              <a:rPr kumimoji="1" lang="zh-CN" altLang="en-US" sz="1900" b="1">
                <a:solidFill>
                  <a:schemeClr val="tx1"/>
                </a:solidFill>
                <a:latin typeface="+mn-lt"/>
                <a:ea typeface="黑体" pitchFamily="49" charset="-122"/>
              </a:rPr>
              <a:t>万件</a:t>
            </a:r>
          </a:p>
        </p:txBody>
      </p:sp>
      <p:sp>
        <p:nvSpPr>
          <p:cNvPr id="38944" name="Text Box 75"/>
          <p:cNvSpPr txBox="1">
            <a:spLocks noChangeArrowheads="1"/>
          </p:cNvSpPr>
          <p:nvPr/>
        </p:nvSpPr>
        <p:spPr bwMode="auto">
          <a:xfrm>
            <a:off x="6102350" y="5140325"/>
            <a:ext cx="962025" cy="292100"/>
          </a:xfrm>
          <a:prstGeom prst="rect">
            <a:avLst/>
          </a:prstGeom>
          <a:noFill/>
          <a:ln w="9525" algn="ctr">
            <a:noFill/>
            <a:miter lim="800000"/>
            <a:headEnd/>
            <a:tailEnd/>
          </a:ln>
        </p:spPr>
        <p:txBody>
          <a:bodyPr lIns="0" tIns="0" rIns="0" bIns="0">
            <a:spAutoFit/>
          </a:bodyPr>
          <a:lstStyle/>
          <a:p>
            <a:pPr algn="ctr" defTabSz="835025">
              <a:defRPr/>
            </a:pPr>
            <a:r>
              <a:rPr kumimoji="1" lang="en-US" altLang="zh-CN" sz="1900" b="1">
                <a:solidFill>
                  <a:schemeClr val="tx1"/>
                </a:solidFill>
                <a:latin typeface="+mn-lt"/>
                <a:ea typeface="黑体" pitchFamily="49" charset="-122"/>
              </a:rPr>
              <a:t>9200</a:t>
            </a:r>
            <a:r>
              <a:rPr kumimoji="1" lang="zh-CN" altLang="en-US" sz="1900" b="1">
                <a:solidFill>
                  <a:schemeClr val="tx1"/>
                </a:solidFill>
                <a:latin typeface="+mn-lt"/>
                <a:ea typeface="黑体" pitchFamily="49" charset="-122"/>
              </a:rPr>
              <a:t>万</a:t>
            </a:r>
          </a:p>
        </p:txBody>
      </p:sp>
      <p:sp>
        <p:nvSpPr>
          <p:cNvPr id="38945" name="Text Box 76"/>
          <p:cNvSpPr txBox="1">
            <a:spLocks noChangeArrowheads="1"/>
          </p:cNvSpPr>
          <p:nvPr/>
        </p:nvSpPr>
        <p:spPr bwMode="auto">
          <a:xfrm>
            <a:off x="2238375" y="5230813"/>
            <a:ext cx="914400" cy="292100"/>
          </a:xfrm>
          <a:prstGeom prst="rect">
            <a:avLst/>
          </a:prstGeom>
          <a:noFill/>
          <a:ln w="9525" algn="ctr">
            <a:noFill/>
            <a:miter lim="800000"/>
            <a:headEnd/>
            <a:tailEnd/>
          </a:ln>
        </p:spPr>
        <p:txBody>
          <a:bodyPr lIns="0" tIns="0" rIns="0" bIns="0">
            <a:spAutoFit/>
          </a:bodyPr>
          <a:lstStyle/>
          <a:p>
            <a:pPr algn="ctr" defTabSz="835025">
              <a:defRPr/>
            </a:pPr>
            <a:r>
              <a:rPr kumimoji="1" lang="en-US" altLang="zh-CN" sz="1900" b="1">
                <a:solidFill>
                  <a:schemeClr val="tx1"/>
                </a:solidFill>
                <a:latin typeface="+mn-lt"/>
                <a:ea typeface="黑体" pitchFamily="49" charset="-122"/>
              </a:rPr>
              <a:t>240</a:t>
            </a:r>
            <a:r>
              <a:rPr kumimoji="1" lang="zh-CN" altLang="en-US" sz="1900" b="1">
                <a:solidFill>
                  <a:schemeClr val="tx1"/>
                </a:solidFill>
                <a:latin typeface="+mn-lt"/>
                <a:ea typeface="黑体" pitchFamily="49" charset="-122"/>
              </a:rPr>
              <a:t>万</a:t>
            </a:r>
          </a:p>
        </p:txBody>
      </p:sp>
      <p:sp>
        <p:nvSpPr>
          <p:cNvPr id="38946" name="Text Box 77"/>
          <p:cNvSpPr txBox="1">
            <a:spLocks noChangeArrowheads="1"/>
          </p:cNvSpPr>
          <p:nvPr/>
        </p:nvSpPr>
        <p:spPr bwMode="auto">
          <a:xfrm>
            <a:off x="2235200" y="2074863"/>
            <a:ext cx="793750" cy="292100"/>
          </a:xfrm>
          <a:prstGeom prst="rect">
            <a:avLst/>
          </a:prstGeom>
          <a:noFill/>
          <a:ln w="9525" algn="ctr">
            <a:noFill/>
            <a:miter lim="800000"/>
            <a:headEnd/>
            <a:tailEnd/>
          </a:ln>
        </p:spPr>
        <p:txBody>
          <a:bodyPr lIns="0" tIns="0" rIns="0" bIns="0">
            <a:spAutoFit/>
          </a:bodyPr>
          <a:lstStyle/>
          <a:p>
            <a:pPr algn="ctr" defTabSz="835025">
              <a:defRPr/>
            </a:pPr>
            <a:r>
              <a:rPr kumimoji="1" lang="en-US" altLang="zh-CN" sz="1900" b="1">
                <a:solidFill>
                  <a:schemeClr val="tx1"/>
                </a:solidFill>
                <a:latin typeface="+mn-lt"/>
                <a:ea typeface="黑体" pitchFamily="49" charset="-122"/>
              </a:rPr>
              <a:t>265</a:t>
            </a:r>
            <a:r>
              <a:rPr kumimoji="1" lang="zh-CN" altLang="en-US" sz="1900" b="1">
                <a:solidFill>
                  <a:schemeClr val="tx1"/>
                </a:solidFill>
                <a:latin typeface="+mn-lt"/>
                <a:ea typeface="黑体" pitchFamily="49" charset="-122"/>
              </a:rPr>
              <a:t>亿</a:t>
            </a:r>
          </a:p>
        </p:txBody>
      </p:sp>
      <p:sp>
        <p:nvSpPr>
          <p:cNvPr id="38947" name="Text Box 78"/>
          <p:cNvSpPr txBox="1">
            <a:spLocks noChangeArrowheads="1"/>
          </p:cNvSpPr>
          <p:nvPr/>
        </p:nvSpPr>
        <p:spPr bwMode="auto">
          <a:xfrm>
            <a:off x="200025" y="5994400"/>
            <a:ext cx="2057400" cy="274638"/>
          </a:xfrm>
          <a:prstGeom prst="rect">
            <a:avLst/>
          </a:prstGeom>
          <a:noFill/>
          <a:ln w="3175" algn="ctr">
            <a:noFill/>
            <a:miter lim="800000"/>
            <a:headEnd/>
            <a:tailEnd/>
          </a:ln>
        </p:spPr>
        <p:txBody>
          <a:bodyPr>
            <a:spAutoFit/>
          </a:bodyPr>
          <a:lstStyle/>
          <a:p>
            <a:pPr algn="ctr">
              <a:defRPr/>
            </a:pPr>
            <a:r>
              <a:rPr lang="zh-CN" altLang="en-US" sz="1200" b="1">
                <a:solidFill>
                  <a:schemeClr val="tx1"/>
                </a:solidFill>
                <a:latin typeface="+mn-lt"/>
                <a:ea typeface="黑体" pitchFamily="49" charset="-122"/>
              </a:rPr>
              <a:t>注：</a:t>
            </a:r>
            <a:r>
              <a:rPr lang="en-US" altLang="zh-CN" sz="1200" b="1">
                <a:solidFill>
                  <a:schemeClr val="tx1"/>
                </a:solidFill>
                <a:latin typeface="+mn-lt"/>
                <a:ea typeface="黑体" pitchFamily="49" charset="-122"/>
              </a:rPr>
              <a:t>09</a:t>
            </a:r>
            <a:r>
              <a:rPr lang="zh-CN" altLang="en-US" sz="1200" b="1">
                <a:solidFill>
                  <a:schemeClr val="tx1"/>
                </a:solidFill>
                <a:latin typeface="+mn-lt"/>
                <a:ea typeface="黑体" pitchFamily="49" charset="-122"/>
              </a:rPr>
              <a:t>年含意健险赔付</a:t>
            </a:r>
            <a:r>
              <a:rPr lang="en-US" altLang="zh-CN" sz="1200" b="1">
                <a:solidFill>
                  <a:schemeClr val="tx1"/>
                </a:solidFill>
                <a:latin typeface="+mn-lt"/>
                <a:ea typeface="黑体" pitchFamily="49" charset="-122"/>
              </a:rPr>
              <a:t>49</a:t>
            </a:r>
            <a:r>
              <a:rPr lang="zh-CN" altLang="en-US" sz="1200" b="1">
                <a:solidFill>
                  <a:schemeClr val="tx1"/>
                </a:solidFill>
                <a:latin typeface="+mn-lt"/>
                <a:ea typeface="黑体" pitchFamily="49" charset="-122"/>
              </a:rPr>
              <a:t>亿。</a:t>
            </a:r>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Text Box 7"/>
          <p:cNvSpPr txBox="1">
            <a:spLocks noChangeArrowheads="1"/>
          </p:cNvSpPr>
          <p:nvPr/>
        </p:nvSpPr>
        <p:spPr bwMode="auto">
          <a:xfrm>
            <a:off x="1168400" y="476250"/>
            <a:ext cx="2336800" cy="579438"/>
          </a:xfrm>
          <a:prstGeom prst="rect">
            <a:avLst/>
          </a:prstGeom>
          <a:noFill/>
          <a:ln w="9525">
            <a:noFill/>
            <a:miter lim="800000"/>
            <a:headEnd/>
            <a:tailEnd/>
          </a:ln>
        </p:spPr>
        <p:txBody>
          <a:bodyPr>
            <a:spAutoFit/>
          </a:bodyPr>
          <a:lstStyle/>
          <a:p>
            <a:pPr>
              <a:spcBef>
                <a:spcPct val="50000"/>
              </a:spcBef>
              <a:defRPr/>
            </a:pPr>
            <a:r>
              <a:rPr lang="zh-CN" altLang="en-US" sz="3200" b="1" dirty="0">
                <a:solidFill>
                  <a:schemeClr val="tx1"/>
                </a:solidFill>
                <a:latin typeface="黑体" pitchFamily="2" charset="-122"/>
                <a:ea typeface="黑体" pitchFamily="2" charset="-122"/>
                <a:cs typeface="+mj-cs"/>
              </a:rPr>
              <a:t>目录</a:t>
            </a:r>
          </a:p>
        </p:txBody>
      </p:sp>
      <p:cxnSp>
        <p:nvCxnSpPr>
          <p:cNvPr id="39940" name="Straight Connector 6"/>
          <p:cNvCxnSpPr>
            <a:cxnSpLocks noChangeShapeType="1"/>
          </p:cNvCxnSpPr>
          <p:nvPr/>
        </p:nvCxnSpPr>
        <p:spPr bwMode="auto">
          <a:xfrm rot="5400000">
            <a:off x="1781175" y="428625"/>
            <a:ext cx="857250" cy="0"/>
          </a:xfrm>
          <a:prstGeom prst="line">
            <a:avLst/>
          </a:prstGeom>
          <a:noFill/>
          <a:ln w="12700" algn="ctr">
            <a:solidFill>
              <a:schemeClr val="hlink"/>
            </a:solidFill>
            <a:round/>
            <a:headEnd/>
            <a:tailEnd/>
          </a:ln>
        </p:spPr>
      </p:cxnSp>
      <p:sp>
        <p:nvSpPr>
          <p:cNvPr id="9" name="Rectangle 8"/>
          <p:cNvSpPr/>
          <p:nvPr/>
        </p:nvSpPr>
        <p:spPr>
          <a:xfrm>
            <a:off x="0" y="5022850"/>
            <a:ext cx="9144000" cy="571500"/>
          </a:xfrm>
          <a:prstGeom prst="rect">
            <a:avLst/>
          </a:prstGeom>
          <a:gradFill>
            <a:gsLst>
              <a:gs pos="0">
                <a:schemeClr val="accent4">
                  <a:tint val="50000"/>
                  <a:satMod val="300000"/>
                  <a:alpha val="46000"/>
                </a:schemeClr>
              </a:gs>
              <a:gs pos="35000">
                <a:schemeClr val="accent4">
                  <a:tint val="37000"/>
                  <a:satMod val="300000"/>
                  <a:alpha val="31000"/>
                </a:schemeClr>
              </a:gs>
              <a:gs pos="100000">
                <a:schemeClr val="accent4">
                  <a:tint val="15000"/>
                  <a:satMod val="350000"/>
                  <a:alpha val="0"/>
                </a:schemeClr>
              </a:gs>
            </a:gsLst>
          </a:gradFill>
          <a:ln>
            <a:solidFill>
              <a:schemeClr val="bg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171" name="Rectangle 3"/>
          <p:cNvSpPr>
            <a:spLocks noGrp="1" noChangeArrowheads="1"/>
          </p:cNvSpPr>
          <p:nvPr>
            <p:ph type="body" idx="1"/>
          </p:nvPr>
        </p:nvSpPr>
        <p:spPr>
          <a:xfrm>
            <a:off x="3103563" y="1136650"/>
            <a:ext cx="3276600" cy="5181600"/>
          </a:xfrm>
        </p:spPr>
        <p:txBody>
          <a:bodyPr/>
          <a:lstStyle/>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集团概览</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发展战略</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业务概况</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公司治理</a:t>
            </a: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人才团队</a:t>
            </a:r>
            <a:endParaRPr lang="en-US" altLang="zh-CN" sz="2000" b="1" kern="1200" dirty="0" smtClean="0">
              <a:solidFill>
                <a:schemeClr val="bg2">
                  <a:lumMod val="40000"/>
                  <a:lumOff val="60000"/>
                </a:schemeClr>
              </a:solidFill>
              <a:latin typeface="黑体" pitchFamily="2" charset="-122"/>
              <a:ea typeface="黑体" pitchFamily="2" charset="-122"/>
              <a:cs typeface="+mj-cs"/>
            </a:endParaRPr>
          </a:p>
          <a:p>
            <a:pPr eaLnBrk="1" hangingPunct="1">
              <a:lnSpc>
                <a:spcPct val="150000"/>
              </a:lnSpc>
              <a:spcBef>
                <a:spcPct val="50000"/>
              </a:spcBef>
              <a:buFont typeface="Wingdings" pitchFamily="2" charset="2"/>
              <a:buNone/>
              <a:defRPr/>
            </a:pPr>
            <a:r>
              <a:rPr lang="zh-CN" altLang="en-US" sz="2000" b="1" kern="1200" dirty="0" smtClean="0">
                <a:solidFill>
                  <a:schemeClr val="bg2">
                    <a:lumMod val="40000"/>
                    <a:lumOff val="60000"/>
                  </a:schemeClr>
                </a:solidFill>
                <a:latin typeface="黑体" pitchFamily="2" charset="-122"/>
                <a:ea typeface="黑体" pitchFamily="2" charset="-122"/>
                <a:cs typeface="+mj-cs"/>
              </a:rPr>
              <a:t>后援中心</a:t>
            </a:r>
          </a:p>
          <a:p>
            <a:pPr eaLnBrk="1" hangingPunct="1">
              <a:lnSpc>
                <a:spcPct val="150000"/>
              </a:lnSpc>
              <a:spcBef>
                <a:spcPct val="50000"/>
              </a:spcBef>
              <a:buFont typeface="Wingdings" pitchFamily="2" charset="2"/>
              <a:buNone/>
              <a:defRPr/>
            </a:pPr>
            <a:r>
              <a:rPr lang="zh-CN" altLang="en-US" sz="3200" b="1" kern="1200" dirty="0" smtClean="0">
                <a:solidFill>
                  <a:srgbClr val="FF6600"/>
                </a:solidFill>
                <a:latin typeface="黑体" pitchFamily="2" charset="-122"/>
                <a:ea typeface="黑体" pitchFamily="2" charset="-122"/>
                <a:cs typeface="+mj-cs"/>
              </a:rPr>
              <a:t>社会责任</a:t>
            </a:r>
          </a:p>
        </p:txBody>
      </p:sp>
      <p:pic>
        <p:nvPicPr>
          <p:cNvPr id="39943" name="Picture 14" descr="Logo2"/>
          <p:cNvPicPr>
            <a:picLocks noChangeAspect="1" noChangeArrowheads="1"/>
          </p:cNvPicPr>
          <p:nvPr/>
        </p:nvPicPr>
        <p:blipFill>
          <a:blip r:embed="rId4" cstate="print"/>
          <a:srcRect/>
          <a:stretch>
            <a:fillRect/>
          </a:stretch>
        </p:blipFill>
        <p:spPr bwMode="auto">
          <a:xfrm>
            <a:off x="711200" y="5695950"/>
            <a:ext cx="2306638" cy="381000"/>
          </a:xfrm>
          <a:prstGeom prst="rect">
            <a:avLst/>
          </a:prstGeom>
          <a:noFill/>
          <a:ln w="9525">
            <a:noFill/>
            <a:miter lim="800000"/>
            <a:headEnd/>
            <a:tailEnd/>
          </a:ln>
        </p:spPr>
      </p:pic>
      <p:sp>
        <p:nvSpPr>
          <p:cNvPr id="39944" name="Rectangle 12"/>
          <p:cNvSpPr>
            <a:spLocks noChangeArrowheads="1"/>
          </p:cNvSpPr>
          <p:nvPr/>
        </p:nvSpPr>
        <p:spPr bwMode="auto">
          <a:xfrm>
            <a:off x="2209800" y="0"/>
            <a:ext cx="247650" cy="971550"/>
          </a:xfrm>
          <a:prstGeom prst="rect">
            <a:avLst/>
          </a:prstGeom>
          <a:solidFill>
            <a:schemeClr val="bg2"/>
          </a:solidFill>
          <a:ln w="12700" algn="ctr">
            <a:solidFill>
              <a:schemeClr val="bg1"/>
            </a:solidFill>
            <a:round/>
            <a:headEnd/>
            <a:tailEnd/>
          </a:ln>
        </p:spPr>
        <p:txBody>
          <a:bodyPr wrap="none" lIns="0" tIns="0" rIns="0" anchor="ctr" anchorCtr="1"/>
          <a:lstStyle/>
          <a:p>
            <a:pPr algn="ctr">
              <a:spcBef>
                <a:spcPct val="15000"/>
              </a:spcBef>
            </a:pPr>
            <a:endParaRPr lang="en-US" altLang="zh-CN" b="1"/>
          </a:p>
        </p:txBody>
      </p:sp>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2"/>
          <p:cNvPicPr>
            <a:picLocks noChangeAspect="1" noChangeArrowheads="1"/>
          </p:cNvPicPr>
          <p:nvPr/>
        </p:nvPicPr>
        <p:blipFill>
          <a:blip r:embed="rId2" cstate="print"/>
          <a:srcRect/>
          <a:stretch>
            <a:fillRect/>
          </a:stretch>
        </p:blipFill>
        <p:spPr bwMode="blackWhite">
          <a:xfrm>
            <a:off x="176213" y="1473200"/>
            <a:ext cx="4740275" cy="4706938"/>
          </a:xfrm>
          <a:prstGeom prst="rect">
            <a:avLst/>
          </a:prstGeom>
          <a:noFill/>
          <a:ln w="12700" algn="ctr">
            <a:noFill/>
            <a:miter lim="800000"/>
            <a:headEnd/>
            <a:tailEnd/>
          </a:ln>
        </p:spPr>
      </p:pic>
      <p:sp>
        <p:nvSpPr>
          <p:cNvPr id="6" name="Double Brace 5"/>
          <p:cNvSpPr/>
          <p:nvPr/>
        </p:nvSpPr>
        <p:spPr bwMode="auto">
          <a:xfrm>
            <a:off x="4477407" y="2916621"/>
            <a:ext cx="4666593" cy="2159876"/>
          </a:xfrm>
          <a:prstGeom prst="bracePair">
            <a:avLst/>
          </a:prstGeom>
          <a:gradFill flip="none" rotWithShape="1">
            <a:gsLst>
              <a:gs pos="0">
                <a:schemeClr val="bg1">
                  <a:lumMod val="95000"/>
                  <a:shade val="30000"/>
                  <a:satMod val="115000"/>
                  <a:alpha val="0"/>
                </a:schemeClr>
              </a:gs>
              <a:gs pos="50000">
                <a:schemeClr val="bg1">
                  <a:lumMod val="95000"/>
                  <a:shade val="67500"/>
                  <a:satMod val="115000"/>
                </a:schemeClr>
              </a:gs>
              <a:gs pos="100000">
                <a:schemeClr val="bg1">
                  <a:lumMod val="95000"/>
                  <a:shade val="100000"/>
                  <a:satMod val="115000"/>
                </a:schemeClr>
              </a:gs>
            </a:gsLst>
            <a:lin ang="13500000" scaled="1"/>
            <a:tileRect/>
          </a:gradFill>
          <a:ln w="12700" cap="flat" cmpd="sng" algn="ctr">
            <a:noFill/>
            <a:prstDash val="solid"/>
            <a:round/>
            <a:headEnd type="none" w="med" len="med"/>
            <a:tailEnd type="none" w="med" len="me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lIns="0" tIns="0" rIns="0" anchor="ctr" anchorCtr="1"/>
          <a:lstStyle/>
          <a:p>
            <a:pPr algn="ctr">
              <a:spcBef>
                <a:spcPct val="15000"/>
              </a:spcBef>
              <a:defRPr/>
            </a:pPr>
            <a:endParaRPr lang="en-US" b="1">
              <a:latin typeface="Arial" charset="0"/>
            </a:endParaRPr>
          </a:p>
        </p:txBody>
      </p:sp>
      <p:sp>
        <p:nvSpPr>
          <p:cNvPr id="40964" name="灯片编号占位符 3"/>
          <p:cNvSpPr>
            <a:spLocks noGrp="1"/>
          </p:cNvSpPr>
          <p:nvPr>
            <p:ph type="sldNum" sz="quarter" idx="10"/>
          </p:nvPr>
        </p:nvSpPr>
        <p:spPr>
          <a:xfrm>
            <a:off x="8866188" y="6653213"/>
            <a:ext cx="139700" cy="152400"/>
          </a:xfrm>
          <a:noFill/>
        </p:spPr>
        <p:txBody>
          <a:bodyPr/>
          <a:lstStyle/>
          <a:p>
            <a:pPr defTabSz="912813"/>
            <a:fld id="{49AC0088-348B-422A-BE79-59CAA608E781}" type="slidenum">
              <a:rPr lang="zh-TW" altLang="zh-TW" smtClean="0">
                <a:latin typeface="Arial" pitchFamily="34" charset="0"/>
              </a:rPr>
              <a:pPr defTabSz="912813"/>
              <a:t>39</a:t>
            </a:fld>
            <a:endParaRPr lang="zh-TW" altLang="zh-TW" smtClean="0">
              <a:latin typeface="Arial" pitchFamily="34" charset="0"/>
            </a:endParaRPr>
          </a:p>
        </p:txBody>
      </p:sp>
      <p:sp>
        <p:nvSpPr>
          <p:cNvPr id="40965" name="Rectangle 3"/>
          <p:cNvSpPr>
            <a:spLocks noChangeArrowheads="1"/>
          </p:cNvSpPr>
          <p:nvPr/>
        </p:nvSpPr>
        <p:spPr bwMode="auto">
          <a:xfrm>
            <a:off x="0" y="304800"/>
            <a:ext cx="8610600" cy="1077913"/>
          </a:xfrm>
          <a:prstGeom prst="rect">
            <a:avLst/>
          </a:prstGeom>
          <a:noFill/>
          <a:ln w="9525">
            <a:noFill/>
            <a:miter lim="800000"/>
            <a:headEnd/>
            <a:tailEnd/>
          </a:ln>
        </p:spPr>
        <p:txBody>
          <a:bodyPr>
            <a:spAutoFit/>
          </a:bodyPr>
          <a:lstStyle/>
          <a:p>
            <a:r>
              <a:rPr lang="zh-CN" altLang="en-US" sz="3200" b="1">
                <a:solidFill>
                  <a:srgbClr val="FF6600"/>
                </a:solidFill>
                <a:latin typeface="黑体" pitchFamily="49" charset="-122"/>
                <a:ea typeface="黑体" pitchFamily="49" charset="-122"/>
              </a:rPr>
              <a:t>社会责任</a:t>
            </a:r>
            <a:endParaRPr lang="en-US" altLang="zh-CN" sz="3200" b="1">
              <a:solidFill>
                <a:srgbClr val="FF6600"/>
              </a:solidFill>
              <a:latin typeface="黑体" pitchFamily="49" charset="-122"/>
              <a:ea typeface="黑体" pitchFamily="49" charset="-122"/>
            </a:endParaRPr>
          </a:p>
          <a:p>
            <a:r>
              <a:rPr lang="zh-CN" altLang="en-US" sz="3200" b="1">
                <a:solidFill>
                  <a:schemeClr val="tx1"/>
                </a:solidFill>
                <a:latin typeface="黑体" pitchFamily="49" charset="-122"/>
                <a:ea typeface="黑体" pitchFamily="49" charset="-122"/>
              </a:rPr>
              <a:t>中国平安的企业公民行为模型</a:t>
            </a:r>
          </a:p>
        </p:txBody>
      </p:sp>
      <p:sp>
        <p:nvSpPr>
          <p:cNvPr id="40966" name="Rectangle 31"/>
          <p:cNvSpPr>
            <a:spLocks noGrp="1" noChangeArrowheads="1"/>
          </p:cNvSpPr>
          <p:nvPr>
            <p:ph type="title"/>
          </p:nvPr>
        </p:nvSpPr>
        <p:spPr>
          <a:xfrm>
            <a:off x="5080000" y="1136650"/>
            <a:ext cx="3857625" cy="4052888"/>
          </a:xfrm>
        </p:spPr>
        <p:txBody>
          <a:bodyPr lIns="0" tIns="0" rIns="0"/>
          <a:lstStyle/>
          <a:p>
            <a:pPr eaLnBrk="1" hangingPunct="1"/>
            <a:r>
              <a:rPr kumimoji="1" lang="zh-CN" altLang="en-US" sz="1800" b="0" smtClean="0">
                <a:ea typeface="黑体" pitchFamily="49" charset="-122"/>
              </a:rPr>
              <a:t>平安把“诚信”作为企业的核心价值理念，把对股东、客户、员工和社会的负责及为他们创造最大化的价值作为企业的崇高使命，从企业人格化的角度，结合平安的企业文化内涵和行业特征，构建了中国平安的“企业公民行为模型”。</a:t>
            </a:r>
            <a:br>
              <a:rPr kumimoji="1" lang="zh-CN" altLang="en-US" sz="1800" b="0" smtClean="0">
                <a:ea typeface="黑体" pitchFamily="49" charset="-122"/>
              </a:rPr>
            </a:br>
            <a:endParaRPr kumimoji="1" lang="zh-CN" altLang="en-US" sz="1800" b="0" smtClean="0">
              <a:ea typeface="黑体" pitchFamily="49" charset="-122"/>
            </a:endParaRPr>
          </a:p>
        </p:txBody>
      </p:sp>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0" y="327025"/>
            <a:ext cx="9144000" cy="609600"/>
          </a:xfrm>
        </p:spPr>
        <p:txBody>
          <a:bodyPr/>
          <a:lstStyle/>
          <a:p>
            <a:pPr eaLnBrk="1" hangingPunct="1"/>
            <a:r>
              <a:rPr lang="zh-CN" altLang="en-US" smtClean="0">
                <a:solidFill>
                  <a:srgbClr val="FF6600"/>
                </a:solidFill>
                <a:ea typeface="黑体" pitchFamily="49" charset="-122"/>
                <a:cs typeface="Arial" pitchFamily="34" charset="0"/>
              </a:rPr>
              <a:t>社会责任</a:t>
            </a:r>
            <a:r>
              <a:rPr lang="en-US" altLang="zh-CN" smtClean="0">
                <a:solidFill>
                  <a:srgbClr val="FF6600"/>
                </a:solidFill>
                <a:ea typeface="黑体" pitchFamily="49" charset="-122"/>
                <a:cs typeface="Arial" pitchFamily="34" charset="0"/>
              </a:rPr>
              <a:t/>
            </a:r>
            <a:br>
              <a:rPr lang="en-US" altLang="zh-CN" smtClean="0">
                <a:solidFill>
                  <a:srgbClr val="FF6600"/>
                </a:solidFill>
                <a:ea typeface="黑体" pitchFamily="49" charset="-122"/>
                <a:cs typeface="Arial" pitchFamily="34" charset="0"/>
              </a:rPr>
            </a:br>
            <a:r>
              <a:rPr lang="zh-CN" altLang="en-US" smtClean="0">
                <a:solidFill>
                  <a:schemeClr val="tx1"/>
                </a:solidFill>
                <a:ea typeface="黑体" pitchFamily="49" charset="-122"/>
                <a:cs typeface="Arial" pitchFamily="34" charset="0"/>
              </a:rPr>
              <a:t>企业公民行为（</a:t>
            </a:r>
            <a:r>
              <a:rPr lang="en-US" altLang="zh-CN" smtClean="0">
                <a:solidFill>
                  <a:schemeClr val="tx1"/>
                </a:solidFill>
                <a:ea typeface="黑体" pitchFamily="49" charset="-122"/>
                <a:cs typeface="Arial" pitchFamily="34" charset="0"/>
              </a:rPr>
              <a:t>1</a:t>
            </a:r>
            <a:r>
              <a:rPr lang="zh-CN" altLang="en-US" smtClean="0">
                <a:solidFill>
                  <a:schemeClr val="tx1"/>
                </a:solidFill>
                <a:ea typeface="黑体" pitchFamily="49" charset="-122"/>
                <a:cs typeface="Arial" pitchFamily="34" charset="0"/>
              </a:rPr>
              <a:t>）教育公益（基础教育事业）</a:t>
            </a:r>
          </a:p>
        </p:txBody>
      </p:sp>
      <p:sp>
        <p:nvSpPr>
          <p:cNvPr id="41987" name="Rectangle 3"/>
          <p:cNvSpPr>
            <a:spLocks noChangeArrowheads="1"/>
          </p:cNvSpPr>
          <p:nvPr/>
        </p:nvSpPr>
        <p:spPr bwMode="auto">
          <a:xfrm>
            <a:off x="504825" y="1431925"/>
            <a:ext cx="8383588" cy="4016375"/>
          </a:xfrm>
          <a:prstGeom prst="rect">
            <a:avLst/>
          </a:prstGeom>
          <a:noFill/>
          <a:ln w="9525">
            <a:noFill/>
            <a:miter lim="800000"/>
            <a:headEnd/>
            <a:tailEnd/>
          </a:ln>
        </p:spPr>
        <p:txBody>
          <a:bodyPr lIns="0" tIns="0" rIns="0"/>
          <a:lstStyle/>
          <a:p>
            <a:pPr>
              <a:lnSpc>
                <a:spcPct val="120000"/>
              </a:lnSpc>
              <a:defRPr/>
            </a:pPr>
            <a:r>
              <a:rPr kumimoji="1" lang="zh-CN" altLang="en-US" sz="1600" b="1" dirty="0">
                <a:solidFill>
                  <a:srgbClr val="000000"/>
                </a:solidFill>
                <a:ea typeface="黑体" pitchFamily="49" charset="-122"/>
                <a:cs typeface="Arial" pitchFamily="34" charset="0"/>
              </a:rPr>
              <a:t/>
            </a:r>
            <a:br>
              <a:rPr kumimoji="1" lang="zh-CN" altLang="en-US" sz="1600" b="1" dirty="0">
                <a:solidFill>
                  <a:srgbClr val="000000"/>
                </a:solidFill>
                <a:ea typeface="黑体" pitchFamily="49" charset="-122"/>
                <a:cs typeface="Arial" pitchFamily="34" charset="0"/>
              </a:rPr>
            </a:br>
            <a:endParaRPr kumimoji="1" lang="zh-CN" altLang="en-US" sz="1600" b="1" dirty="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zh-CN" altLang="en-US" sz="1600" b="1" dirty="0">
                <a:solidFill>
                  <a:srgbClr val="000000"/>
                </a:solidFill>
                <a:ea typeface="黑体" pitchFamily="49" charset="-122"/>
                <a:cs typeface="Arial" pitchFamily="34" charset="0"/>
              </a:rPr>
              <a:t>从</a:t>
            </a:r>
            <a:r>
              <a:rPr kumimoji="1" lang="en-US" altLang="zh-CN" sz="1600" b="1" dirty="0">
                <a:solidFill>
                  <a:srgbClr val="000000"/>
                </a:solidFill>
                <a:ea typeface="黑体" pitchFamily="49" charset="-122"/>
                <a:cs typeface="Arial" pitchFamily="34" charset="0"/>
              </a:rPr>
              <a:t>1994</a:t>
            </a:r>
            <a:r>
              <a:rPr kumimoji="1" lang="zh-CN" altLang="en-US" sz="1600" b="1" dirty="0">
                <a:solidFill>
                  <a:srgbClr val="000000"/>
                </a:solidFill>
                <a:ea typeface="黑体" pitchFamily="49" charset="-122"/>
                <a:cs typeface="Arial" pitchFamily="34" charset="0"/>
              </a:rPr>
              <a:t>年援建第一所安徽六安平安希望小学开始，平安就从校舍环境建设、师资帮扶、教育资源共享等方面帮助平安希望小学获得发展。</a:t>
            </a:r>
            <a:r>
              <a:rPr kumimoji="1" lang="zh-CN" altLang="en-US" sz="1600" b="1">
                <a:solidFill>
                  <a:srgbClr val="000000"/>
                </a:solidFill>
                <a:ea typeface="黑体" pitchFamily="49" charset="-122"/>
                <a:cs typeface="Arial" pitchFamily="34" charset="0"/>
              </a:rPr>
              <a:t>目</a:t>
            </a:r>
            <a:r>
              <a:rPr kumimoji="1" lang="zh-CN" altLang="en-US" sz="1600" b="1" smtClean="0">
                <a:solidFill>
                  <a:srgbClr val="000000"/>
                </a:solidFill>
                <a:ea typeface="黑体" pitchFamily="49" charset="-122"/>
                <a:cs typeface="Arial" pitchFamily="34" charset="0"/>
              </a:rPr>
              <a:t>前已完成了全国各省、市边远贫困地区超过</a:t>
            </a:r>
            <a:r>
              <a:rPr kumimoji="1" lang="en-US" altLang="zh-CN" sz="1600" b="1" smtClean="0">
                <a:solidFill>
                  <a:srgbClr val="000000"/>
                </a:solidFill>
                <a:ea typeface="黑体" pitchFamily="49" charset="-122"/>
                <a:cs typeface="Arial" pitchFamily="34" charset="0"/>
              </a:rPr>
              <a:t>100</a:t>
            </a:r>
            <a:r>
              <a:rPr kumimoji="1" lang="zh-CN" altLang="en-US" sz="1600" b="1" smtClean="0">
                <a:solidFill>
                  <a:srgbClr val="000000"/>
                </a:solidFill>
                <a:ea typeface="黑体" pitchFamily="49" charset="-122"/>
                <a:cs typeface="Arial" pitchFamily="34" charset="0"/>
              </a:rPr>
              <a:t>所平安希望小学的布点和援建。</a:t>
            </a:r>
            <a:endParaRPr kumimoji="1" lang="en-US" altLang="zh-CN" sz="1600" b="1" smtClean="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endParaRPr kumimoji="1" lang="zh-CN" altLang="en-US" sz="1600" b="1" dirty="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zh-CN" altLang="en-US" sz="1600" b="1" dirty="0">
                <a:solidFill>
                  <a:srgbClr val="000000"/>
                </a:solidFill>
                <a:ea typeface="黑体" pitchFamily="49" charset="-122"/>
                <a:cs typeface="Arial" pitchFamily="34" charset="0"/>
              </a:rPr>
              <a:t>从</a:t>
            </a:r>
            <a:r>
              <a:rPr kumimoji="1" lang="en-US" altLang="zh-CN" sz="1600" b="1" dirty="0">
                <a:solidFill>
                  <a:srgbClr val="000000"/>
                </a:solidFill>
                <a:ea typeface="黑体" pitchFamily="49" charset="-122"/>
                <a:cs typeface="Arial" pitchFamily="34" charset="0"/>
              </a:rPr>
              <a:t>2007</a:t>
            </a:r>
            <a:r>
              <a:rPr kumimoji="1" lang="zh-CN" altLang="en-US" sz="1600" b="1" dirty="0">
                <a:solidFill>
                  <a:srgbClr val="000000"/>
                </a:solidFill>
                <a:ea typeface="黑体" pitchFamily="49" charset="-122"/>
                <a:cs typeface="Arial" pitchFamily="34" charset="0"/>
              </a:rPr>
              <a:t>年开始，平安携手中国青基会开展平安希望小学支教行</a:t>
            </a:r>
            <a:r>
              <a:rPr kumimoji="1" lang="zh-CN" altLang="en-US" sz="1600" b="1">
                <a:solidFill>
                  <a:srgbClr val="000000"/>
                </a:solidFill>
                <a:ea typeface="黑体" pitchFamily="49" charset="-122"/>
                <a:cs typeface="Arial" pitchFamily="34" charset="0"/>
              </a:rPr>
              <a:t>动</a:t>
            </a:r>
            <a:r>
              <a:rPr kumimoji="1" lang="zh-CN" altLang="en-US" sz="1600" b="1" smtClean="0">
                <a:solidFill>
                  <a:srgbClr val="000000"/>
                </a:solidFill>
                <a:ea typeface="黑体" pitchFamily="49" charset="-122"/>
                <a:cs typeface="Arial" pitchFamily="34" charset="0"/>
              </a:rPr>
              <a:t>，自</a:t>
            </a:r>
            <a:r>
              <a:rPr kumimoji="1" lang="en-US" altLang="zh-CN" sz="1600" b="1" smtClean="0">
                <a:solidFill>
                  <a:srgbClr val="000000"/>
                </a:solidFill>
                <a:ea typeface="黑体" pitchFamily="49" charset="-122"/>
                <a:cs typeface="Arial" pitchFamily="34" charset="0"/>
              </a:rPr>
              <a:t>2007</a:t>
            </a:r>
            <a:r>
              <a:rPr kumimoji="1" lang="zh-CN" altLang="en-US" sz="1600" b="1" smtClean="0">
                <a:solidFill>
                  <a:srgbClr val="000000"/>
                </a:solidFill>
                <a:ea typeface="黑体" pitchFamily="49" charset="-122"/>
                <a:cs typeface="Arial" pitchFamily="34" charset="0"/>
              </a:rPr>
              <a:t>年至</a:t>
            </a:r>
            <a:r>
              <a:rPr kumimoji="1" lang="en-US" altLang="zh-CN" sz="1600" b="1" smtClean="0">
                <a:solidFill>
                  <a:srgbClr val="000000"/>
                </a:solidFill>
                <a:ea typeface="黑体" pitchFamily="49" charset="-122"/>
                <a:cs typeface="Arial" pitchFamily="34" charset="0"/>
              </a:rPr>
              <a:t>2011</a:t>
            </a:r>
            <a:r>
              <a:rPr kumimoji="1" lang="zh-CN" altLang="en-US" sz="1600" b="1" smtClean="0">
                <a:solidFill>
                  <a:srgbClr val="000000"/>
                </a:solidFill>
                <a:ea typeface="黑体" pitchFamily="49" charset="-122"/>
                <a:cs typeface="Arial" pitchFamily="34" charset="0"/>
              </a:rPr>
              <a:t>年</a:t>
            </a:r>
            <a:r>
              <a:rPr kumimoji="1" lang="en-US" altLang="zh-CN" sz="1600" b="1" smtClean="0">
                <a:solidFill>
                  <a:srgbClr val="000000"/>
                </a:solidFill>
                <a:ea typeface="黑体" pitchFamily="49" charset="-122"/>
                <a:cs typeface="Arial" pitchFamily="34" charset="0"/>
              </a:rPr>
              <a:t>12</a:t>
            </a:r>
            <a:r>
              <a:rPr kumimoji="1" lang="zh-CN" altLang="en-US" sz="1600" b="1" smtClean="0">
                <a:solidFill>
                  <a:srgbClr val="000000"/>
                </a:solidFill>
                <a:ea typeface="黑体" pitchFamily="49" charset="-122"/>
                <a:cs typeface="Arial" pitchFamily="34" charset="0"/>
              </a:rPr>
              <a:t>月</a:t>
            </a:r>
            <a:r>
              <a:rPr kumimoji="1" lang="en-US" altLang="zh-CN" sz="1600" b="1" smtClean="0">
                <a:solidFill>
                  <a:srgbClr val="000000"/>
                </a:solidFill>
                <a:ea typeface="黑体" pitchFamily="49" charset="-122"/>
                <a:cs typeface="Arial" pitchFamily="34" charset="0"/>
              </a:rPr>
              <a:t>31</a:t>
            </a:r>
            <a:r>
              <a:rPr kumimoji="1" lang="zh-CN" altLang="en-US" sz="1600" b="1" smtClean="0">
                <a:solidFill>
                  <a:srgbClr val="000000"/>
                </a:solidFill>
                <a:ea typeface="黑体" pitchFamily="49" charset="-122"/>
                <a:cs typeface="Arial" pitchFamily="34" charset="0"/>
              </a:rPr>
              <a:t>日，共有来自社会各界的</a:t>
            </a:r>
            <a:r>
              <a:rPr kumimoji="1" lang="en-US" altLang="zh-CN" sz="1600" b="1" smtClean="0">
                <a:solidFill>
                  <a:srgbClr val="000000"/>
                </a:solidFill>
                <a:ea typeface="黑体" pitchFamily="49" charset="-122"/>
                <a:cs typeface="Arial" pitchFamily="34" charset="0"/>
              </a:rPr>
              <a:t>1,527</a:t>
            </a:r>
            <a:r>
              <a:rPr kumimoji="1" lang="zh-CN" altLang="en-US" sz="1600" b="1" smtClean="0">
                <a:solidFill>
                  <a:srgbClr val="000000"/>
                </a:solidFill>
                <a:ea typeface="黑体" pitchFamily="49" charset="-122"/>
                <a:cs typeface="Arial" pitchFamily="34" charset="0"/>
              </a:rPr>
              <a:t>名志愿者参加了我们的支教行动，帮助学生</a:t>
            </a:r>
            <a:r>
              <a:rPr kumimoji="1" lang="en-US" altLang="zh-CN" sz="1600" b="1" smtClean="0">
                <a:solidFill>
                  <a:srgbClr val="000000"/>
                </a:solidFill>
                <a:ea typeface="黑体" pitchFamily="49" charset="-122"/>
                <a:cs typeface="Arial" pitchFamily="34" charset="0"/>
              </a:rPr>
              <a:t>20,982</a:t>
            </a:r>
            <a:r>
              <a:rPr kumimoji="1" lang="zh-CN" altLang="en-US" sz="1600" b="1" smtClean="0">
                <a:solidFill>
                  <a:srgbClr val="000000"/>
                </a:solidFill>
                <a:ea typeface="黑体" pitchFamily="49" charset="-122"/>
                <a:cs typeface="Arial" pitchFamily="34" charset="0"/>
              </a:rPr>
              <a:t>人。 活</a:t>
            </a:r>
            <a:r>
              <a:rPr kumimoji="1" lang="zh-CN" altLang="en-US" sz="1600" b="1" dirty="0">
                <a:solidFill>
                  <a:srgbClr val="000000"/>
                </a:solidFill>
                <a:ea typeface="黑体" pitchFamily="49" charset="-122"/>
                <a:cs typeface="Arial" pitchFamily="34" charset="0"/>
              </a:rPr>
              <a:t>动期间，通过每批招募</a:t>
            </a:r>
            <a:r>
              <a:rPr kumimoji="1" lang="en-US" altLang="zh-CN" sz="1600" b="1" dirty="0">
                <a:solidFill>
                  <a:srgbClr val="000000"/>
                </a:solidFill>
                <a:ea typeface="黑体" pitchFamily="49" charset="-122"/>
                <a:cs typeface="Arial" pitchFamily="34" charset="0"/>
              </a:rPr>
              <a:t>5-8</a:t>
            </a:r>
            <a:r>
              <a:rPr kumimoji="1" lang="zh-CN" altLang="en-US" sz="1600" b="1" dirty="0">
                <a:solidFill>
                  <a:srgbClr val="000000"/>
                </a:solidFill>
                <a:ea typeface="黑体" pitchFamily="49" charset="-122"/>
                <a:cs typeface="Arial" pitchFamily="34" charset="0"/>
              </a:rPr>
              <a:t>名支教志愿者为期一周的授课，持续</a:t>
            </a:r>
            <a:r>
              <a:rPr kumimoji="1" lang="zh-CN" altLang="en-US" sz="1600" b="1">
                <a:solidFill>
                  <a:srgbClr val="000000"/>
                </a:solidFill>
                <a:ea typeface="黑体" pitchFamily="49" charset="-122"/>
                <a:cs typeface="Arial" pitchFamily="34" charset="0"/>
              </a:rPr>
              <a:t>传</a:t>
            </a:r>
            <a:r>
              <a:rPr kumimoji="1" lang="zh-CN" altLang="en-US" sz="1600" b="1" smtClean="0">
                <a:solidFill>
                  <a:srgbClr val="000000"/>
                </a:solidFill>
                <a:ea typeface="黑体" pitchFamily="49" charset="-122"/>
                <a:cs typeface="Arial" pitchFamily="34" charset="0"/>
              </a:rPr>
              <a:t>递平安公</a:t>
            </a:r>
            <a:r>
              <a:rPr kumimoji="1" lang="zh-CN" altLang="en-US" sz="1600" b="1" dirty="0">
                <a:solidFill>
                  <a:srgbClr val="000000"/>
                </a:solidFill>
                <a:ea typeface="黑体" pitchFamily="49" charset="-122"/>
                <a:cs typeface="Arial" pitchFamily="34" charset="0"/>
              </a:rPr>
              <a:t>益理</a:t>
            </a:r>
            <a:r>
              <a:rPr kumimoji="1" lang="zh-CN" altLang="en-US" sz="1600" b="1">
                <a:solidFill>
                  <a:srgbClr val="000000"/>
                </a:solidFill>
                <a:ea typeface="黑体" pitchFamily="49" charset="-122"/>
                <a:cs typeface="Arial" pitchFamily="34" charset="0"/>
              </a:rPr>
              <a:t>念</a:t>
            </a:r>
            <a:r>
              <a:rPr kumimoji="1" lang="zh-CN" altLang="en-US" sz="1600" b="1" smtClean="0">
                <a:solidFill>
                  <a:srgbClr val="000000"/>
                </a:solidFill>
                <a:ea typeface="黑体" pitchFamily="49" charset="-122"/>
                <a:cs typeface="Arial" pitchFamily="34" charset="0"/>
              </a:rPr>
              <a:t>。</a:t>
            </a:r>
            <a:endParaRPr kumimoji="1" lang="en-US" altLang="zh-CN" sz="1600" b="1" smtClean="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endParaRPr kumimoji="1" lang="zh-CN" altLang="en-US" sz="1600" b="1" dirty="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en-US" altLang="zh-CN" sz="1600" b="1" dirty="0">
                <a:solidFill>
                  <a:srgbClr val="000000"/>
                </a:solidFill>
                <a:ea typeface="黑体" pitchFamily="49" charset="-122"/>
                <a:cs typeface="Arial" pitchFamily="34" charset="0"/>
              </a:rPr>
              <a:t>2009</a:t>
            </a:r>
            <a:r>
              <a:rPr kumimoji="1" lang="zh-CN" altLang="en-US" sz="1600" b="1" dirty="0">
                <a:solidFill>
                  <a:srgbClr val="000000"/>
                </a:solidFill>
                <a:ea typeface="黑体" pitchFamily="49" charset="-122"/>
                <a:cs typeface="Arial" pitchFamily="34" charset="0"/>
              </a:rPr>
              <a:t>，平安设立了“中国平安希望奖学金” ，用于奖励平安希望小学学生及毕业生中特别优秀的初中生、高中生、大学生。截</a:t>
            </a:r>
            <a:r>
              <a:rPr kumimoji="1" lang="zh-CN" altLang="en-US" sz="1600" b="1">
                <a:solidFill>
                  <a:srgbClr val="000000"/>
                </a:solidFill>
                <a:ea typeface="黑体" pitchFamily="49" charset="-122"/>
                <a:cs typeface="Arial" pitchFamily="34" charset="0"/>
              </a:rPr>
              <a:t>至</a:t>
            </a:r>
            <a:r>
              <a:rPr kumimoji="1" lang="en-US" altLang="zh-CN" sz="1600" b="1" smtClean="0">
                <a:solidFill>
                  <a:srgbClr val="000000"/>
                </a:solidFill>
                <a:ea typeface="黑体" pitchFamily="49" charset="-122"/>
                <a:cs typeface="Arial" pitchFamily="34" charset="0"/>
              </a:rPr>
              <a:t>2011</a:t>
            </a:r>
            <a:r>
              <a:rPr kumimoji="1" lang="zh-CN" altLang="en-US" sz="1600" b="1" smtClean="0">
                <a:solidFill>
                  <a:srgbClr val="000000"/>
                </a:solidFill>
                <a:ea typeface="黑体" pitchFamily="49" charset="-122"/>
                <a:cs typeface="Arial" pitchFamily="34" charset="0"/>
              </a:rPr>
              <a:t>年</a:t>
            </a:r>
            <a:r>
              <a:rPr kumimoji="1" lang="en-US" altLang="zh-CN" sz="1600" b="1" smtClean="0">
                <a:solidFill>
                  <a:srgbClr val="000000"/>
                </a:solidFill>
                <a:ea typeface="黑体" pitchFamily="49" charset="-122"/>
                <a:cs typeface="Arial" pitchFamily="34" charset="0"/>
              </a:rPr>
              <a:t>12</a:t>
            </a:r>
            <a:r>
              <a:rPr kumimoji="1" lang="zh-CN" altLang="en-US" sz="1600" b="1" smtClean="0">
                <a:solidFill>
                  <a:srgbClr val="000000"/>
                </a:solidFill>
                <a:ea typeface="黑体" pitchFamily="49" charset="-122"/>
                <a:cs typeface="Arial" pitchFamily="34" charset="0"/>
              </a:rPr>
              <a:t>月</a:t>
            </a:r>
            <a:r>
              <a:rPr kumimoji="1" lang="en-US" altLang="zh-CN" sz="1600" b="1" smtClean="0">
                <a:solidFill>
                  <a:srgbClr val="000000"/>
                </a:solidFill>
                <a:ea typeface="黑体" pitchFamily="49" charset="-122"/>
                <a:cs typeface="Arial" pitchFamily="34" charset="0"/>
              </a:rPr>
              <a:t>31</a:t>
            </a:r>
            <a:r>
              <a:rPr kumimoji="1" lang="zh-CN" altLang="en-US" sz="1600" b="1" smtClean="0">
                <a:solidFill>
                  <a:srgbClr val="000000"/>
                </a:solidFill>
                <a:ea typeface="黑体" pitchFamily="49" charset="-122"/>
                <a:cs typeface="Arial" pitchFamily="34" charset="0"/>
              </a:rPr>
              <a:t>日， 已有</a:t>
            </a:r>
            <a:r>
              <a:rPr kumimoji="1" lang="en-US" altLang="zh-CN" sz="1600" b="1" smtClean="0">
                <a:solidFill>
                  <a:srgbClr val="000000"/>
                </a:solidFill>
                <a:ea typeface="黑体" pitchFamily="49" charset="-122"/>
                <a:cs typeface="Arial" pitchFamily="34" charset="0"/>
              </a:rPr>
              <a:t>5,362</a:t>
            </a:r>
            <a:r>
              <a:rPr kumimoji="1" lang="zh-CN" altLang="en-US" sz="1600" b="1" smtClean="0">
                <a:solidFill>
                  <a:srgbClr val="000000"/>
                </a:solidFill>
                <a:ea typeface="黑体" pitchFamily="49" charset="-122"/>
                <a:cs typeface="Arial" pitchFamily="34" charset="0"/>
              </a:rPr>
              <a:t>名平安希望小学的同学获得了总计</a:t>
            </a:r>
            <a:r>
              <a:rPr kumimoji="1" lang="en-US" altLang="zh-CN" sz="1600" b="1" smtClean="0">
                <a:solidFill>
                  <a:srgbClr val="000000"/>
                </a:solidFill>
                <a:ea typeface="黑体" pitchFamily="49" charset="-122"/>
                <a:cs typeface="Arial" pitchFamily="34" charset="0"/>
              </a:rPr>
              <a:t>289.95</a:t>
            </a:r>
            <a:r>
              <a:rPr kumimoji="1" lang="zh-CN" altLang="en-US" sz="1600" b="1" smtClean="0">
                <a:solidFill>
                  <a:srgbClr val="000000"/>
                </a:solidFill>
                <a:ea typeface="黑体" pitchFamily="49" charset="-122"/>
                <a:cs typeface="Arial" pitchFamily="34" charset="0"/>
              </a:rPr>
              <a:t>万元的奖学金奖励。 </a:t>
            </a:r>
            <a:endParaRPr kumimoji="1" lang="en-US" altLang="zh-CN" sz="1600" b="1" smtClean="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endParaRPr kumimoji="1" lang="zh-CN" altLang="en-US" sz="1600" b="1" dirty="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en-US" altLang="zh-CN" sz="1600" b="1" dirty="0">
                <a:solidFill>
                  <a:srgbClr val="000000"/>
                </a:solidFill>
                <a:ea typeface="黑体" pitchFamily="49" charset="-122"/>
                <a:cs typeface="Arial" pitchFamily="34" charset="0"/>
              </a:rPr>
              <a:t>2009</a:t>
            </a:r>
            <a:r>
              <a:rPr kumimoji="1" lang="zh-CN" altLang="en-US" sz="1600" b="1">
                <a:solidFill>
                  <a:srgbClr val="000000"/>
                </a:solidFill>
                <a:ea typeface="黑体" pitchFamily="49" charset="-122"/>
                <a:cs typeface="Arial" pitchFamily="34" charset="0"/>
              </a:rPr>
              <a:t>年</a:t>
            </a:r>
            <a:r>
              <a:rPr kumimoji="1" lang="zh-CN" altLang="en-US" sz="1600" b="1" smtClean="0">
                <a:solidFill>
                  <a:srgbClr val="000000"/>
                </a:solidFill>
                <a:ea typeface="黑体" pitchFamily="49" charset="-122"/>
                <a:cs typeface="Arial" pitchFamily="34" charset="0"/>
              </a:rPr>
              <a:t>，平安开</a:t>
            </a:r>
            <a:r>
              <a:rPr kumimoji="1" lang="zh-CN" altLang="en-US" sz="1600" b="1" dirty="0">
                <a:solidFill>
                  <a:srgbClr val="000000"/>
                </a:solidFill>
                <a:ea typeface="黑体" pitchFamily="49" charset="-122"/>
                <a:cs typeface="Arial" pitchFamily="34" charset="0"/>
              </a:rPr>
              <a:t>始在平安希望小学建设多媒体教室“梦想中心”。目前在四川北川、四川拱星、贵州、</a:t>
            </a:r>
            <a:r>
              <a:rPr kumimoji="1" lang="zh-CN" altLang="en-US" sz="1600" b="1">
                <a:solidFill>
                  <a:srgbClr val="000000"/>
                </a:solidFill>
                <a:ea typeface="黑体" pitchFamily="49" charset="-122"/>
                <a:cs typeface="Arial" pitchFamily="34" charset="0"/>
              </a:rPr>
              <a:t>重</a:t>
            </a:r>
            <a:r>
              <a:rPr kumimoji="1" lang="zh-CN" altLang="en-US" sz="1600" b="1" smtClean="0">
                <a:solidFill>
                  <a:srgbClr val="000000"/>
                </a:solidFill>
                <a:ea typeface="黑体" pitchFamily="49" charset="-122"/>
                <a:cs typeface="Arial" pitchFamily="34" charset="0"/>
              </a:rPr>
              <a:t>庆等地建</a:t>
            </a:r>
            <a:r>
              <a:rPr kumimoji="1" lang="zh-CN" altLang="en-US" sz="1600" b="1">
                <a:solidFill>
                  <a:srgbClr val="000000"/>
                </a:solidFill>
                <a:ea typeface="黑体" pitchFamily="49" charset="-122"/>
                <a:cs typeface="Arial" pitchFamily="34" charset="0"/>
              </a:rPr>
              <a:t>成</a:t>
            </a:r>
            <a:r>
              <a:rPr kumimoji="1" lang="zh-CN" altLang="en-US" sz="1600" b="1" smtClean="0">
                <a:solidFill>
                  <a:srgbClr val="000000"/>
                </a:solidFill>
                <a:ea typeface="黑体" pitchFamily="49" charset="-122"/>
                <a:cs typeface="Arial" pitchFamily="34" charset="0"/>
              </a:rPr>
              <a:t>的</a:t>
            </a:r>
            <a:r>
              <a:rPr kumimoji="1" lang="en-US" altLang="zh-CN" sz="1600" b="1" smtClean="0">
                <a:solidFill>
                  <a:srgbClr val="000000"/>
                </a:solidFill>
                <a:ea typeface="黑体" pitchFamily="49" charset="-122"/>
                <a:cs typeface="Arial" pitchFamily="34" charset="0"/>
              </a:rPr>
              <a:t>12</a:t>
            </a:r>
            <a:r>
              <a:rPr kumimoji="1" lang="zh-CN" altLang="en-US" sz="1600" b="1" smtClean="0">
                <a:solidFill>
                  <a:srgbClr val="000000"/>
                </a:solidFill>
                <a:ea typeface="黑体" pitchFamily="49" charset="-122"/>
                <a:cs typeface="Arial" pitchFamily="34" charset="0"/>
              </a:rPr>
              <a:t>所</a:t>
            </a:r>
            <a:r>
              <a:rPr kumimoji="1" lang="zh-CN" altLang="en-US" sz="1600" b="1" dirty="0">
                <a:solidFill>
                  <a:srgbClr val="000000"/>
                </a:solidFill>
                <a:ea typeface="黑体" pitchFamily="49" charset="-122"/>
                <a:cs typeface="Arial" pitchFamily="34" charset="0"/>
              </a:rPr>
              <a:t>已经成为当地学校现代化设备的硬件升级样板工程。</a:t>
            </a:r>
          </a:p>
          <a:p>
            <a:pPr marL="268288" indent="-268288" algn="just">
              <a:lnSpc>
                <a:spcPct val="120000"/>
              </a:lnSpc>
              <a:buClr>
                <a:srgbClr val="FF3300"/>
              </a:buClr>
              <a:defRPr/>
            </a:pPr>
            <a:endParaRPr kumimoji="1" lang="zh-CN" altLang="en-US" sz="1600" b="1" dirty="0">
              <a:solidFill>
                <a:srgbClr val="000000"/>
              </a:solidFill>
              <a:ea typeface="黑体" pitchFamily="49" charset="-122"/>
              <a:cs typeface="Arial" pitchFamily="34" charset="0"/>
            </a:endParaRPr>
          </a:p>
        </p:txBody>
      </p:sp>
      <p:sp>
        <p:nvSpPr>
          <p:cNvPr id="5" name="矩形 4"/>
          <p:cNvSpPr/>
          <p:nvPr/>
        </p:nvSpPr>
        <p:spPr>
          <a:xfrm>
            <a:off x="698500" y="1029037"/>
            <a:ext cx="8077200" cy="1046440"/>
          </a:xfrm>
          <a:prstGeom prst="rect">
            <a:avLst/>
          </a:prstGeom>
        </p:spPr>
        <p:txBody>
          <a:bodyPr wrap="square">
            <a:spAutoFit/>
          </a:bodyPr>
          <a:lstStyle/>
          <a:p>
            <a:r>
              <a:rPr kumimoji="1" lang="en-US" altLang="zh-CN" sz="1600" smtClean="0">
                <a:solidFill>
                  <a:srgbClr val="FF9933"/>
                </a:solidFill>
                <a:ea typeface="黑体" pitchFamily="49" charset="-122"/>
                <a:cs typeface="Arial" pitchFamily="34" charset="0"/>
              </a:rPr>
              <a:t>1994</a:t>
            </a:r>
            <a:r>
              <a:rPr kumimoji="1" lang="zh-CN" altLang="en-US" sz="1600" smtClean="0">
                <a:solidFill>
                  <a:srgbClr val="FF9933"/>
                </a:solidFill>
                <a:ea typeface="黑体" pitchFamily="49" charset="-122"/>
                <a:cs typeface="Arial" pitchFamily="34" charset="0"/>
              </a:rPr>
              <a:t>年随着安徽六安第一所平安希望小学的落成，平安希望工程公益事业正式开启。</a:t>
            </a:r>
          </a:p>
          <a:p>
            <a:r>
              <a:rPr kumimoji="1" lang="en-US" altLang="zh-CN" sz="1600" smtClean="0">
                <a:solidFill>
                  <a:srgbClr val="FF9933"/>
                </a:solidFill>
                <a:ea typeface="黑体" pitchFamily="49" charset="-122"/>
                <a:cs typeface="Arial" pitchFamily="34" charset="0"/>
              </a:rPr>
              <a:t>18</a:t>
            </a:r>
            <a:r>
              <a:rPr kumimoji="1" lang="zh-CN" altLang="en-US" sz="1600" smtClean="0">
                <a:solidFill>
                  <a:srgbClr val="FF9933"/>
                </a:solidFill>
                <a:ea typeface="黑体" pitchFamily="49" charset="-122"/>
                <a:cs typeface="Arial" pitchFamily="34" charset="0"/>
              </a:rPr>
              <a:t>年来，受到该项目资助的师生近三万人。 开展了志愿者支教、“平安希望小学百万维护计划”、 “中国平安希望奖学金”、教师培训、燃烛行动、梦想中心等多个子项目。</a:t>
            </a:r>
          </a:p>
          <a:p>
            <a:r>
              <a:rPr lang="zh-CN" altLang="en-US" smtClean="0"/>
              <a:t>提升他们的基础教育水平。</a:t>
            </a:r>
            <a:endParaRPr lang="zh-CN" altLang="en-US"/>
          </a:p>
        </p:txBody>
      </p:sp>
    </p:spTree>
  </p:cSld>
  <p:clrMapOvr>
    <a:masterClrMapping/>
  </p:clrMapOvr>
  <p:transition>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266700" y="396875"/>
            <a:ext cx="7677150" cy="460375"/>
          </a:xfrm>
          <a:prstGeom prst="rect">
            <a:avLst/>
          </a:prstGeom>
          <a:noFill/>
          <a:ln w="9525">
            <a:noFill/>
            <a:miter lim="800000"/>
            <a:headEnd/>
            <a:tailEnd/>
          </a:ln>
        </p:spPr>
        <p:txBody>
          <a:bodyPr lIns="0" tIns="0" rIns="0"/>
          <a:lstStyle/>
          <a:p>
            <a:r>
              <a:rPr lang="zh-CN" altLang="en-US" sz="2600" b="1">
                <a:solidFill>
                  <a:srgbClr val="FF6600"/>
                </a:solidFill>
                <a:latin typeface="黑体" pitchFamily="49" charset="-122"/>
                <a:ea typeface="黑体" pitchFamily="49" charset="-122"/>
              </a:rPr>
              <a:t>社会责任</a:t>
            </a:r>
            <a:endParaRPr lang="en-US" altLang="zh-CN" sz="2600" b="1">
              <a:solidFill>
                <a:srgbClr val="FF6600"/>
              </a:solidFill>
              <a:latin typeface="黑体" pitchFamily="49" charset="-122"/>
              <a:ea typeface="黑体" pitchFamily="49" charset="-122"/>
            </a:endParaRPr>
          </a:p>
          <a:p>
            <a:r>
              <a:rPr lang="zh-CN" altLang="en-US" sz="2600" b="1">
                <a:solidFill>
                  <a:schemeClr val="tx1"/>
                </a:solidFill>
                <a:latin typeface="黑体" pitchFamily="49" charset="-122"/>
                <a:ea typeface="黑体" pitchFamily="49" charset="-122"/>
              </a:rPr>
              <a:t>企业公民行为（</a:t>
            </a:r>
            <a:r>
              <a:rPr lang="en-US" altLang="zh-CN" sz="2600" b="1">
                <a:solidFill>
                  <a:schemeClr val="tx1"/>
                </a:solidFill>
                <a:latin typeface="黑体" pitchFamily="49" charset="-122"/>
                <a:ea typeface="黑体" pitchFamily="49" charset="-122"/>
              </a:rPr>
              <a:t>1</a:t>
            </a:r>
            <a:r>
              <a:rPr lang="zh-CN" altLang="en-US" sz="2600" b="1">
                <a:solidFill>
                  <a:schemeClr val="tx1"/>
                </a:solidFill>
                <a:latin typeface="黑体" pitchFamily="49" charset="-122"/>
                <a:ea typeface="黑体" pitchFamily="49" charset="-122"/>
              </a:rPr>
              <a:t>）教育公益（高等教育事业）</a:t>
            </a:r>
          </a:p>
        </p:txBody>
      </p:sp>
      <p:sp>
        <p:nvSpPr>
          <p:cNvPr id="43011" name="Rectangle 3"/>
          <p:cNvSpPr>
            <a:spLocks noChangeArrowheads="1"/>
          </p:cNvSpPr>
          <p:nvPr/>
        </p:nvSpPr>
        <p:spPr bwMode="auto">
          <a:xfrm>
            <a:off x="412750" y="1119188"/>
            <a:ext cx="8177213" cy="4548187"/>
          </a:xfrm>
          <a:prstGeom prst="rect">
            <a:avLst/>
          </a:prstGeom>
          <a:noFill/>
          <a:ln w="9525">
            <a:noFill/>
            <a:miter lim="800000"/>
            <a:headEnd/>
            <a:tailEnd/>
          </a:ln>
        </p:spPr>
        <p:txBody>
          <a:bodyPr lIns="0" tIns="0" rIns="0"/>
          <a:lstStyle/>
          <a:p>
            <a:pPr>
              <a:lnSpc>
                <a:spcPct val="120000"/>
              </a:lnSpc>
              <a:defRPr/>
            </a:pPr>
            <a:r>
              <a:rPr kumimoji="1" lang="zh-CN" altLang="en-US" sz="1600" b="1" dirty="0">
                <a:solidFill>
                  <a:srgbClr val="000000"/>
                </a:solidFill>
                <a:ea typeface="黑体" pitchFamily="49" charset="-122"/>
                <a:cs typeface="Arial" pitchFamily="34" charset="0"/>
              </a:rPr>
              <a:t/>
            </a:r>
            <a:br>
              <a:rPr kumimoji="1" lang="zh-CN" altLang="en-US" sz="1600" b="1" dirty="0">
                <a:solidFill>
                  <a:srgbClr val="000000"/>
                </a:solidFill>
                <a:ea typeface="黑体" pitchFamily="49" charset="-122"/>
                <a:cs typeface="Arial" pitchFamily="34" charset="0"/>
              </a:rPr>
            </a:br>
            <a:r>
              <a:rPr kumimoji="1" lang="zh-CN" altLang="en-US" sz="1600" dirty="0">
                <a:solidFill>
                  <a:srgbClr val="FF9933"/>
                </a:solidFill>
                <a:ea typeface="黑体" pitchFamily="49" charset="-122"/>
                <a:cs typeface="Arial" pitchFamily="34" charset="0"/>
              </a:rPr>
              <a:t>   </a:t>
            </a:r>
            <a:r>
              <a:rPr kumimoji="1" lang="en-US" altLang="zh-CN" sz="1600" dirty="0">
                <a:solidFill>
                  <a:srgbClr val="FF9933"/>
                </a:solidFill>
                <a:ea typeface="黑体" pitchFamily="49" charset="-122"/>
                <a:cs typeface="Arial" pitchFamily="34" charset="0"/>
              </a:rPr>
              <a:t>2003</a:t>
            </a:r>
            <a:r>
              <a:rPr kumimoji="1" lang="zh-CN" altLang="en-US" sz="1600" dirty="0">
                <a:solidFill>
                  <a:srgbClr val="FF9933"/>
                </a:solidFill>
                <a:ea typeface="黑体" pitchFamily="49" charset="-122"/>
                <a:cs typeface="Arial" pitchFamily="34" charset="0"/>
              </a:rPr>
              <a:t>年</a:t>
            </a:r>
            <a:r>
              <a:rPr kumimoji="1" lang="en-US" altLang="zh-CN" sz="1600" dirty="0">
                <a:solidFill>
                  <a:srgbClr val="FF9933"/>
                </a:solidFill>
                <a:ea typeface="黑体" pitchFamily="49" charset="-122"/>
                <a:cs typeface="Arial" pitchFamily="34" charset="0"/>
              </a:rPr>
              <a:t>8</a:t>
            </a:r>
            <a:r>
              <a:rPr kumimoji="1" lang="zh-CN" altLang="en-US" sz="1600" dirty="0">
                <a:solidFill>
                  <a:srgbClr val="FF9933"/>
                </a:solidFill>
                <a:ea typeface="黑体" pitchFamily="49" charset="-122"/>
                <a:cs typeface="Arial" pitchFamily="34" charset="0"/>
              </a:rPr>
              <a:t>月，平安启动中国平安励志计划。活动旨在鼓励全国高校在校学生励志报国、发奋图强，开展学术研究，探索有利于中国经济健康发展的新观念、新理论，投身经济学理论研究，为国家的发展贡献力量。截</a:t>
            </a:r>
            <a:r>
              <a:rPr kumimoji="1" lang="zh-CN" altLang="en-US" sz="1600">
                <a:solidFill>
                  <a:srgbClr val="FF9933"/>
                </a:solidFill>
                <a:ea typeface="黑体" pitchFamily="49" charset="-122"/>
                <a:cs typeface="Arial" pitchFamily="34" charset="0"/>
              </a:rPr>
              <a:t>至</a:t>
            </a:r>
            <a:r>
              <a:rPr kumimoji="1" lang="en-US" altLang="zh-CN" sz="1600" smtClean="0">
                <a:solidFill>
                  <a:srgbClr val="FF9933"/>
                </a:solidFill>
                <a:ea typeface="黑体" pitchFamily="49" charset="-122"/>
                <a:cs typeface="Arial" pitchFamily="34" charset="0"/>
              </a:rPr>
              <a:t>2011</a:t>
            </a:r>
            <a:r>
              <a:rPr kumimoji="1" lang="zh-CN" altLang="en-US" sz="1600" smtClean="0">
                <a:solidFill>
                  <a:srgbClr val="FF9933"/>
                </a:solidFill>
                <a:ea typeface="黑体" pitchFamily="49" charset="-122"/>
                <a:cs typeface="Arial" pitchFamily="34" charset="0"/>
              </a:rPr>
              <a:t>年</a:t>
            </a:r>
            <a:r>
              <a:rPr kumimoji="1" lang="en-US" altLang="zh-CN" sz="1600" smtClean="0">
                <a:solidFill>
                  <a:srgbClr val="FF9933"/>
                </a:solidFill>
                <a:ea typeface="黑体" pitchFamily="49" charset="-122"/>
                <a:cs typeface="Arial" pitchFamily="34" charset="0"/>
              </a:rPr>
              <a:t>12</a:t>
            </a:r>
            <a:r>
              <a:rPr kumimoji="1" lang="zh-CN" altLang="en-US" sz="1600" smtClean="0">
                <a:solidFill>
                  <a:srgbClr val="FF9933"/>
                </a:solidFill>
                <a:ea typeface="黑体" pitchFamily="49" charset="-122"/>
                <a:cs typeface="Arial" pitchFamily="34" charset="0"/>
              </a:rPr>
              <a:t>月</a:t>
            </a:r>
            <a:r>
              <a:rPr kumimoji="1" lang="en-US" altLang="zh-CN" sz="1600" smtClean="0">
                <a:solidFill>
                  <a:srgbClr val="FF9933"/>
                </a:solidFill>
                <a:ea typeface="黑体" pitchFamily="49" charset="-122"/>
                <a:cs typeface="Arial" pitchFamily="34" charset="0"/>
              </a:rPr>
              <a:t>31</a:t>
            </a:r>
            <a:r>
              <a:rPr kumimoji="1" lang="zh-CN" altLang="en-US" sz="1600" smtClean="0">
                <a:solidFill>
                  <a:srgbClr val="FF9933"/>
                </a:solidFill>
                <a:ea typeface="黑体" pitchFamily="49" charset="-122"/>
                <a:cs typeface="Arial" pitchFamily="34" charset="0"/>
              </a:rPr>
              <a:t>日，获奖学生</a:t>
            </a:r>
            <a:r>
              <a:rPr kumimoji="1" lang="en-US" altLang="zh-CN" sz="1600" smtClean="0">
                <a:solidFill>
                  <a:srgbClr val="FF9933"/>
                </a:solidFill>
                <a:ea typeface="黑体" pitchFamily="49" charset="-122"/>
                <a:cs typeface="Arial" pitchFamily="34" charset="0"/>
              </a:rPr>
              <a:t>3,905</a:t>
            </a:r>
            <a:r>
              <a:rPr kumimoji="1" lang="zh-CN" altLang="en-US" sz="1600" smtClean="0">
                <a:solidFill>
                  <a:srgbClr val="FF9933"/>
                </a:solidFill>
                <a:ea typeface="黑体" pitchFamily="49" charset="-122"/>
                <a:cs typeface="Arial" pitchFamily="34" charset="0"/>
              </a:rPr>
              <a:t>人，总奖金达到</a:t>
            </a:r>
            <a:r>
              <a:rPr kumimoji="1" lang="en-US" altLang="zh-CN" sz="1600" smtClean="0">
                <a:solidFill>
                  <a:srgbClr val="FF9933"/>
                </a:solidFill>
                <a:ea typeface="黑体" pitchFamily="49" charset="-122"/>
                <a:cs typeface="Arial" pitchFamily="34" charset="0"/>
              </a:rPr>
              <a:t>1,409</a:t>
            </a:r>
            <a:r>
              <a:rPr kumimoji="1" lang="zh-CN" altLang="en-US" sz="1600" smtClean="0">
                <a:solidFill>
                  <a:srgbClr val="FF9933"/>
                </a:solidFill>
                <a:ea typeface="黑体" pitchFamily="49" charset="-122"/>
                <a:cs typeface="Arial" pitchFamily="34" charset="0"/>
              </a:rPr>
              <a:t>万元。 励</a:t>
            </a:r>
            <a:r>
              <a:rPr kumimoji="1" lang="zh-CN" altLang="en-US" sz="1600" dirty="0">
                <a:solidFill>
                  <a:srgbClr val="FF9933"/>
                </a:solidFill>
                <a:ea typeface="黑体" pitchFamily="49" charset="-122"/>
                <a:cs typeface="Arial" pitchFamily="34" charset="0"/>
              </a:rPr>
              <a:t>志计划在各方的积极参与下，正在逐步成为中国最具公正性、最有影响力的教育公益品牌之一。励志计划主要包括论文奖评选、励志奖学金、创业</a:t>
            </a:r>
            <a:r>
              <a:rPr kumimoji="1" lang="zh-CN" altLang="en-US" sz="1600">
                <a:solidFill>
                  <a:srgbClr val="FF9933"/>
                </a:solidFill>
                <a:ea typeface="黑体" pitchFamily="49" charset="-122"/>
                <a:cs typeface="Arial" pitchFamily="34" charset="0"/>
              </a:rPr>
              <a:t>大</a:t>
            </a:r>
            <a:r>
              <a:rPr kumimoji="1" lang="zh-CN" altLang="en-US" sz="1600" smtClean="0">
                <a:solidFill>
                  <a:srgbClr val="FF9933"/>
                </a:solidFill>
                <a:ea typeface="黑体" pitchFamily="49" charset="-122"/>
                <a:cs typeface="Arial" pitchFamily="34" charset="0"/>
              </a:rPr>
              <a:t>赛。</a:t>
            </a:r>
            <a:endParaRPr kumimoji="1" lang="en-US" altLang="zh-CN" sz="1600" smtClean="0">
              <a:solidFill>
                <a:srgbClr val="FF9933"/>
              </a:solidFill>
              <a:ea typeface="黑体" pitchFamily="49" charset="-122"/>
              <a:cs typeface="Arial" pitchFamily="34" charset="0"/>
            </a:endParaRPr>
          </a:p>
          <a:p>
            <a:pPr>
              <a:lnSpc>
                <a:spcPct val="120000"/>
              </a:lnSpc>
              <a:defRPr/>
            </a:pPr>
            <a:endParaRPr kumimoji="1" lang="zh-CN" altLang="en-US" sz="800" dirty="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zh-CN" altLang="en-US" sz="1600" b="1" dirty="0">
                <a:solidFill>
                  <a:srgbClr val="000000"/>
                </a:solidFill>
                <a:ea typeface="黑体" pitchFamily="49" charset="-122"/>
                <a:cs typeface="Arial" pitchFamily="34" charset="0"/>
              </a:rPr>
              <a:t>励志论文奖：</a:t>
            </a:r>
            <a:r>
              <a:rPr kumimoji="1" lang="zh-CN" altLang="en-US" sz="1600" dirty="0">
                <a:solidFill>
                  <a:srgbClr val="000000"/>
                </a:solidFill>
                <a:ea typeface="黑体" pitchFamily="49" charset="-122"/>
                <a:cs typeface="Arial" pitchFamily="34" charset="0"/>
              </a:rPr>
              <a:t>旨在鼓励在校大学生积极参与学术研究和创新，为中国经济、金融、保险理论的创新突破和学术实践添薪。来自国务院商务部、中国社会科学院、北京大学、清华大学、复旦大学、中央财经大学、武汉大学、南开大学、华中科技大学等</a:t>
            </a:r>
            <a:r>
              <a:rPr kumimoji="1" lang="en-US" altLang="zh-CN" sz="1600" dirty="0">
                <a:solidFill>
                  <a:srgbClr val="000000"/>
                </a:solidFill>
                <a:ea typeface="黑体" pitchFamily="49" charset="-122"/>
                <a:cs typeface="Arial" pitchFamily="34" charset="0"/>
              </a:rPr>
              <a:t>30</a:t>
            </a:r>
            <a:r>
              <a:rPr kumimoji="1" lang="zh-CN" altLang="en-US" sz="1600" dirty="0">
                <a:solidFill>
                  <a:srgbClr val="000000"/>
                </a:solidFill>
                <a:ea typeface="黑体" pitchFamily="49" charset="-122"/>
                <a:cs typeface="Arial" pitchFamily="34" charset="0"/>
              </a:rPr>
              <a:t>多所知名研究机构和学</a:t>
            </a:r>
            <a:r>
              <a:rPr kumimoji="1" lang="zh-CN" altLang="en-US" sz="1600">
                <a:solidFill>
                  <a:srgbClr val="000000"/>
                </a:solidFill>
                <a:ea typeface="黑体" pitchFamily="49" charset="-122"/>
                <a:cs typeface="Arial" pitchFamily="34" charset="0"/>
              </a:rPr>
              <a:t>府</a:t>
            </a:r>
            <a:r>
              <a:rPr kumimoji="1" lang="zh-CN" altLang="en-US" sz="1600" smtClean="0">
                <a:solidFill>
                  <a:srgbClr val="000000"/>
                </a:solidFill>
                <a:ea typeface="黑体" pitchFamily="49" charset="-122"/>
                <a:cs typeface="Arial" pitchFamily="34" charset="0"/>
              </a:rPr>
              <a:t>的</a:t>
            </a:r>
            <a:r>
              <a:rPr kumimoji="1" lang="en-US" altLang="zh-CN" sz="1600" smtClean="0">
                <a:solidFill>
                  <a:srgbClr val="000000"/>
                </a:solidFill>
                <a:ea typeface="黑体" pitchFamily="49" charset="-122"/>
                <a:cs typeface="Arial" pitchFamily="34" charset="0"/>
              </a:rPr>
              <a:t>69</a:t>
            </a:r>
            <a:r>
              <a:rPr kumimoji="1" lang="zh-CN" altLang="en-US" sz="1600" smtClean="0">
                <a:solidFill>
                  <a:srgbClr val="000000"/>
                </a:solidFill>
                <a:ea typeface="黑体" pitchFamily="49" charset="-122"/>
                <a:cs typeface="Arial" pitchFamily="34" charset="0"/>
              </a:rPr>
              <a:t>名</a:t>
            </a:r>
            <a:r>
              <a:rPr kumimoji="1" lang="zh-CN" altLang="en-US" sz="1600" dirty="0">
                <a:solidFill>
                  <a:srgbClr val="000000"/>
                </a:solidFill>
                <a:ea typeface="黑体" pitchFamily="49" charset="-122"/>
                <a:cs typeface="Arial" pitchFamily="34" charset="0"/>
              </a:rPr>
              <a:t>学者、教授受邀担任了该奖项的专家评</a:t>
            </a:r>
            <a:r>
              <a:rPr kumimoji="1" lang="zh-CN" altLang="en-US" sz="1600">
                <a:solidFill>
                  <a:srgbClr val="000000"/>
                </a:solidFill>
                <a:ea typeface="黑体" pitchFamily="49" charset="-122"/>
                <a:cs typeface="Arial" pitchFamily="34" charset="0"/>
              </a:rPr>
              <a:t>委</a:t>
            </a:r>
            <a:r>
              <a:rPr kumimoji="1" lang="zh-CN" altLang="en-US" sz="1600" smtClean="0">
                <a:solidFill>
                  <a:srgbClr val="000000"/>
                </a:solidFill>
                <a:ea typeface="黑体" pitchFamily="49" charset="-122"/>
                <a:cs typeface="Arial" pitchFamily="34" charset="0"/>
              </a:rPr>
              <a:t>。</a:t>
            </a:r>
            <a:endParaRPr kumimoji="1" lang="en-US" altLang="zh-CN" sz="1600" smtClean="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endParaRPr kumimoji="1" lang="zh-CN" altLang="en-US" sz="800" dirty="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zh-CN" altLang="en-US" sz="1600" b="1" dirty="0">
                <a:solidFill>
                  <a:srgbClr val="000000"/>
                </a:solidFill>
                <a:ea typeface="黑体" pitchFamily="49" charset="-122"/>
                <a:cs typeface="Arial" pitchFamily="34" charset="0"/>
              </a:rPr>
              <a:t>励志奖学金：</a:t>
            </a:r>
            <a:r>
              <a:rPr kumimoji="1" lang="zh-CN" altLang="en-US" sz="1600" dirty="0">
                <a:solidFill>
                  <a:srgbClr val="000000"/>
                </a:solidFill>
                <a:ea typeface="黑体" pitchFamily="49" charset="-122"/>
                <a:cs typeface="Arial" pitchFamily="34" charset="0"/>
              </a:rPr>
              <a:t>在全国</a:t>
            </a:r>
            <a:r>
              <a:rPr kumimoji="1" lang="en-US" altLang="zh-CN" sz="1600" dirty="0">
                <a:solidFill>
                  <a:srgbClr val="000000"/>
                </a:solidFill>
                <a:ea typeface="黑体" pitchFamily="49" charset="-122"/>
                <a:cs typeface="Arial" pitchFamily="34" charset="0"/>
              </a:rPr>
              <a:t>15</a:t>
            </a:r>
            <a:r>
              <a:rPr kumimoji="1" lang="zh-CN" altLang="en-US" sz="1600" dirty="0">
                <a:solidFill>
                  <a:srgbClr val="000000"/>
                </a:solidFill>
                <a:ea typeface="黑体" pitchFamily="49" charset="-122"/>
                <a:cs typeface="Arial" pitchFamily="34" charset="0"/>
              </a:rPr>
              <a:t>所一流学府设立的中国平安励志计划奖学金旨在鼓励品学兼优的高校学生发奋图强、励志报效国家。一等奖奖金高达</a:t>
            </a:r>
            <a:r>
              <a:rPr kumimoji="1" lang="en-US" altLang="zh-CN" sz="1600" dirty="0">
                <a:solidFill>
                  <a:srgbClr val="000000"/>
                </a:solidFill>
                <a:ea typeface="黑体" pitchFamily="49" charset="-122"/>
                <a:cs typeface="Arial" pitchFamily="34" charset="0"/>
              </a:rPr>
              <a:t>1</a:t>
            </a:r>
            <a:r>
              <a:rPr kumimoji="1" lang="zh-CN" altLang="en-US" sz="1600" dirty="0">
                <a:solidFill>
                  <a:srgbClr val="000000"/>
                </a:solidFill>
                <a:ea typeface="黑体" pitchFamily="49" charset="-122"/>
                <a:cs typeface="Arial" pitchFamily="34" charset="0"/>
              </a:rPr>
              <a:t>万</a:t>
            </a:r>
            <a:r>
              <a:rPr kumimoji="1" lang="zh-CN" altLang="en-US" sz="1600">
                <a:solidFill>
                  <a:srgbClr val="000000"/>
                </a:solidFill>
                <a:ea typeface="黑体" pitchFamily="49" charset="-122"/>
                <a:cs typeface="Arial" pitchFamily="34" charset="0"/>
              </a:rPr>
              <a:t>元</a:t>
            </a:r>
            <a:r>
              <a:rPr kumimoji="1" lang="zh-CN" altLang="en-US" sz="1600" smtClean="0">
                <a:solidFill>
                  <a:srgbClr val="000000"/>
                </a:solidFill>
                <a:ea typeface="黑体" pitchFamily="49" charset="-122"/>
                <a:cs typeface="Arial" pitchFamily="34" charset="0"/>
              </a:rPr>
              <a:t>，截至</a:t>
            </a:r>
            <a:r>
              <a:rPr kumimoji="1" lang="en-US" altLang="zh-CN" sz="1600" smtClean="0">
                <a:solidFill>
                  <a:srgbClr val="000000"/>
                </a:solidFill>
                <a:ea typeface="黑体" pitchFamily="49" charset="-122"/>
                <a:cs typeface="Arial" pitchFamily="34" charset="0"/>
              </a:rPr>
              <a:t>2011</a:t>
            </a:r>
            <a:r>
              <a:rPr kumimoji="1" lang="zh-CN" altLang="en-US" sz="1600" smtClean="0">
                <a:solidFill>
                  <a:srgbClr val="000000"/>
                </a:solidFill>
                <a:ea typeface="黑体" pitchFamily="49" charset="-122"/>
                <a:cs typeface="Arial" pitchFamily="34" charset="0"/>
              </a:rPr>
              <a:t>年</a:t>
            </a:r>
            <a:r>
              <a:rPr kumimoji="1" lang="en-US" altLang="zh-CN" sz="1600" smtClean="0">
                <a:solidFill>
                  <a:srgbClr val="000000"/>
                </a:solidFill>
                <a:ea typeface="黑体" pitchFamily="49" charset="-122"/>
                <a:cs typeface="Arial" pitchFamily="34" charset="0"/>
              </a:rPr>
              <a:t>12</a:t>
            </a:r>
            <a:r>
              <a:rPr kumimoji="1" lang="zh-CN" altLang="en-US" sz="1600" smtClean="0">
                <a:solidFill>
                  <a:srgbClr val="000000"/>
                </a:solidFill>
                <a:ea typeface="黑体" pitchFamily="49" charset="-122"/>
                <a:cs typeface="Arial" pitchFamily="34" charset="0"/>
              </a:rPr>
              <a:t>月</a:t>
            </a:r>
            <a:r>
              <a:rPr kumimoji="1" lang="en-US" altLang="zh-CN" sz="1600" smtClean="0">
                <a:solidFill>
                  <a:srgbClr val="000000"/>
                </a:solidFill>
                <a:ea typeface="黑体" pitchFamily="49" charset="-122"/>
                <a:cs typeface="Arial" pitchFamily="34" charset="0"/>
              </a:rPr>
              <a:t>31</a:t>
            </a:r>
            <a:r>
              <a:rPr kumimoji="1" lang="zh-CN" altLang="en-US" sz="1600" smtClean="0">
                <a:solidFill>
                  <a:srgbClr val="000000"/>
                </a:solidFill>
                <a:ea typeface="黑体" pitchFamily="49" charset="-122"/>
                <a:cs typeface="Arial" pitchFamily="34" charset="0"/>
              </a:rPr>
              <a:t>日，获奖励学生</a:t>
            </a:r>
            <a:r>
              <a:rPr kumimoji="1" lang="en-US" altLang="zh-CN" sz="1600" b="1" smtClean="0">
                <a:solidFill>
                  <a:schemeClr val="tx1"/>
                </a:solidFill>
                <a:ea typeface="黑体" pitchFamily="49" charset="-122"/>
                <a:cs typeface="Arial" pitchFamily="34" charset="0"/>
              </a:rPr>
              <a:t>2700</a:t>
            </a:r>
            <a:r>
              <a:rPr kumimoji="1" lang="zh-CN" altLang="en-US" sz="1600" smtClean="0">
                <a:solidFill>
                  <a:srgbClr val="000000"/>
                </a:solidFill>
                <a:ea typeface="黑体" pitchFamily="49" charset="-122"/>
                <a:cs typeface="Arial" pitchFamily="34" charset="0"/>
              </a:rPr>
              <a:t>名。</a:t>
            </a:r>
            <a:endParaRPr kumimoji="1" lang="en-US" altLang="zh-CN" sz="1600" smtClean="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endParaRPr kumimoji="1" lang="zh-CN" altLang="en-US" sz="800" dirty="0">
              <a:solidFill>
                <a:srgbClr val="000000"/>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zh-CN" altLang="en-US" sz="1600" b="1" dirty="0">
                <a:solidFill>
                  <a:srgbClr val="000000"/>
                </a:solidFill>
                <a:ea typeface="黑体" pitchFamily="49" charset="-122"/>
                <a:cs typeface="Arial" pitchFamily="34" charset="0"/>
              </a:rPr>
              <a:t>励志创业大赛：</a:t>
            </a:r>
            <a:r>
              <a:rPr kumimoji="1" lang="zh-CN" altLang="en-US" sz="1600" dirty="0">
                <a:solidFill>
                  <a:srgbClr val="000000"/>
                </a:solidFill>
                <a:ea typeface="黑体" pitchFamily="49" charset="-122"/>
                <a:cs typeface="Arial" pitchFamily="34" charset="0"/>
              </a:rPr>
              <a:t>针对大学生就业难问题，</a:t>
            </a:r>
            <a:r>
              <a:rPr kumimoji="1" lang="en-US" altLang="zh-CN" sz="1600" dirty="0">
                <a:solidFill>
                  <a:srgbClr val="000000"/>
                </a:solidFill>
                <a:ea typeface="黑体" pitchFamily="49" charset="-122"/>
                <a:cs typeface="Arial" pitchFamily="34" charset="0"/>
              </a:rPr>
              <a:t>2009</a:t>
            </a:r>
            <a:r>
              <a:rPr kumimoji="1" lang="zh-CN" altLang="en-US" sz="1600" dirty="0">
                <a:solidFill>
                  <a:srgbClr val="000000"/>
                </a:solidFill>
                <a:ea typeface="黑体" pitchFamily="49" charset="-122"/>
                <a:cs typeface="Arial" pitchFamily="34" charset="0"/>
              </a:rPr>
              <a:t>年平安与中国青少年发展基金会联手推出该</a:t>
            </a:r>
            <a:r>
              <a:rPr kumimoji="1" lang="zh-CN" altLang="en-US" sz="1600">
                <a:solidFill>
                  <a:srgbClr val="000000"/>
                </a:solidFill>
                <a:ea typeface="黑体" pitchFamily="49" charset="-122"/>
                <a:cs typeface="Arial" pitchFamily="34" charset="0"/>
              </a:rPr>
              <a:t>活</a:t>
            </a:r>
            <a:r>
              <a:rPr kumimoji="1" lang="zh-CN" altLang="en-US" sz="1600" smtClean="0">
                <a:solidFill>
                  <a:srgbClr val="000000"/>
                </a:solidFill>
                <a:ea typeface="黑体" pitchFamily="49" charset="-122"/>
                <a:cs typeface="Arial" pitchFamily="34" charset="0"/>
              </a:rPr>
              <a:t>动。活动开展三年来，励志创业大赛累计帮助上百支团队实现梦想，</a:t>
            </a:r>
            <a:r>
              <a:rPr kumimoji="1" lang="en-US" altLang="zh-CN" sz="1600" smtClean="0">
                <a:solidFill>
                  <a:srgbClr val="000000"/>
                </a:solidFill>
                <a:ea typeface="黑体" pitchFamily="49" charset="-122"/>
                <a:cs typeface="Arial" pitchFamily="34" charset="0"/>
              </a:rPr>
              <a:t>500</a:t>
            </a:r>
            <a:r>
              <a:rPr kumimoji="1" lang="zh-CN" altLang="en-US" sz="1600" smtClean="0">
                <a:solidFill>
                  <a:srgbClr val="000000"/>
                </a:solidFill>
                <a:ea typeface="黑体" pitchFamily="49" charset="-122"/>
                <a:cs typeface="Arial" pitchFamily="34" charset="0"/>
              </a:rPr>
              <a:t>多名大学生因此赢得创业所需的第一桶金。</a:t>
            </a:r>
            <a:endParaRPr kumimoji="1" lang="en-US" altLang="zh-CN" sz="1600" dirty="0">
              <a:solidFill>
                <a:srgbClr val="000000"/>
              </a:solidFill>
              <a:ea typeface="黑体" pitchFamily="49"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474663" y="869950"/>
            <a:ext cx="3921125" cy="565150"/>
          </a:xfrm>
          <a:prstGeom prst="rect">
            <a:avLst/>
          </a:prstGeom>
          <a:noFill/>
          <a:ln w="9525">
            <a:noFill/>
            <a:miter lim="800000"/>
            <a:headEnd/>
            <a:tailEnd/>
          </a:ln>
        </p:spPr>
        <p:txBody>
          <a:bodyPr lIns="0" tIns="0" rIns="0"/>
          <a:lstStyle/>
          <a:p>
            <a:endParaRPr kumimoji="1" lang="zh-CN" altLang="en-US" sz="3600" b="1">
              <a:solidFill>
                <a:srgbClr val="000000"/>
              </a:solidFill>
              <a:latin typeface="宋体" pitchFamily="2" charset="-122"/>
            </a:endParaRPr>
          </a:p>
        </p:txBody>
      </p:sp>
      <p:sp>
        <p:nvSpPr>
          <p:cNvPr id="44035" name="Rectangle 3"/>
          <p:cNvSpPr>
            <a:spLocks noChangeArrowheads="1"/>
          </p:cNvSpPr>
          <p:nvPr/>
        </p:nvSpPr>
        <p:spPr bwMode="auto">
          <a:xfrm>
            <a:off x="250825" y="977900"/>
            <a:ext cx="8893175" cy="5486400"/>
          </a:xfrm>
          <a:prstGeom prst="rect">
            <a:avLst/>
          </a:prstGeom>
          <a:noFill/>
          <a:ln w="9525">
            <a:noFill/>
            <a:miter lim="800000"/>
            <a:headEnd/>
            <a:tailEnd/>
          </a:ln>
        </p:spPr>
        <p:txBody>
          <a:bodyPr/>
          <a:lstStyle/>
          <a:p>
            <a:pPr marL="342900" indent="-342900">
              <a:lnSpc>
                <a:spcPct val="120000"/>
              </a:lnSpc>
              <a:spcBef>
                <a:spcPct val="20000"/>
              </a:spcBef>
              <a:buClr>
                <a:srgbClr val="FF6600"/>
              </a:buClr>
              <a:defRPr/>
            </a:pPr>
            <a:r>
              <a:rPr lang="zh-CN" altLang="en-US" sz="1600" dirty="0">
                <a:solidFill>
                  <a:srgbClr val="FF9933"/>
                </a:solidFill>
                <a:ea typeface="黑体" pitchFamily="49" charset="-122"/>
                <a:cs typeface="Arial" pitchFamily="34" charset="0"/>
              </a:rPr>
              <a:t>项目：</a:t>
            </a:r>
            <a:r>
              <a:rPr lang="en-US" altLang="zh-CN" sz="1600" dirty="0">
                <a:solidFill>
                  <a:srgbClr val="FF9933"/>
                </a:solidFill>
                <a:ea typeface="黑体" pitchFamily="49" charset="-122"/>
                <a:cs typeface="Arial" pitchFamily="34" charset="0"/>
              </a:rPr>
              <a:t>2010</a:t>
            </a:r>
            <a:r>
              <a:rPr lang="zh-CN" altLang="en-US" sz="1600" dirty="0">
                <a:solidFill>
                  <a:srgbClr val="FF9933"/>
                </a:solidFill>
                <a:ea typeface="黑体" pitchFamily="49" charset="-122"/>
                <a:cs typeface="Arial" pitchFamily="34" charset="0"/>
              </a:rPr>
              <a:t>年</a:t>
            </a:r>
            <a:r>
              <a:rPr lang="en-US" altLang="zh-CN" sz="1600" dirty="0">
                <a:solidFill>
                  <a:srgbClr val="FF9933"/>
                </a:solidFill>
                <a:ea typeface="黑体" pitchFamily="49" charset="-122"/>
                <a:cs typeface="Arial" pitchFamily="34" charset="0"/>
              </a:rPr>
              <a:t>3</a:t>
            </a:r>
            <a:r>
              <a:rPr lang="zh-CN" altLang="en-US" sz="1600" dirty="0">
                <a:solidFill>
                  <a:srgbClr val="FF9933"/>
                </a:solidFill>
                <a:ea typeface="黑体" pitchFamily="49" charset="-122"/>
                <a:cs typeface="Arial" pitchFamily="34" charset="0"/>
              </a:rPr>
              <a:t>月，中国平安正式启动“绿色承诺 中国平安”低碳</a:t>
            </a:r>
            <a:r>
              <a:rPr lang="en-US" altLang="zh-CN" sz="1600" dirty="0">
                <a:solidFill>
                  <a:srgbClr val="FF9933"/>
                </a:solidFill>
                <a:ea typeface="黑体" pitchFamily="49" charset="-122"/>
                <a:cs typeface="Arial" pitchFamily="34" charset="0"/>
              </a:rPr>
              <a:t>100</a:t>
            </a:r>
            <a:r>
              <a:rPr lang="zh-CN" altLang="en-US" sz="1600" dirty="0">
                <a:solidFill>
                  <a:srgbClr val="FF9933"/>
                </a:solidFill>
                <a:ea typeface="黑体" pitchFamily="49" charset="-122"/>
                <a:cs typeface="Arial" pitchFamily="34" charset="0"/>
              </a:rPr>
              <a:t>行动。</a:t>
            </a:r>
          </a:p>
          <a:p>
            <a:pPr marL="342900" indent="-342900">
              <a:lnSpc>
                <a:spcPct val="120000"/>
              </a:lnSpc>
              <a:spcBef>
                <a:spcPct val="20000"/>
              </a:spcBef>
              <a:buClr>
                <a:srgbClr val="FF6600"/>
              </a:buClr>
              <a:defRPr/>
            </a:pPr>
            <a:r>
              <a:rPr lang="zh-CN" altLang="en-US" sz="1600" dirty="0">
                <a:solidFill>
                  <a:srgbClr val="FF9933"/>
                </a:solidFill>
                <a:ea typeface="黑体" pitchFamily="49" charset="-122"/>
                <a:cs typeface="Arial" pitchFamily="34" charset="0"/>
              </a:rPr>
              <a:t>理念：平安将</a:t>
            </a:r>
            <a:r>
              <a:rPr lang="en-US" altLang="zh-CN" sz="1600" dirty="0">
                <a:solidFill>
                  <a:srgbClr val="FF9933"/>
                </a:solidFill>
                <a:ea typeface="黑体" pitchFamily="49" charset="-122"/>
                <a:cs typeface="Arial" pitchFamily="34" charset="0"/>
              </a:rPr>
              <a:t>100</a:t>
            </a:r>
            <a:r>
              <a:rPr lang="zh-CN" altLang="en-US" sz="1600" dirty="0">
                <a:solidFill>
                  <a:srgbClr val="FF9933"/>
                </a:solidFill>
                <a:ea typeface="黑体" pitchFamily="49" charset="-122"/>
                <a:cs typeface="Arial" pitchFamily="34" charset="0"/>
              </a:rPr>
              <a:t>条绿色低碳举措贯穿在业务推动、日常运营及社会公益三大方面。 </a:t>
            </a:r>
            <a:endParaRPr lang="en-US" altLang="zh-CN" sz="1600" dirty="0">
              <a:solidFill>
                <a:srgbClr val="FF9933"/>
              </a:solidFill>
              <a:ea typeface="黑体" pitchFamily="49" charset="-122"/>
              <a:cs typeface="Arial" pitchFamily="34" charset="0"/>
            </a:endParaRPr>
          </a:p>
          <a:p>
            <a:pPr marL="342900" indent="-342900">
              <a:lnSpc>
                <a:spcPct val="120000"/>
              </a:lnSpc>
              <a:spcBef>
                <a:spcPct val="20000"/>
              </a:spcBef>
              <a:buClr>
                <a:srgbClr val="FF6600"/>
              </a:buClr>
              <a:defRPr/>
            </a:pPr>
            <a:r>
              <a:rPr kumimoji="1" lang="en-US" altLang="zh-CN" sz="1600" b="1" dirty="0">
                <a:solidFill>
                  <a:srgbClr val="000000"/>
                </a:solidFill>
                <a:ea typeface="黑体" pitchFamily="49" charset="-122"/>
                <a:cs typeface="Arial" pitchFamily="34" charset="0"/>
              </a:rPr>
              <a:t>1</a:t>
            </a:r>
            <a:r>
              <a:rPr kumimoji="1" lang="zh-CN" altLang="en-US" sz="1600" b="1" dirty="0">
                <a:solidFill>
                  <a:srgbClr val="000000"/>
                </a:solidFill>
                <a:ea typeface="黑体" pitchFamily="49" charset="-122"/>
                <a:cs typeface="Arial" pitchFamily="34" charset="0"/>
              </a:rPr>
              <a:t>、运营层面：站在自身角度做</a:t>
            </a:r>
            <a:r>
              <a:rPr kumimoji="1" lang="zh-CN" altLang="en-US" sz="2800" b="1" dirty="0">
                <a:solidFill>
                  <a:srgbClr val="FF9933"/>
                </a:solidFill>
                <a:ea typeface="黑体" pitchFamily="49" charset="-122"/>
                <a:cs typeface="Arial" pitchFamily="34" charset="0"/>
              </a:rPr>
              <a:t>减法</a:t>
            </a:r>
            <a:endParaRPr kumimoji="1" lang="zh-CN" altLang="en-US" sz="1600" b="1" dirty="0">
              <a:solidFill>
                <a:srgbClr val="FF9933"/>
              </a:solidFill>
              <a:ea typeface="黑体" pitchFamily="49" charset="-122"/>
              <a:cs typeface="Arial" pitchFamily="34" charset="0"/>
            </a:endParaRPr>
          </a:p>
          <a:p>
            <a:pPr marL="268288" indent="-268288" algn="just">
              <a:lnSpc>
                <a:spcPct val="120000"/>
              </a:lnSpc>
              <a:buClr>
                <a:srgbClr val="FF3300"/>
              </a:buClr>
              <a:buFont typeface="Wingdings" pitchFamily="2" charset="2"/>
              <a:buChar char="n"/>
              <a:defRPr/>
            </a:pPr>
            <a:r>
              <a:rPr kumimoji="1" lang="zh-CN" altLang="en-US" dirty="0">
                <a:solidFill>
                  <a:srgbClr val="000000"/>
                </a:solidFill>
                <a:ea typeface="黑体" pitchFamily="49" charset="-122"/>
                <a:cs typeface="Arial" pitchFamily="34" charset="0"/>
              </a:rPr>
              <a:t>通过各种节能减排举措和技术，减少在日常办公、物业管理、后台作业等各运营环节的能源消耗和碳排放，提高环境管理水平和整体运营绩</a:t>
            </a:r>
            <a:r>
              <a:rPr kumimoji="1" lang="zh-CN" altLang="en-US">
                <a:solidFill>
                  <a:srgbClr val="000000"/>
                </a:solidFill>
                <a:ea typeface="黑体" pitchFamily="49" charset="-122"/>
                <a:cs typeface="Arial" pitchFamily="34" charset="0"/>
              </a:rPr>
              <a:t>效</a:t>
            </a:r>
            <a:r>
              <a:rPr kumimoji="1" lang="zh-CN" altLang="en-US" smtClean="0">
                <a:solidFill>
                  <a:srgbClr val="000000"/>
                </a:solidFill>
                <a:ea typeface="黑体" pitchFamily="49" charset="-122"/>
                <a:cs typeface="Arial" pitchFamily="34" charset="0"/>
              </a:rPr>
              <a:t>。通过无纸化办公在核保、理赔、保全、支付等环节节约用纸逾</a:t>
            </a:r>
            <a:r>
              <a:rPr kumimoji="1" lang="en-US" altLang="zh-CN" smtClean="0">
                <a:solidFill>
                  <a:srgbClr val="000000"/>
                </a:solidFill>
                <a:ea typeface="黑体" pitchFamily="49" charset="-122"/>
                <a:cs typeface="Arial" pitchFamily="34" charset="0"/>
              </a:rPr>
              <a:t>2.3</a:t>
            </a:r>
            <a:r>
              <a:rPr kumimoji="1" lang="zh-CN" altLang="en-US" smtClean="0">
                <a:solidFill>
                  <a:srgbClr val="000000"/>
                </a:solidFill>
                <a:ea typeface="黑体" pitchFamily="49" charset="-122"/>
                <a:cs typeface="Arial" pitchFamily="34" charset="0"/>
              </a:rPr>
              <a:t>亿张，约合</a:t>
            </a:r>
            <a:r>
              <a:rPr kumimoji="1" lang="en-US" altLang="zh-CN" smtClean="0">
                <a:solidFill>
                  <a:srgbClr val="000000"/>
                </a:solidFill>
                <a:ea typeface="黑体" pitchFamily="49" charset="-122"/>
                <a:cs typeface="Arial" pitchFamily="34" charset="0"/>
              </a:rPr>
              <a:t>1002</a:t>
            </a:r>
            <a:r>
              <a:rPr kumimoji="1" lang="zh-CN" altLang="en-US" smtClean="0">
                <a:solidFill>
                  <a:srgbClr val="000000"/>
                </a:solidFill>
                <a:ea typeface="黑体" pitchFamily="49" charset="-122"/>
                <a:cs typeface="Arial" pitchFamily="34" charset="0"/>
              </a:rPr>
              <a:t>吨；年度耗电量较</a:t>
            </a:r>
            <a:r>
              <a:rPr kumimoji="1" lang="en-US" altLang="zh-CN" smtClean="0">
                <a:solidFill>
                  <a:srgbClr val="000000"/>
                </a:solidFill>
                <a:ea typeface="黑体" pitchFamily="49" charset="-122"/>
                <a:cs typeface="Arial" pitchFamily="34" charset="0"/>
              </a:rPr>
              <a:t>2010</a:t>
            </a:r>
            <a:r>
              <a:rPr kumimoji="1" lang="zh-CN" altLang="en-US" smtClean="0">
                <a:solidFill>
                  <a:srgbClr val="000000"/>
                </a:solidFill>
                <a:ea typeface="黑体" pitchFamily="49" charset="-122"/>
                <a:cs typeface="Arial" pitchFamily="34" charset="0"/>
              </a:rPr>
              <a:t>年人均下降</a:t>
            </a:r>
            <a:r>
              <a:rPr kumimoji="1" lang="en-US" altLang="zh-CN" smtClean="0">
                <a:solidFill>
                  <a:srgbClr val="000000"/>
                </a:solidFill>
                <a:ea typeface="黑体" pitchFamily="49" charset="-122"/>
                <a:cs typeface="Arial" pitchFamily="34" charset="0"/>
              </a:rPr>
              <a:t>5.4%</a:t>
            </a:r>
            <a:r>
              <a:rPr kumimoji="1" lang="zh-CN" altLang="en-US" smtClean="0">
                <a:solidFill>
                  <a:srgbClr val="000000"/>
                </a:solidFill>
                <a:ea typeface="黑体" pitchFamily="49" charset="-122"/>
                <a:cs typeface="Arial" pitchFamily="34" charset="0"/>
              </a:rPr>
              <a:t>，节约用电共计</a:t>
            </a:r>
            <a:r>
              <a:rPr kumimoji="1" lang="en-US" altLang="zh-CN" smtClean="0">
                <a:solidFill>
                  <a:srgbClr val="000000"/>
                </a:solidFill>
                <a:ea typeface="黑体" pitchFamily="49" charset="-122"/>
                <a:cs typeface="Arial" pitchFamily="34" charset="0"/>
              </a:rPr>
              <a:t>122</a:t>
            </a:r>
            <a:r>
              <a:rPr kumimoji="1" lang="zh-CN" altLang="en-US" smtClean="0">
                <a:solidFill>
                  <a:srgbClr val="000000"/>
                </a:solidFill>
                <a:ea typeface="黑体" pitchFamily="49" charset="-122"/>
                <a:cs typeface="Arial" pitchFamily="34" charset="0"/>
              </a:rPr>
              <a:t>万度。</a:t>
            </a:r>
            <a:endParaRPr kumimoji="1" lang="zh-CN" altLang="en-US" dirty="0">
              <a:solidFill>
                <a:srgbClr val="000000"/>
              </a:solidFill>
              <a:ea typeface="黑体" pitchFamily="49" charset="-122"/>
              <a:cs typeface="Arial" pitchFamily="34" charset="0"/>
            </a:endParaRPr>
          </a:p>
          <a:p>
            <a:pPr marL="268288" indent="-268288" algn="just">
              <a:lnSpc>
                <a:spcPct val="120000"/>
              </a:lnSpc>
              <a:buClr>
                <a:srgbClr val="FF3300"/>
              </a:buClr>
              <a:defRPr/>
            </a:pPr>
            <a:r>
              <a:rPr kumimoji="1" lang="en-US" altLang="zh-CN" sz="1600" b="1" smtClean="0">
                <a:solidFill>
                  <a:srgbClr val="000000"/>
                </a:solidFill>
                <a:ea typeface="黑体" pitchFamily="49" charset="-122"/>
                <a:cs typeface="Arial" pitchFamily="34" charset="0"/>
              </a:rPr>
              <a:t>2</a:t>
            </a:r>
            <a:r>
              <a:rPr kumimoji="1" lang="zh-CN" altLang="en-US" sz="1600" b="1" dirty="0">
                <a:solidFill>
                  <a:srgbClr val="000000"/>
                </a:solidFill>
                <a:ea typeface="黑体" pitchFamily="49" charset="-122"/>
                <a:cs typeface="Arial" pitchFamily="34" charset="0"/>
              </a:rPr>
              <a:t>、业务层面：站在客户角度做</a:t>
            </a:r>
            <a:r>
              <a:rPr kumimoji="1" lang="zh-CN" altLang="en-US" sz="2800" b="1" dirty="0">
                <a:solidFill>
                  <a:srgbClr val="FF9933"/>
                </a:solidFill>
                <a:ea typeface="黑体" pitchFamily="49" charset="-122"/>
                <a:cs typeface="Arial" pitchFamily="34" charset="0"/>
              </a:rPr>
              <a:t>加法</a:t>
            </a:r>
          </a:p>
          <a:p>
            <a:pPr marL="268288" indent="-268288" algn="just">
              <a:lnSpc>
                <a:spcPct val="120000"/>
              </a:lnSpc>
              <a:buClr>
                <a:srgbClr val="FF3300"/>
              </a:buClr>
              <a:buFont typeface="Wingdings" pitchFamily="2" charset="2"/>
              <a:buChar char="n"/>
              <a:defRPr/>
            </a:pPr>
            <a:r>
              <a:rPr kumimoji="1" lang="zh-CN" altLang="en-US" dirty="0">
                <a:solidFill>
                  <a:srgbClr val="000000"/>
                </a:solidFill>
                <a:ea typeface="黑体" pitchFamily="49" charset="-122"/>
                <a:cs typeface="Arial" pitchFamily="34" charset="0"/>
              </a:rPr>
              <a:t>充分结合平安业务特点和低碳经济趋势，</a:t>
            </a:r>
            <a:r>
              <a:rPr kumimoji="1" lang="zh-CN" altLang="en-US">
                <a:solidFill>
                  <a:srgbClr val="000000"/>
                </a:solidFill>
                <a:ea typeface="黑体" pitchFamily="49" charset="-122"/>
                <a:cs typeface="Arial" pitchFamily="34" charset="0"/>
              </a:rPr>
              <a:t>研</a:t>
            </a:r>
            <a:r>
              <a:rPr kumimoji="1" lang="zh-CN" altLang="en-US" smtClean="0">
                <a:solidFill>
                  <a:srgbClr val="000000"/>
                </a:solidFill>
                <a:ea typeface="黑体" pitchFamily="49" charset="-122"/>
                <a:cs typeface="Arial" pitchFamily="34" charset="0"/>
              </a:rPr>
              <a:t>发绿</a:t>
            </a:r>
            <a:r>
              <a:rPr kumimoji="1" lang="zh-CN" altLang="en-US" dirty="0">
                <a:solidFill>
                  <a:srgbClr val="000000"/>
                </a:solidFill>
                <a:ea typeface="黑体" pitchFamily="49" charset="-122"/>
                <a:cs typeface="Arial" pitchFamily="34" charset="0"/>
              </a:rPr>
              <a:t>色金融产品、服务及解决方案，如“绿色信贷”、“绿色保险”和“绿色证券”</a:t>
            </a:r>
            <a:r>
              <a:rPr kumimoji="1" lang="zh-CN" altLang="en-US">
                <a:solidFill>
                  <a:srgbClr val="000000"/>
                </a:solidFill>
                <a:ea typeface="黑体" pitchFamily="49" charset="-122"/>
                <a:cs typeface="Arial" pitchFamily="34" charset="0"/>
              </a:rPr>
              <a:t>等</a:t>
            </a:r>
            <a:r>
              <a:rPr kumimoji="1" lang="zh-CN" altLang="en-US" smtClean="0">
                <a:solidFill>
                  <a:srgbClr val="000000"/>
                </a:solidFill>
                <a:ea typeface="黑体" pitchFamily="49" charset="-122"/>
                <a:cs typeface="Arial" pitchFamily="34" charset="0"/>
              </a:rPr>
              <a:t>。推</a:t>
            </a:r>
            <a:r>
              <a:rPr kumimoji="1" lang="zh-CN" altLang="en-US" dirty="0">
                <a:solidFill>
                  <a:srgbClr val="000000"/>
                </a:solidFill>
                <a:ea typeface="黑体" pitchFamily="49" charset="-122"/>
                <a:cs typeface="Arial" pitchFamily="34" charset="0"/>
              </a:rPr>
              <a:t>出环境污染责</a:t>
            </a:r>
            <a:r>
              <a:rPr kumimoji="1" lang="zh-CN" altLang="en-US">
                <a:solidFill>
                  <a:srgbClr val="000000"/>
                </a:solidFill>
                <a:ea typeface="黑体" pitchFamily="49" charset="-122"/>
                <a:cs typeface="Arial" pitchFamily="34" charset="0"/>
              </a:rPr>
              <a:t>任</a:t>
            </a:r>
            <a:r>
              <a:rPr kumimoji="1" lang="zh-CN" altLang="en-US" smtClean="0">
                <a:solidFill>
                  <a:srgbClr val="000000"/>
                </a:solidFill>
                <a:ea typeface="黑体" pitchFamily="49" charset="-122"/>
                <a:cs typeface="Arial" pitchFamily="34" charset="0"/>
              </a:rPr>
              <a:t>险，承保件数为</a:t>
            </a:r>
            <a:r>
              <a:rPr kumimoji="1" lang="en-US" altLang="zh-CN" smtClean="0">
                <a:solidFill>
                  <a:srgbClr val="000000"/>
                </a:solidFill>
                <a:ea typeface="黑体" pitchFamily="49" charset="-122"/>
                <a:cs typeface="Arial" pitchFamily="34" charset="0"/>
              </a:rPr>
              <a:t>483</a:t>
            </a:r>
            <a:r>
              <a:rPr kumimoji="1" lang="zh-CN" altLang="en-US" smtClean="0">
                <a:solidFill>
                  <a:srgbClr val="000000"/>
                </a:solidFill>
                <a:ea typeface="黑体" pitchFamily="49" charset="-122"/>
                <a:cs typeface="Arial" pitchFamily="34" charset="0"/>
              </a:rPr>
              <a:t>笔；全面推出的</a:t>
            </a:r>
            <a:r>
              <a:rPr kumimoji="1" lang="en-US" altLang="zh-CN" smtClean="0">
                <a:solidFill>
                  <a:srgbClr val="000000"/>
                </a:solidFill>
                <a:ea typeface="黑体" pitchFamily="49" charset="-122"/>
                <a:cs typeface="Arial" pitchFamily="34" charset="0"/>
              </a:rPr>
              <a:t>MIT</a:t>
            </a:r>
            <a:r>
              <a:rPr kumimoji="1" lang="zh-CN" altLang="en-US" smtClean="0">
                <a:solidFill>
                  <a:srgbClr val="000000"/>
                </a:solidFill>
                <a:ea typeface="黑体" pitchFamily="49" charset="-122"/>
                <a:cs typeface="Arial" pitchFamily="34" charset="0"/>
              </a:rPr>
              <a:t>二代，提供更加多样化的保险产品，以“快”、“省”、“环保”等优势，为客户带来一站式综合金融服务，</a:t>
            </a:r>
            <a:r>
              <a:rPr kumimoji="1" lang="en-US" altLang="zh-CN" smtClean="0">
                <a:solidFill>
                  <a:srgbClr val="000000"/>
                </a:solidFill>
                <a:ea typeface="黑体" pitchFamily="49" charset="-122"/>
                <a:cs typeface="Arial" pitchFamily="34" charset="0"/>
              </a:rPr>
              <a:t>2011</a:t>
            </a:r>
            <a:r>
              <a:rPr kumimoji="1" lang="zh-CN" altLang="en-US" smtClean="0">
                <a:solidFill>
                  <a:srgbClr val="000000"/>
                </a:solidFill>
                <a:ea typeface="黑体" pitchFamily="49" charset="-122"/>
                <a:cs typeface="Arial" pitchFamily="34" charset="0"/>
              </a:rPr>
              <a:t>年全年，已有</a:t>
            </a:r>
            <a:r>
              <a:rPr kumimoji="1" lang="en-US" altLang="zh-CN" smtClean="0">
                <a:solidFill>
                  <a:srgbClr val="000000"/>
                </a:solidFill>
                <a:ea typeface="黑体" pitchFamily="49" charset="-122"/>
                <a:cs typeface="Arial" pitchFamily="34" charset="0"/>
              </a:rPr>
              <a:t>350</a:t>
            </a:r>
            <a:r>
              <a:rPr kumimoji="1" lang="zh-CN" altLang="en-US" smtClean="0">
                <a:solidFill>
                  <a:srgbClr val="000000"/>
                </a:solidFill>
                <a:ea typeface="黑体" pitchFamily="49" charset="-122"/>
                <a:cs typeface="Arial" pitchFamily="34" charset="0"/>
              </a:rPr>
              <a:t>余万名客户通过</a:t>
            </a:r>
            <a:r>
              <a:rPr kumimoji="1" lang="en-US" altLang="zh-CN" smtClean="0">
                <a:solidFill>
                  <a:srgbClr val="000000"/>
                </a:solidFill>
                <a:ea typeface="黑体" pitchFamily="49" charset="-122"/>
                <a:cs typeface="Arial" pitchFamily="34" charset="0"/>
              </a:rPr>
              <a:t>MIT</a:t>
            </a:r>
            <a:r>
              <a:rPr kumimoji="1" lang="zh-CN" altLang="en-US" smtClean="0">
                <a:solidFill>
                  <a:srgbClr val="000000"/>
                </a:solidFill>
                <a:ea typeface="黑体" pitchFamily="49" charset="-122"/>
                <a:cs typeface="Arial" pitchFamily="34" charset="0"/>
              </a:rPr>
              <a:t>获得保险保障，在</a:t>
            </a:r>
            <a:r>
              <a:rPr kumimoji="1" lang="en-US" altLang="zh-CN" smtClean="0">
                <a:solidFill>
                  <a:srgbClr val="000000"/>
                </a:solidFill>
                <a:ea typeface="黑体" pitchFamily="49" charset="-122"/>
                <a:cs typeface="Arial" pitchFamily="34" charset="0"/>
              </a:rPr>
              <a:t>MIT</a:t>
            </a:r>
            <a:r>
              <a:rPr kumimoji="1" lang="zh-CN" altLang="en-US" smtClean="0">
                <a:solidFill>
                  <a:srgbClr val="000000"/>
                </a:solidFill>
                <a:ea typeface="黑体" pitchFamily="49" charset="-122"/>
                <a:cs typeface="Arial" pitchFamily="34" charset="0"/>
              </a:rPr>
              <a:t>移动展业平台、寿险及信用卡电子单据方面的使用推广，共节省纸张约</a:t>
            </a:r>
            <a:r>
              <a:rPr kumimoji="1" lang="en-US" altLang="zh-CN" smtClean="0">
                <a:solidFill>
                  <a:srgbClr val="000000"/>
                </a:solidFill>
                <a:ea typeface="黑体" pitchFamily="49" charset="-122"/>
                <a:cs typeface="Arial" pitchFamily="34" charset="0"/>
              </a:rPr>
              <a:t>511.7</a:t>
            </a:r>
            <a:r>
              <a:rPr kumimoji="1" lang="zh-CN" altLang="en-US" smtClean="0">
                <a:solidFill>
                  <a:srgbClr val="000000"/>
                </a:solidFill>
                <a:ea typeface="黑体" pitchFamily="49" charset="-122"/>
                <a:cs typeface="Arial" pitchFamily="34" charset="0"/>
              </a:rPr>
              <a:t>吨；推出证</a:t>
            </a:r>
            <a:r>
              <a:rPr kumimoji="1" lang="zh-CN" altLang="en-US" dirty="0">
                <a:solidFill>
                  <a:srgbClr val="000000"/>
                </a:solidFill>
                <a:ea typeface="黑体" pitchFamily="49" charset="-122"/>
                <a:cs typeface="Arial" pitchFamily="34" charset="0"/>
              </a:rPr>
              <a:t>券</a:t>
            </a:r>
            <a:r>
              <a:rPr kumimoji="1" lang="en-US" altLang="zh-CN" dirty="0">
                <a:solidFill>
                  <a:srgbClr val="000000"/>
                </a:solidFill>
                <a:ea typeface="黑体" pitchFamily="49" charset="-122"/>
                <a:cs typeface="Arial" pitchFamily="34" charset="0"/>
              </a:rPr>
              <a:t>IPO</a:t>
            </a:r>
            <a:r>
              <a:rPr kumimoji="1" lang="zh-CN" altLang="en-US" dirty="0">
                <a:solidFill>
                  <a:srgbClr val="000000"/>
                </a:solidFill>
                <a:ea typeface="黑体" pitchFamily="49" charset="-122"/>
                <a:cs typeface="Arial" pitchFamily="34" charset="0"/>
              </a:rPr>
              <a:t>项目保荐环保</a:t>
            </a:r>
            <a:r>
              <a:rPr kumimoji="1" lang="zh-CN" altLang="en-US">
                <a:solidFill>
                  <a:srgbClr val="000000"/>
                </a:solidFill>
                <a:ea typeface="黑体" pitchFamily="49" charset="-122"/>
                <a:cs typeface="Arial" pitchFamily="34" charset="0"/>
              </a:rPr>
              <a:t>审</a:t>
            </a:r>
            <a:r>
              <a:rPr kumimoji="1" lang="zh-CN" altLang="en-US" smtClean="0">
                <a:solidFill>
                  <a:srgbClr val="000000"/>
                </a:solidFill>
                <a:ea typeface="黑体" pitchFamily="49" charset="-122"/>
                <a:cs typeface="Arial" pitchFamily="34" charset="0"/>
              </a:rPr>
              <a:t>查；</a:t>
            </a:r>
            <a:r>
              <a:rPr kumimoji="1" lang="en-US" altLang="zh-CN" smtClean="0">
                <a:solidFill>
                  <a:srgbClr val="000000"/>
                </a:solidFill>
                <a:ea typeface="黑体" pitchFamily="49" charset="-122"/>
                <a:cs typeface="Arial" pitchFamily="34" charset="0"/>
              </a:rPr>
              <a:t>PE</a:t>
            </a:r>
            <a:r>
              <a:rPr kumimoji="1" lang="zh-CN" altLang="en-US" dirty="0">
                <a:solidFill>
                  <a:srgbClr val="000000"/>
                </a:solidFill>
                <a:ea typeface="黑体" pitchFamily="49" charset="-122"/>
                <a:cs typeface="Arial" pitchFamily="34" charset="0"/>
              </a:rPr>
              <a:t>投资垃圾焚烧</a:t>
            </a:r>
            <a:r>
              <a:rPr kumimoji="1" lang="zh-CN" altLang="en-US">
                <a:solidFill>
                  <a:srgbClr val="000000"/>
                </a:solidFill>
                <a:ea typeface="黑体" pitchFamily="49" charset="-122"/>
                <a:cs typeface="Arial" pitchFamily="34" charset="0"/>
              </a:rPr>
              <a:t>发</a:t>
            </a:r>
            <a:r>
              <a:rPr kumimoji="1" lang="zh-CN" altLang="en-US" smtClean="0">
                <a:solidFill>
                  <a:srgbClr val="000000"/>
                </a:solidFill>
                <a:ea typeface="黑体" pitchFamily="49" charset="-122"/>
                <a:cs typeface="Arial" pitchFamily="34" charset="0"/>
              </a:rPr>
              <a:t>电项目等。</a:t>
            </a:r>
            <a:endParaRPr kumimoji="1" lang="zh-CN" altLang="en-US" dirty="0">
              <a:solidFill>
                <a:srgbClr val="000000"/>
              </a:solidFill>
              <a:ea typeface="黑体" pitchFamily="49" charset="-122"/>
              <a:cs typeface="Arial" pitchFamily="34" charset="0"/>
            </a:endParaRPr>
          </a:p>
          <a:p>
            <a:pPr marL="268288" indent="-268288" algn="just">
              <a:lnSpc>
                <a:spcPct val="120000"/>
              </a:lnSpc>
              <a:buClr>
                <a:srgbClr val="FF3300"/>
              </a:buClr>
              <a:defRPr/>
            </a:pPr>
            <a:r>
              <a:rPr kumimoji="1" lang="en-US" altLang="zh-CN" sz="1600" b="1" dirty="0">
                <a:solidFill>
                  <a:srgbClr val="000000"/>
                </a:solidFill>
                <a:ea typeface="黑体" pitchFamily="49" charset="-122"/>
                <a:cs typeface="Arial" pitchFamily="34" charset="0"/>
              </a:rPr>
              <a:t>3</a:t>
            </a:r>
            <a:r>
              <a:rPr kumimoji="1" lang="zh-CN" altLang="en-US" sz="1600" b="1" dirty="0">
                <a:solidFill>
                  <a:srgbClr val="000000"/>
                </a:solidFill>
                <a:ea typeface="黑体" pitchFamily="49" charset="-122"/>
                <a:cs typeface="Arial" pitchFamily="34" charset="0"/>
              </a:rPr>
              <a:t>、公益层面：站在社会角度做</a:t>
            </a:r>
            <a:r>
              <a:rPr kumimoji="1" lang="zh-CN" altLang="en-US" sz="2800" b="1" dirty="0">
                <a:solidFill>
                  <a:srgbClr val="FF9933"/>
                </a:solidFill>
                <a:ea typeface="黑体" pitchFamily="49" charset="-122"/>
                <a:cs typeface="Arial" pitchFamily="34" charset="0"/>
              </a:rPr>
              <a:t>乘法</a:t>
            </a:r>
          </a:p>
          <a:p>
            <a:pPr marL="268288" indent="-268288" algn="just">
              <a:lnSpc>
                <a:spcPct val="120000"/>
              </a:lnSpc>
              <a:buClr>
                <a:srgbClr val="FF3300"/>
              </a:buClr>
              <a:buFont typeface="Wingdings" pitchFamily="2" charset="2"/>
              <a:buChar char="n"/>
              <a:defRPr/>
            </a:pPr>
            <a:r>
              <a:rPr kumimoji="1" lang="zh-CN" altLang="en-US" dirty="0">
                <a:solidFill>
                  <a:srgbClr val="000000"/>
                </a:solidFill>
                <a:ea typeface="黑体" pitchFamily="49" charset="-122"/>
                <a:cs typeface="Arial" pitchFamily="34" charset="0"/>
              </a:rPr>
              <a:t>平安积极与媒体、</a:t>
            </a:r>
            <a:r>
              <a:rPr kumimoji="1" lang="en-US" altLang="zh-CN" dirty="0">
                <a:solidFill>
                  <a:srgbClr val="000000"/>
                </a:solidFill>
                <a:ea typeface="黑体" pitchFamily="49" charset="-122"/>
                <a:cs typeface="Arial" pitchFamily="34" charset="0"/>
              </a:rPr>
              <a:t>NGO</a:t>
            </a:r>
            <a:r>
              <a:rPr kumimoji="1" lang="zh-CN" altLang="en-US" dirty="0">
                <a:solidFill>
                  <a:srgbClr val="000000"/>
                </a:solidFill>
                <a:ea typeface="黑体" pitchFamily="49" charset="-122"/>
                <a:cs typeface="Arial" pitchFamily="34" charset="0"/>
              </a:rPr>
              <a:t>、政府、合作伙伴等利益相关方互动、合作，共同开展旨在倡导环保理念，促进社会绿色发展的公益活动。</a:t>
            </a:r>
          </a:p>
          <a:p>
            <a:pPr marL="268288" indent="-268288" algn="just">
              <a:lnSpc>
                <a:spcPct val="120000"/>
              </a:lnSpc>
              <a:buClr>
                <a:srgbClr val="FF3300"/>
              </a:buClr>
              <a:buFont typeface="Wingdings" pitchFamily="2" charset="2"/>
              <a:buChar char="n"/>
              <a:defRPr/>
            </a:pPr>
            <a:r>
              <a:rPr kumimoji="1" lang="en-US" altLang="zh-CN" smtClean="0">
                <a:solidFill>
                  <a:srgbClr val="000000"/>
                </a:solidFill>
                <a:ea typeface="黑体" pitchFamily="49" charset="-122"/>
                <a:cs typeface="Arial" pitchFamily="34" charset="0"/>
              </a:rPr>
              <a:t>2011</a:t>
            </a:r>
            <a:r>
              <a:rPr kumimoji="1" lang="zh-CN" altLang="en-US" smtClean="0">
                <a:solidFill>
                  <a:srgbClr val="000000"/>
                </a:solidFill>
                <a:ea typeface="黑体" pitchFamily="49" charset="-122"/>
                <a:cs typeface="Arial" pitchFamily="34" charset="0"/>
              </a:rPr>
              <a:t>年，低碳车主活动为</a:t>
            </a:r>
            <a:r>
              <a:rPr kumimoji="1" lang="en-US" altLang="zh-CN" smtClean="0">
                <a:solidFill>
                  <a:srgbClr val="000000"/>
                </a:solidFill>
                <a:ea typeface="黑体" pitchFamily="49" charset="-122"/>
                <a:cs typeface="Arial" pitchFamily="34" charset="0"/>
              </a:rPr>
              <a:t>50</a:t>
            </a:r>
            <a:r>
              <a:rPr kumimoji="1" lang="zh-CN" altLang="en-US" smtClean="0">
                <a:solidFill>
                  <a:srgbClr val="000000"/>
                </a:solidFill>
                <a:ea typeface="黑体" pitchFamily="49" charset="-122"/>
                <a:cs typeface="Arial" pitchFamily="34" charset="0"/>
              </a:rPr>
              <a:t>万车险客户赠送树苗，捐赠款项达</a:t>
            </a:r>
            <a:r>
              <a:rPr kumimoji="1" lang="en-US" altLang="zh-CN" smtClean="0">
                <a:solidFill>
                  <a:srgbClr val="000000"/>
                </a:solidFill>
                <a:ea typeface="黑体" pitchFamily="49" charset="-122"/>
                <a:cs typeface="Arial" pitchFamily="34" charset="0"/>
              </a:rPr>
              <a:t>250</a:t>
            </a:r>
            <a:r>
              <a:rPr kumimoji="1" lang="zh-CN" altLang="en-US" smtClean="0">
                <a:solidFill>
                  <a:srgbClr val="000000"/>
                </a:solidFill>
                <a:ea typeface="黑体" pitchFamily="49" charset="-122"/>
                <a:cs typeface="Arial" pitchFamily="34" charset="0"/>
              </a:rPr>
              <a:t>万元；低碳网络发布会有超过</a:t>
            </a:r>
            <a:r>
              <a:rPr kumimoji="1" lang="en-US" altLang="zh-CN" smtClean="0">
                <a:solidFill>
                  <a:srgbClr val="000000"/>
                </a:solidFill>
                <a:ea typeface="黑体" pitchFamily="49" charset="-122"/>
                <a:cs typeface="Arial" pitchFamily="34" charset="0"/>
              </a:rPr>
              <a:t>20</a:t>
            </a:r>
            <a:r>
              <a:rPr kumimoji="1" lang="zh-CN" altLang="en-US" smtClean="0">
                <a:solidFill>
                  <a:srgbClr val="000000"/>
                </a:solidFill>
                <a:ea typeface="黑体" pitchFamily="49" charset="-122"/>
                <a:cs typeface="Arial" pitchFamily="34" charset="0"/>
              </a:rPr>
              <a:t>万网友踊跃参与；微博低碳之旅吸引了</a:t>
            </a:r>
            <a:r>
              <a:rPr kumimoji="1" lang="en-US" altLang="zh-CN" smtClean="0">
                <a:solidFill>
                  <a:srgbClr val="000000"/>
                </a:solidFill>
                <a:ea typeface="黑体" pitchFamily="49" charset="-122"/>
                <a:cs typeface="Arial" pitchFamily="34" charset="0"/>
              </a:rPr>
              <a:t>30</a:t>
            </a:r>
            <a:r>
              <a:rPr kumimoji="1" lang="zh-CN" altLang="en-US" smtClean="0">
                <a:solidFill>
                  <a:srgbClr val="000000"/>
                </a:solidFill>
                <a:ea typeface="黑体" pitchFamily="49" charset="-122"/>
                <a:cs typeface="Arial" pitchFamily="34" charset="0"/>
              </a:rPr>
              <a:t>多万用户的积极关注；“低碳生活秀”活动 征集到各类创意作品</a:t>
            </a:r>
            <a:r>
              <a:rPr kumimoji="1" lang="en-US" altLang="zh-CN" smtClean="0">
                <a:solidFill>
                  <a:srgbClr val="000000"/>
                </a:solidFill>
                <a:ea typeface="黑体" pitchFamily="49" charset="-122"/>
                <a:cs typeface="Arial" pitchFamily="34" charset="0"/>
              </a:rPr>
              <a:t>300</a:t>
            </a:r>
            <a:r>
              <a:rPr kumimoji="1" lang="zh-CN" altLang="en-US" smtClean="0">
                <a:solidFill>
                  <a:srgbClr val="000000"/>
                </a:solidFill>
                <a:ea typeface="黑体" pitchFamily="49" charset="-122"/>
                <a:cs typeface="Arial" pitchFamily="34" charset="0"/>
              </a:rPr>
              <a:t>多件。</a:t>
            </a:r>
          </a:p>
          <a:p>
            <a:pPr marL="342900" indent="-342900">
              <a:lnSpc>
                <a:spcPct val="120000"/>
              </a:lnSpc>
              <a:spcBef>
                <a:spcPct val="20000"/>
              </a:spcBef>
              <a:buClr>
                <a:srgbClr val="FF6600"/>
              </a:buClr>
              <a:buFont typeface="Wingdings" pitchFamily="2" charset="2"/>
              <a:buChar char="n"/>
              <a:defRPr/>
            </a:pPr>
            <a:endParaRPr lang="zh-CN" altLang="en-US" b="1" dirty="0">
              <a:solidFill>
                <a:srgbClr val="000000"/>
              </a:solidFill>
              <a:ea typeface="黑体" pitchFamily="49" charset="-122"/>
              <a:cs typeface="Arial" pitchFamily="34" charset="0"/>
            </a:endParaRPr>
          </a:p>
        </p:txBody>
      </p:sp>
      <p:sp>
        <p:nvSpPr>
          <p:cNvPr id="5" name="Rectangle 2"/>
          <p:cNvSpPr>
            <a:spLocks noChangeArrowheads="1"/>
          </p:cNvSpPr>
          <p:nvPr/>
        </p:nvSpPr>
        <p:spPr bwMode="auto">
          <a:xfrm>
            <a:off x="311150" y="200025"/>
            <a:ext cx="8159750" cy="482600"/>
          </a:xfrm>
          <a:prstGeom prst="rect">
            <a:avLst/>
          </a:prstGeom>
          <a:noFill/>
          <a:ln w="9525">
            <a:noFill/>
            <a:miter lim="800000"/>
            <a:headEnd/>
            <a:tailEnd/>
          </a:ln>
        </p:spPr>
        <p:txBody>
          <a:bodyPr lIns="0" tIns="0" rIns="0"/>
          <a:lstStyle/>
          <a:p>
            <a:pPr>
              <a:defRPr/>
            </a:pPr>
            <a:r>
              <a:rPr lang="zh-CN" altLang="en-US" sz="2800" b="1" dirty="0">
                <a:solidFill>
                  <a:srgbClr val="FF6600"/>
                </a:solidFill>
                <a:ea typeface="黑体" pitchFamily="49" charset="-122"/>
                <a:cs typeface="Arial" pitchFamily="34" charset="0"/>
              </a:rPr>
              <a:t>社会责任</a:t>
            </a:r>
            <a:endParaRPr lang="en-US" altLang="zh-CN" sz="2800" b="1" dirty="0">
              <a:solidFill>
                <a:srgbClr val="FF6600"/>
              </a:solidFill>
              <a:ea typeface="黑体" pitchFamily="49" charset="-122"/>
              <a:cs typeface="Arial" pitchFamily="34" charset="0"/>
            </a:endParaRPr>
          </a:p>
          <a:p>
            <a:pPr>
              <a:defRPr/>
            </a:pPr>
            <a:r>
              <a:rPr lang="zh-CN" altLang="en-US" sz="2600" b="1" dirty="0">
                <a:solidFill>
                  <a:schemeClr val="tx1"/>
                </a:solidFill>
                <a:latin typeface="黑体" pitchFamily="49" charset="-122"/>
                <a:ea typeface="黑体" pitchFamily="49" charset="-122"/>
              </a:rPr>
              <a:t>企业公民行为（</a:t>
            </a:r>
            <a:r>
              <a:rPr lang="en-US" altLang="zh-CN" sz="2600" b="1" dirty="0">
                <a:solidFill>
                  <a:schemeClr val="tx1"/>
                </a:solidFill>
                <a:latin typeface="黑体" pitchFamily="49" charset="-122"/>
                <a:ea typeface="黑体" pitchFamily="49" charset="-122"/>
              </a:rPr>
              <a:t>2</a:t>
            </a:r>
            <a:r>
              <a:rPr lang="zh-CN" altLang="en-US" sz="2600" b="1" dirty="0">
                <a:solidFill>
                  <a:schemeClr val="tx1"/>
                </a:solidFill>
                <a:latin typeface="黑体" pitchFamily="49" charset="-122"/>
                <a:ea typeface="黑体" pitchFamily="49" charset="-122"/>
              </a:rPr>
              <a:t>）</a:t>
            </a:r>
            <a:r>
              <a:rPr lang="en-US" altLang="zh-CN" sz="2600" b="1" dirty="0">
                <a:solidFill>
                  <a:schemeClr val="tx1"/>
                </a:solidFill>
                <a:latin typeface="黑体" pitchFamily="49" charset="-122"/>
                <a:ea typeface="黑体" pitchFamily="49" charset="-122"/>
              </a:rPr>
              <a:t>——</a:t>
            </a:r>
            <a:r>
              <a:rPr lang="zh-CN" altLang="en-US" sz="2600" b="1" dirty="0">
                <a:solidFill>
                  <a:schemeClr val="tx1"/>
                </a:solidFill>
                <a:latin typeface="黑体" pitchFamily="49" charset="-122"/>
                <a:ea typeface="黑体" pitchFamily="49" charset="-122"/>
              </a:rPr>
              <a:t>环境管理</a:t>
            </a:r>
          </a:p>
          <a:p>
            <a:pPr>
              <a:defRPr/>
            </a:pPr>
            <a:endParaRPr lang="zh-CN" altLang="en-US" sz="4000" b="1" dirty="0">
              <a:solidFill>
                <a:srgbClr val="FF6600"/>
              </a:solidFill>
              <a:effectLst>
                <a:outerShdw blurRad="38100" dist="38100" dir="2700000" algn="tl">
                  <a:srgbClr val="C0C0C0"/>
                </a:outerShdw>
              </a:effectLst>
              <a:ea typeface="黑体" pitchFamily="49"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email"/>
          <a:srcRect t="-2515"/>
          <a:stretch>
            <a:fillRect/>
          </a:stretch>
        </p:blipFill>
        <p:spPr bwMode="blackWhite">
          <a:xfrm rot="20770009">
            <a:off x="-250760" y="2229778"/>
            <a:ext cx="3461108" cy="215874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6082" name="Rectangle 3"/>
          <p:cNvSpPr>
            <a:spLocks noGrp="1" noChangeArrowheads="1"/>
          </p:cNvSpPr>
          <p:nvPr>
            <p:ph type="body" idx="1"/>
          </p:nvPr>
        </p:nvSpPr>
        <p:spPr>
          <a:xfrm>
            <a:off x="2793999" y="1628775"/>
            <a:ext cx="6049963" cy="4525963"/>
          </a:xfrm>
        </p:spPr>
        <p:txBody>
          <a:bodyPr/>
          <a:lstStyle/>
          <a:p>
            <a:pPr eaLnBrk="1" hangingPunct="1">
              <a:lnSpc>
                <a:spcPct val="120000"/>
              </a:lnSpc>
              <a:buClr>
                <a:srgbClr val="FF6600"/>
              </a:buClr>
            </a:pPr>
            <a:r>
              <a:rPr lang="zh-CN" altLang="en-US" sz="1600" smtClean="0">
                <a:solidFill>
                  <a:srgbClr val="FF0000"/>
                </a:solidFill>
                <a:ea typeface="黑体" pitchFamily="49" charset="-122"/>
                <a:cs typeface="Arial" pitchFamily="34" charset="0"/>
              </a:rPr>
              <a:t>无偿献血</a:t>
            </a:r>
            <a:r>
              <a:rPr lang="zh-CN" altLang="en-US" sz="1600" smtClean="0">
                <a:ea typeface="黑体" pitchFamily="49" charset="-122"/>
                <a:cs typeface="Arial" pitchFamily="34" charset="0"/>
              </a:rPr>
              <a:t>：</a:t>
            </a:r>
            <a:r>
              <a:rPr lang="en-US" altLang="zh-CN" sz="1600" smtClean="0">
                <a:ea typeface="黑体" pitchFamily="49" charset="-122"/>
                <a:cs typeface="Arial" pitchFamily="34" charset="0"/>
              </a:rPr>
              <a:t>2002</a:t>
            </a:r>
            <a:r>
              <a:rPr lang="zh-CN" altLang="en-US" sz="1600" smtClean="0">
                <a:ea typeface="黑体" pitchFamily="49" charset="-122"/>
                <a:cs typeface="Arial" pitchFamily="34" charset="0"/>
              </a:rPr>
              <a:t>年，平安向中国红十字会捐赠价值</a:t>
            </a:r>
            <a:r>
              <a:rPr lang="en-US" altLang="zh-CN" sz="1600" smtClean="0">
                <a:ea typeface="黑体" pitchFamily="49" charset="-122"/>
                <a:cs typeface="Arial" pitchFamily="34" charset="0"/>
              </a:rPr>
              <a:t>1000</a:t>
            </a:r>
            <a:r>
              <a:rPr lang="zh-CN" altLang="en-US" sz="1600" smtClean="0">
                <a:ea typeface="黑体" pitchFamily="49" charset="-122"/>
                <a:cs typeface="Arial" pitchFamily="34" charset="0"/>
              </a:rPr>
              <a:t>万元的</a:t>
            </a:r>
            <a:r>
              <a:rPr lang="en-US" altLang="zh-CN" sz="1600" smtClean="0">
                <a:ea typeface="黑体" pitchFamily="49" charset="-122"/>
                <a:cs typeface="Arial" pitchFamily="34" charset="0"/>
              </a:rPr>
              <a:t>38</a:t>
            </a:r>
            <a:r>
              <a:rPr lang="zh-CN" altLang="en-US" sz="1600" smtClean="0">
                <a:ea typeface="黑体" pitchFamily="49" charset="-122"/>
                <a:cs typeface="Arial" pitchFamily="34" charset="0"/>
              </a:rPr>
              <a:t>辆献血车。 截至目前，在全国范围内各地平安员工进行的大规模无偿献血活动中，平安员工累计捐血总量已经超过</a:t>
            </a:r>
            <a:r>
              <a:rPr lang="en-US" altLang="zh-CN" sz="1600" b="1" smtClean="0">
                <a:ea typeface="黑体" pitchFamily="49" charset="-122"/>
                <a:cs typeface="Arial" pitchFamily="34" charset="0"/>
              </a:rPr>
              <a:t>3675</a:t>
            </a:r>
            <a:r>
              <a:rPr lang="zh-CN" altLang="en-US" sz="1600" b="1" smtClean="0">
                <a:ea typeface="黑体" pitchFamily="49" charset="-122"/>
                <a:cs typeface="Arial" pitchFamily="34" charset="0"/>
              </a:rPr>
              <a:t>余万</a:t>
            </a:r>
            <a:r>
              <a:rPr lang="en-US" altLang="zh-CN" sz="1600" smtClean="0">
                <a:ea typeface="黑体" pitchFamily="49" charset="-122"/>
                <a:cs typeface="Arial" pitchFamily="34" charset="0"/>
              </a:rPr>
              <a:t>CC</a:t>
            </a:r>
            <a:r>
              <a:rPr lang="zh-CN" altLang="en-US" sz="1600" smtClean="0">
                <a:ea typeface="黑体" pitchFamily="49" charset="-122"/>
                <a:cs typeface="Arial" pitchFamily="34" charset="0"/>
              </a:rPr>
              <a:t>。 </a:t>
            </a:r>
          </a:p>
          <a:p>
            <a:pPr eaLnBrk="1" hangingPunct="1">
              <a:lnSpc>
                <a:spcPct val="120000"/>
              </a:lnSpc>
              <a:buClr>
                <a:srgbClr val="FF6600"/>
              </a:buClr>
            </a:pPr>
            <a:r>
              <a:rPr lang="zh-CN" altLang="en-US" sz="1600" smtClean="0">
                <a:solidFill>
                  <a:srgbClr val="FF0000"/>
                </a:solidFill>
                <a:ea typeface="黑体" pitchFamily="2" charset="-122"/>
              </a:rPr>
              <a:t>造血干细胞保险捐赠</a:t>
            </a:r>
            <a:r>
              <a:rPr lang="zh-CN" altLang="en-US" sz="1600" smtClean="0">
                <a:ea typeface="黑体" pitchFamily="2" charset="-122"/>
              </a:rPr>
              <a:t>：</a:t>
            </a:r>
            <a:r>
              <a:rPr lang="zh-CN" altLang="en-US" sz="1600" smtClean="0">
                <a:ea typeface="黑体" pitchFamily="49" charset="-122"/>
                <a:cs typeface="Arial" pitchFamily="34" charset="0"/>
              </a:rPr>
              <a:t>截至</a:t>
            </a:r>
            <a:r>
              <a:rPr lang="en-US" altLang="zh-CN" sz="1600" smtClean="0">
                <a:ea typeface="黑体" pitchFamily="49" charset="-122"/>
                <a:cs typeface="Arial" pitchFamily="34" charset="0"/>
              </a:rPr>
              <a:t>2010</a:t>
            </a:r>
            <a:r>
              <a:rPr lang="zh-CN" altLang="en-US" sz="1600" smtClean="0">
                <a:ea typeface="黑体" pitchFamily="49" charset="-122"/>
                <a:cs typeface="Arial" pitchFamily="34" charset="0"/>
              </a:rPr>
              <a:t>年，平安已为超过</a:t>
            </a:r>
            <a:r>
              <a:rPr lang="en-US" altLang="zh-CN" sz="1600" smtClean="0">
                <a:ea typeface="黑体" pitchFamily="49" charset="-122"/>
                <a:cs typeface="Arial" pitchFamily="34" charset="0"/>
              </a:rPr>
              <a:t>2500</a:t>
            </a:r>
            <a:r>
              <a:rPr lang="zh-CN" altLang="en-US" sz="1600" smtClean="0">
                <a:ea typeface="黑体" pitchFamily="49" charset="-122"/>
                <a:cs typeface="Arial" pitchFamily="34" charset="0"/>
              </a:rPr>
              <a:t>名造血干细胞捐献者无偿提供了一年期重大疾病、意外伤害及住院安心保险保障计划，捐赠总保额逾</a:t>
            </a:r>
            <a:r>
              <a:rPr lang="en-US" altLang="zh-CN" sz="1600" b="1" smtClean="0">
                <a:ea typeface="黑体" pitchFamily="49" charset="-122"/>
                <a:cs typeface="Arial" pitchFamily="34" charset="0"/>
              </a:rPr>
              <a:t>9</a:t>
            </a:r>
            <a:r>
              <a:rPr lang="zh-CN" altLang="en-US" sz="1600" b="1" smtClean="0">
                <a:ea typeface="黑体" pitchFamily="49" charset="-122"/>
                <a:cs typeface="Arial" pitchFamily="34" charset="0"/>
              </a:rPr>
              <a:t>亿</a:t>
            </a:r>
            <a:r>
              <a:rPr lang="zh-CN" altLang="en-US" sz="1600" smtClean="0">
                <a:ea typeface="黑体" pitchFamily="49" charset="-122"/>
                <a:cs typeface="Arial" pitchFamily="34" charset="0"/>
              </a:rPr>
              <a:t>元。</a:t>
            </a:r>
          </a:p>
          <a:p>
            <a:pPr eaLnBrk="1" hangingPunct="1">
              <a:lnSpc>
                <a:spcPct val="120000"/>
              </a:lnSpc>
              <a:buClr>
                <a:srgbClr val="FF6600"/>
              </a:buClr>
            </a:pPr>
            <a:r>
              <a:rPr lang="zh-CN" altLang="en-US" sz="1600" smtClean="0">
                <a:solidFill>
                  <a:srgbClr val="FF0000"/>
                </a:solidFill>
                <a:ea typeface="黑体" pitchFamily="49" charset="-122"/>
                <a:cs typeface="Arial" pitchFamily="34" charset="0"/>
              </a:rPr>
              <a:t>灾难救助</a:t>
            </a:r>
            <a:r>
              <a:rPr lang="zh-CN" altLang="en-US" sz="1600" smtClean="0">
                <a:ea typeface="黑体" pitchFamily="49" charset="-122"/>
                <a:cs typeface="Arial" pitchFamily="34" charset="0"/>
              </a:rPr>
              <a:t>：</a:t>
            </a:r>
            <a:r>
              <a:rPr lang="en-US" altLang="zh-CN" sz="1600" smtClean="0">
                <a:ea typeface="黑体" pitchFamily="49" charset="-122"/>
                <a:cs typeface="Arial" pitchFamily="34" charset="0"/>
              </a:rPr>
              <a:t>5.12</a:t>
            </a:r>
            <a:r>
              <a:rPr lang="zh-CN" altLang="en-US" sz="1600" smtClean="0">
                <a:ea typeface="黑体" pitchFamily="49" charset="-122"/>
                <a:cs typeface="Arial" pitchFamily="34" charset="0"/>
              </a:rPr>
              <a:t>地震后，平安开展“祝福中国，平安</a:t>
            </a:r>
            <a:r>
              <a:rPr lang="en-US" altLang="zh-CN" sz="1600" smtClean="0">
                <a:ea typeface="黑体" pitchFamily="49" charset="-122"/>
                <a:cs typeface="Arial" pitchFamily="34" charset="0"/>
              </a:rPr>
              <a:t>2008”</a:t>
            </a:r>
            <a:r>
              <a:rPr lang="zh-CN" altLang="en-US" sz="1600" smtClean="0">
                <a:ea typeface="黑体" pitchFamily="49" charset="-122"/>
                <a:cs typeface="Arial" pitchFamily="34" charset="0"/>
              </a:rPr>
              <a:t>大型红十字无偿献血活动，同时向中国红十字会捐赠保额达</a:t>
            </a:r>
            <a:r>
              <a:rPr lang="en-US" altLang="zh-CN" sz="1600" smtClean="0">
                <a:ea typeface="黑体" pitchFamily="49" charset="-122"/>
                <a:cs typeface="Arial" pitchFamily="34" charset="0"/>
              </a:rPr>
              <a:t>40</a:t>
            </a:r>
            <a:r>
              <a:rPr lang="zh-CN" altLang="en-US" sz="1600" smtClean="0">
                <a:ea typeface="黑体" pitchFamily="49" charset="-122"/>
                <a:cs typeface="Arial" pitchFamily="34" charset="0"/>
              </a:rPr>
              <a:t>亿元的意外伤害保险及意外伤害医疗保险；在</a:t>
            </a:r>
            <a:r>
              <a:rPr lang="en-US" altLang="zh-CN" sz="1600" smtClean="0">
                <a:ea typeface="黑体" pitchFamily="49" charset="-122"/>
                <a:cs typeface="Arial" pitchFamily="34" charset="0"/>
              </a:rPr>
              <a:t>2008</a:t>
            </a:r>
            <a:r>
              <a:rPr lang="zh-CN" altLang="en-US" sz="1600" smtClean="0">
                <a:ea typeface="黑体" pitchFamily="49" charset="-122"/>
                <a:cs typeface="Arial" pitchFamily="34" charset="0"/>
              </a:rPr>
              <a:t>年四川</a:t>
            </a:r>
            <a:r>
              <a:rPr lang="en-US" altLang="zh-CN" sz="1600" smtClean="0">
                <a:ea typeface="黑体" pitchFamily="49" charset="-122"/>
                <a:cs typeface="Arial" pitchFamily="34" charset="0"/>
              </a:rPr>
              <a:t>5.12</a:t>
            </a:r>
            <a:r>
              <a:rPr lang="zh-CN" altLang="en-US" sz="1600" smtClean="0">
                <a:ea typeface="黑体" pitchFamily="49" charset="-122"/>
                <a:cs typeface="Arial" pitchFamily="34" charset="0"/>
              </a:rPr>
              <a:t>地震灾害中，平安员工和企业累计捐款总额逾人民币</a:t>
            </a:r>
            <a:r>
              <a:rPr lang="en-US" altLang="zh-CN" sz="1600" smtClean="0">
                <a:ea typeface="黑体" pitchFamily="49" charset="-122"/>
                <a:cs typeface="Arial" pitchFamily="34" charset="0"/>
              </a:rPr>
              <a:t>7500</a:t>
            </a:r>
            <a:r>
              <a:rPr lang="zh-CN" altLang="en-US" sz="1600" smtClean="0">
                <a:ea typeface="黑体" pitchFamily="49" charset="-122"/>
                <a:cs typeface="Arial" pitchFamily="34" charset="0"/>
              </a:rPr>
              <a:t>万元；</a:t>
            </a:r>
            <a:r>
              <a:rPr lang="en-US" altLang="zh-CN" sz="1600" smtClean="0">
                <a:ea typeface="黑体" pitchFamily="49" charset="-122"/>
                <a:cs typeface="Arial" pitchFamily="34" charset="0"/>
              </a:rPr>
              <a:t>2011</a:t>
            </a:r>
            <a:r>
              <a:rPr lang="zh-CN" altLang="en-US" sz="1600" smtClean="0">
                <a:ea typeface="黑体" pitchFamily="49" charset="-122"/>
                <a:cs typeface="Arial" pitchFamily="34" charset="0"/>
              </a:rPr>
              <a:t>年，平安对突发灾难捐助投入累计超过人民币</a:t>
            </a:r>
            <a:r>
              <a:rPr lang="en-US" altLang="zh-CN" sz="1600" b="1" smtClean="0">
                <a:ea typeface="黑体" pitchFamily="49" charset="-122"/>
                <a:cs typeface="Arial" pitchFamily="34" charset="0"/>
              </a:rPr>
              <a:t>1398</a:t>
            </a:r>
            <a:r>
              <a:rPr lang="zh-CN" altLang="en-US" sz="1600" b="1" smtClean="0">
                <a:ea typeface="黑体" pitchFamily="49" charset="-122"/>
                <a:cs typeface="Arial" pitchFamily="34" charset="0"/>
              </a:rPr>
              <a:t>万</a:t>
            </a:r>
            <a:r>
              <a:rPr lang="zh-CN" altLang="en-US" sz="1600" smtClean="0">
                <a:ea typeface="黑体" pitchFamily="49" charset="-122"/>
                <a:cs typeface="Arial" pitchFamily="34" charset="0"/>
              </a:rPr>
              <a:t>元；在</a:t>
            </a:r>
            <a:r>
              <a:rPr lang="en-US" altLang="zh-CN" sz="1600" smtClean="0">
                <a:ea typeface="黑体" pitchFamily="49" charset="-122"/>
                <a:cs typeface="Arial" pitchFamily="34" charset="0"/>
              </a:rPr>
              <a:t>2010</a:t>
            </a:r>
            <a:r>
              <a:rPr lang="zh-CN" altLang="en-US" sz="1600" smtClean="0">
                <a:ea typeface="黑体" pitchFamily="49" charset="-122"/>
                <a:cs typeface="Arial" pitchFamily="34" charset="0"/>
              </a:rPr>
              <a:t>年青海玉树地震灾区，平安捐款人民币</a:t>
            </a:r>
            <a:r>
              <a:rPr lang="en-US" altLang="zh-CN" sz="1600" smtClean="0">
                <a:ea typeface="黑体" pitchFamily="49" charset="-122"/>
                <a:cs typeface="Arial" pitchFamily="34" charset="0"/>
              </a:rPr>
              <a:t>1000</a:t>
            </a:r>
            <a:r>
              <a:rPr lang="zh-CN" altLang="en-US" sz="1600" smtClean="0">
                <a:ea typeface="黑体" pitchFamily="49" charset="-122"/>
                <a:cs typeface="Arial" pitchFamily="34" charset="0"/>
              </a:rPr>
              <a:t>万元。甘肃甘南自治州舟曲县泥石流灾害中，平安捐赠</a:t>
            </a:r>
            <a:r>
              <a:rPr lang="en-US" altLang="zh-CN" sz="1600" smtClean="0">
                <a:ea typeface="黑体" pitchFamily="49" charset="-122"/>
                <a:cs typeface="Arial" pitchFamily="34" charset="0"/>
              </a:rPr>
              <a:t>110</a:t>
            </a:r>
            <a:r>
              <a:rPr lang="zh-CN" altLang="en-US" sz="1600" smtClean="0">
                <a:ea typeface="黑体" pitchFamily="49" charset="-122"/>
                <a:cs typeface="Arial" pitchFamily="34" charset="0"/>
              </a:rPr>
              <a:t>万元，其中</a:t>
            </a:r>
            <a:r>
              <a:rPr lang="en-US" altLang="zh-CN" sz="1600" smtClean="0">
                <a:ea typeface="黑体" pitchFamily="49" charset="-122"/>
                <a:cs typeface="Arial" pitchFamily="34" charset="0"/>
              </a:rPr>
              <a:t>10</a:t>
            </a:r>
            <a:r>
              <a:rPr lang="zh-CN" altLang="en-US" sz="1600" smtClean="0">
                <a:ea typeface="黑体" pitchFamily="49" charset="-122"/>
                <a:cs typeface="Arial" pitchFamily="34" charset="0"/>
              </a:rPr>
              <a:t>万元是产险、寿险、养老险甘肃分公司员工的自发捐赠。</a:t>
            </a:r>
          </a:p>
          <a:p>
            <a:pPr eaLnBrk="1" hangingPunct="1">
              <a:lnSpc>
                <a:spcPct val="120000"/>
              </a:lnSpc>
              <a:buClr>
                <a:srgbClr val="FF6600"/>
              </a:buClr>
            </a:pPr>
            <a:endParaRPr lang="zh-CN" altLang="en-US" sz="1600" smtClean="0">
              <a:ea typeface="黑体" pitchFamily="49" charset="-122"/>
              <a:cs typeface="Arial" pitchFamily="34" charset="0"/>
            </a:endParaRPr>
          </a:p>
        </p:txBody>
      </p:sp>
      <p:sp>
        <p:nvSpPr>
          <p:cNvPr id="5" name="Rectangle 2"/>
          <p:cNvSpPr>
            <a:spLocks noChangeArrowheads="1"/>
          </p:cNvSpPr>
          <p:nvPr/>
        </p:nvSpPr>
        <p:spPr bwMode="auto">
          <a:xfrm>
            <a:off x="171450" y="295275"/>
            <a:ext cx="8782050" cy="669925"/>
          </a:xfrm>
          <a:prstGeom prst="rect">
            <a:avLst/>
          </a:prstGeom>
          <a:noFill/>
          <a:ln w="9525">
            <a:noFill/>
            <a:miter lim="800000"/>
            <a:headEnd/>
            <a:tailEnd/>
          </a:ln>
        </p:spPr>
        <p:txBody>
          <a:bodyPr lIns="0" tIns="0" rIns="0"/>
          <a:lstStyle/>
          <a:p>
            <a:pPr>
              <a:defRPr/>
            </a:pPr>
            <a:r>
              <a:rPr lang="zh-CN" altLang="en-US" sz="3200" b="1" dirty="0">
                <a:solidFill>
                  <a:srgbClr val="FF6600"/>
                </a:solidFill>
                <a:ea typeface="黑体" pitchFamily="49" charset="-122"/>
                <a:cs typeface="Arial" pitchFamily="34" charset="0"/>
              </a:rPr>
              <a:t>社会责任</a:t>
            </a:r>
            <a:endParaRPr lang="en-US" altLang="zh-CN" sz="3200" b="1" dirty="0">
              <a:solidFill>
                <a:srgbClr val="FF6600"/>
              </a:solidFill>
              <a:ea typeface="黑体" pitchFamily="49" charset="-122"/>
              <a:cs typeface="Arial" pitchFamily="34" charset="0"/>
            </a:endParaRPr>
          </a:p>
          <a:p>
            <a:pPr>
              <a:defRPr/>
            </a:pPr>
            <a:r>
              <a:rPr lang="zh-CN" altLang="en-US" sz="3200" b="1" dirty="0">
                <a:solidFill>
                  <a:schemeClr val="tx1"/>
                </a:solidFill>
                <a:ea typeface="黑体" pitchFamily="49" charset="-122"/>
                <a:cs typeface="Arial" pitchFamily="34" charset="0"/>
              </a:rPr>
              <a:t>企业公民行为（</a:t>
            </a:r>
            <a:r>
              <a:rPr lang="en-US" altLang="zh-CN" sz="3200" b="1" dirty="0">
                <a:solidFill>
                  <a:schemeClr val="tx1"/>
                </a:solidFill>
                <a:ea typeface="黑体" pitchFamily="49" charset="-122"/>
                <a:cs typeface="Arial" pitchFamily="34" charset="0"/>
              </a:rPr>
              <a:t>3</a:t>
            </a:r>
            <a:r>
              <a:rPr lang="zh-CN" altLang="en-US" sz="3200" b="1" dirty="0">
                <a:solidFill>
                  <a:schemeClr val="tx1"/>
                </a:solidFill>
                <a:ea typeface="黑体" pitchFamily="49" charset="-122"/>
                <a:cs typeface="Arial" pitchFamily="34" charset="0"/>
              </a:rPr>
              <a:t>）</a:t>
            </a:r>
            <a:r>
              <a:rPr lang="en-US" altLang="zh-CN" sz="3200" b="1" dirty="0">
                <a:solidFill>
                  <a:schemeClr val="tx1"/>
                </a:solidFill>
                <a:ea typeface="黑体" pitchFamily="49" charset="-122"/>
                <a:cs typeface="Arial" pitchFamily="34" charset="0"/>
              </a:rPr>
              <a:t>——</a:t>
            </a:r>
            <a:r>
              <a:rPr lang="zh-CN" altLang="en-US" sz="3200" b="1" dirty="0">
                <a:solidFill>
                  <a:schemeClr val="tx1"/>
                </a:solidFill>
                <a:ea typeface="黑体" pitchFamily="49" charset="-122"/>
                <a:cs typeface="Arial" pitchFamily="34" charset="0"/>
              </a:rPr>
              <a:t>红</a:t>
            </a:r>
            <a:r>
              <a:rPr lang="zh-CN" altLang="en-US" sz="3200" b="1">
                <a:solidFill>
                  <a:schemeClr val="tx1"/>
                </a:solidFill>
                <a:ea typeface="黑体" pitchFamily="49" charset="-122"/>
                <a:cs typeface="Arial" pitchFamily="34" charset="0"/>
              </a:rPr>
              <a:t>十</a:t>
            </a:r>
            <a:r>
              <a:rPr lang="zh-CN" altLang="en-US" sz="3200" b="1" smtClean="0">
                <a:solidFill>
                  <a:schemeClr val="tx1"/>
                </a:solidFill>
                <a:ea typeface="黑体" pitchFamily="49" charset="-122"/>
                <a:cs typeface="Arial" pitchFamily="34" charset="0"/>
              </a:rPr>
              <a:t>字</a:t>
            </a:r>
            <a:endParaRPr lang="zh-CN" altLang="en-US" sz="3200" b="1" dirty="0">
              <a:solidFill>
                <a:schemeClr val="tx1"/>
              </a:solidFill>
              <a:ea typeface="黑体" pitchFamily="49" charset="-122"/>
              <a:cs typeface="Arial" pitchFamily="34" charset="0"/>
            </a:endParaRPr>
          </a:p>
          <a:p>
            <a:pPr>
              <a:defRPr/>
            </a:pPr>
            <a:endParaRPr lang="zh-CN" altLang="en-US" sz="3000" b="1" dirty="0">
              <a:solidFill>
                <a:srgbClr val="FF6600"/>
              </a:solidFill>
              <a:effectLst>
                <a:outerShdw blurRad="38100" dist="38100" dir="2700000" algn="tl">
                  <a:srgbClr val="C0C0C0"/>
                </a:outerShdw>
              </a:effectLst>
              <a:ea typeface="黑体" pitchFamily="49"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360363"/>
            <a:ext cx="9144000" cy="604837"/>
          </a:xfrm>
          <a:prstGeom prst="rect">
            <a:avLst/>
          </a:prstGeom>
          <a:noFill/>
          <a:ln w="9525">
            <a:noFill/>
            <a:miter lim="800000"/>
            <a:headEnd/>
            <a:tailEnd/>
          </a:ln>
        </p:spPr>
        <p:txBody>
          <a:bodyPr lIns="0" tIns="0" rIns="0"/>
          <a:lstStyle/>
          <a:p>
            <a:pPr>
              <a:defRPr/>
            </a:pPr>
            <a:r>
              <a:rPr lang="zh-CN" altLang="en-US" sz="3200" b="1" dirty="0">
                <a:solidFill>
                  <a:srgbClr val="FF6600"/>
                </a:solidFill>
                <a:ea typeface="黑体" pitchFamily="49" charset="-122"/>
                <a:cs typeface="Arial" pitchFamily="34" charset="0"/>
              </a:rPr>
              <a:t>社会责任</a:t>
            </a:r>
            <a:endParaRPr lang="en-US" altLang="zh-CN" sz="3200" b="1" dirty="0">
              <a:solidFill>
                <a:srgbClr val="FF6600"/>
              </a:solidFill>
              <a:ea typeface="黑体" pitchFamily="49" charset="-122"/>
              <a:cs typeface="Arial" pitchFamily="34" charset="0"/>
            </a:endParaRPr>
          </a:p>
          <a:p>
            <a:pPr>
              <a:defRPr/>
            </a:pPr>
            <a:r>
              <a:rPr lang="zh-CN" altLang="en-US" sz="3200" b="1" dirty="0">
                <a:solidFill>
                  <a:schemeClr val="tx1"/>
                </a:solidFill>
                <a:ea typeface="黑体" pitchFamily="49" charset="-122"/>
                <a:cs typeface="Arial" pitchFamily="34" charset="0"/>
              </a:rPr>
              <a:t>企业公民行</a:t>
            </a:r>
            <a:r>
              <a:rPr lang="zh-CN" altLang="en-US" sz="3200" b="1">
                <a:solidFill>
                  <a:schemeClr val="tx1"/>
                </a:solidFill>
                <a:ea typeface="黑体" pitchFamily="49" charset="-122"/>
                <a:cs typeface="Arial" pitchFamily="34" charset="0"/>
              </a:rPr>
              <a:t>为</a:t>
            </a:r>
            <a:r>
              <a:rPr lang="zh-CN" altLang="en-US" sz="3200" b="1" smtClean="0">
                <a:solidFill>
                  <a:schemeClr val="tx1"/>
                </a:solidFill>
                <a:ea typeface="黑体" pitchFamily="49" charset="-122"/>
                <a:cs typeface="Arial" pitchFamily="34" charset="0"/>
              </a:rPr>
              <a:t>（</a:t>
            </a:r>
            <a:r>
              <a:rPr lang="en-US" altLang="zh-CN" sz="3200" b="1" smtClean="0">
                <a:solidFill>
                  <a:schemeClr val="tx1"/>
                </a:solidFill>
                <a:ea typeface="黑体" pitchFamily="49" charset="-122"/>
                <a:cs typeface="Arial" pitchFamily="34" charset="0"/>
              </a:rPr>
              <a:t>4</a:t>
            </a:r>
            <a:r>
              <a:rPr lang="zh-CN" altLang="en-US" sz="3200" b="1" smtClean="0">
                <a:solidFill>
                  <a:schemeClr val="tx1"/>
                </a:solidFill>
                <a:ea typeface="黑体" pitchFamily="49" charset="-122"/>
                <a:cs typeface="Arial" pitchFamily="34" charset="0"/>
              </a:rPr>
              <a:t>）</a:t>
            </a:r>
            <a:r>
              <a:rPr lang="en-US" altLang="zh-CN" sz="3200" b="1" dirty="0">
                <a:solidFill>
                  <a:schemeClr val="tx1"/>
                </a:solidFill>
                <a:ea typeface="黑体" pitchFamily="49" charset="-122"/>
                <a:cs typeface="Arial" pitchFamily="34" charset="0"/>
              </a:rPr>
              <a:t>——</a:t>
            </a:r>
            <a:r>
              <a:rPr lang="zh-CN" altLang="en-US" sz="3200" b="1" dirty="0">
                <a:solidFill>
                  <a:schemeClr val="tx1"/>
                </a:solidFill>
                <a:ea typeface="黑体" pitchFamily="49" charset="-122"/>
                <a:cs typeface="Arial" pitchFamily="34" charset="0"/>
              </a:rPr>
              <a:t>社群志愿者</a:t>
            </a:r>
          </a:p>
          <a:p>
            <a:pPr>
              <a:defRPr/>
            </a:pPr>
            <a:endParaRPr lang="zh-CN" altLang="en-US" sz="3000" b="1" dirty="0">
              <a:solidFill>
                <a:schemeClr val="tx1"/>
              </a:solidFill>
              <a:effectLst>
                <a:outerShdw blurRad="38100" dist="38100" dir="2700000" algn="tl">
                  <a:srgbClr val="C0C0C0"/>
                </a:outerShdw>
              </a:effectLst>
              <a:ea typeface="黑体" pitchFamily="49" charset="-122"/>
              <a:cs typeface="Arial" pitchFamily="34" charset="0"/>
            </a:endParaRPr>
          </a:p>
        </p:txBody>
      </p:sp>
      <p:sp>
        <p:nvSpPr>
          <p:cNvPr id="3" name="Rectangle 2"/>
          <p:cNvSpPr>
            <a:spLocks noChangeArrowheads="1"/>
          </p:cNvSpPr>
          <p:nvPr/>
        </p:nvSpPr>
        <p:spPr bwMode="auto">
          <a:xfrm>
            <a:off x="269875" y="857250"/>
            <a:ext cx="3921125" cy="565150"/>
          </a:xfrm>
          <a:prstGeom prst="rect">
            <a:avLst/>
          </a:prstGeom>
          <a:noFill/>
          <a:ln w="9525">
            <a:noFill/>
            <a:miter lim="800000"/>
            <a:headEnd/>
            <a:tailEnd/>
          </a:ln>
        </p:spPr>
        <p:txBody>
          <a:bodyPr lIns="0" tIns="0" rIns="0"/>
          <a:lstStyle/>
          <a:p>
            <a:pPr>
              <a:defRPr/>
            </a:pPr>
            <a:endParaRPr lang="zh-CN" altLang="en-US" sz="1600" b="1" dirty="0">
              <a:solidFill>
                <a:srgbClr val="FF6600"/>
              </a:solidFill>
              <a:effectLst>
                <a:outerShdw blurRad="38100" dist="38100" dir="2700000" algn="tl">
                  <a:srgbClr val="C0C0C0"/>
                </a:outerShdw>
              </a:effectLst>
              <a:ea typeface="黑体" pitchFamily="49" charset="-122"/>
              <a:cs typeface="Arial" pitchFamily="34" charset="0"/>
            </a:endParaRPr>
          </a:p>
        </p:txBody>
      </p:sp>
      <p:sp>
        <p:nvSpPr>
          <p:cNvPr id="48132" name="Text Box 6"/>
          <p:cNvSpPr txBox="1">
            <a:spLocks noChangeArrowheads="1"/>
          </p:cNvSpPr>
          <p:nvPr/>
        </p:nvSpPr>
        <p:spPr bwMode="auto">
          <a:xfrm>
            <a:off x="468313" y="1484313"/>
            <a:ext cx="8135937" cy="307975"/>
          </a:xfrm>
          <a:prstGeom prst="rect">
            <a:avLst/>
          </a:prstGeom>
          <a:noFill/>
          <a:ln w="9525">
            <a:noFill/>
            <a:miter lim="800000"/>
            <a:headEnd/>
            <a:tailEnd/>
          </a:ln>
        </p:spPr>
        <p:txBody>
          <a:bodyPr>
            <a:spAutoFit/>
          </a:bodyPr>
          <a:lstStyle/>
          <a:p>
            <a:endParaRPr lang="zh-CN" altLang="en-US" b="1">
              <a:ea typeface="黑体" pitchFamily="49" charset="-122"/>
              <a:cs typeface="Arial" pitchFamily="34" charset="0"/>
            </a:endParaRPr>
          </a:p>
        </p:txBody>
      </p:sp>
      <p:sp>
        <p:nvSpPr>
          <p:cNvPr id="48133" name="Text Box 7"/>
          <p:cNvSpPr txBox="1">
            <a:spLocks noChangeArrowheads="1"/>
          </p:cNvSpPr>
          <p:nvPr/>
        </p:nvSpPr>
        <p:spPr bwMode="auto">
          <a:xfrm>
            <a:off x="279400" y="1384300"/>
            <a:ext cx="8534399" cy="4573560"/>
          </a:xfrm>
          <a:prstGeom prst="rect">
            <a:avLst/>
          </a:prstGeom>
          <a:noFill/>
          <a:ln w="9525">
            <a:noFill/>
            <a:miter lim="800000"/>
            <a:headEnd/>
            <a:tailEnd/>
          </a:ln>
        </p:spPr>
        <p:txBody>
          <a:bodyPr wrap="square">
            <a:spAutoFit/>
          </a:bodyPr>
          <a:lstStyle/>
          <a:p>
            <a:pPr marL="173038" indent="-173038">
              <a:lnSpc>
                <a:spcPct val="130000"/>
              </a:lnSpc>
              <a:buClr>
                <a:srgbClr val="FF3300"/>
              </a:buClr>
            </a:pPr>
            <a:r>
              <a:rPr kumimoji="1" lang="zh-CN" altLang="en-US" sz="1600" smtClean="0">
                <a:solidFill>
                  <a:srgbClr val="FF9933"/>
                </a:solidFill>
                <a:ea typeface="黑体" pitchFamily="49" charset="-122"/>
                <a:cs typeface="Arial" pitchFamily="34" charset="0"/>
              </a:rPr>
              <a:t>    </a:t>
            </a:r>
            <a:r>
              <a:rPr kumimoji="1" lang="en-US" altLang="zh-CN" sz="1600" smtClean="0">
                <a:solidFill>
                  <a:srgbClr val="FF9933"/>
                </a:solidFill>
                <a:ea typeface="黑体" pitchFamily="49" charset="-122"/>
                <a:cs typeface="Arial" pitchFamily="34" charset="0"/>
              </a:rPr>
              <a:t>2010</a:t>
            </a:r>
            <a:r>
              <a:rPr kumimoji="1" lang="zh-CN" altLang="en-US" sz="1600" smtClean="0">
                <a:solidFill>
                  <a:srgbClr val="FF9933"/>
                </a:solidFill>
                <a:ea typeface="黑体" pitchFamily="49" charset="-122"/>
                <a:cs typeface="Arial" pitchFamily="34" charset="0"/>
              </a:rPr>
              <a:t>年</a:t>
            </a:r>
            <a:r>
              <a:rPr kumimoji="1" lang="en-US" altLang="zh-CN" sz="1600" smtClean="0">
                <a:solidFill>
                  <a:srgbClr val="FF9933"/>
                </a:solidFill>
                <a:ea typeface="黑体" pitchFamily="49" charset="-122"/>
                <a:cs typeface="Arial" pitchFamily="34" charset="0"/>
              </a:rPr>
              <a:t>,</a:t>
            </a:r>
            <a:r>
              <a:rPr kumimoji="1" lang="zh-CN" altLang="en-US" sz="1600" smtClean="0">
                <a:solidFill>
                  <a:srgbClr val="FF9933"/>
                </a:solidFill>
                <a:ea typeface="黑体" pitchFamily="49" charset="-122"/>
                <a:cs typeface="Arial" pitchFamily="34" charset="0"/>
              </a:rPr>
              <a:t>由平安近</a:t>
            </a:r>
            <a:r>
              <a:rPr kumimoji="1" lang="en-US" altLang="zh-CN" sz="1600" smtClean="0">
                <a:solidFill>
                  <a:srgbClr val="FF9933"/>
                </a:solidFill>
                <a:ea typeface="黑体" pitchFamily="49" charset="-122"/>
                <a:cs typeface="Arial" pitchFamily="34" charset="0"/>
              </a:rPr>
              <a:t>50</a:t>
            </a:r>
            <a:r>
              <a:rPr kumimoji="1" lang="zh-CN" altLang="en-US" sz="1600" smtClean="0">
                <a:solidFill>
                  <a:srgbClr val="FF9933"/>
                </a:solidFill>
                <a:ea typeface="黑体" pitchFamily="49" charset="-122"/>
                <a:cs typeface="Arial" pitchFamily="34" charset="0"/>
              </a:rPr>
              <a:t>万内、外勤员工队伍组成的“员工志愿者协会”正式成立。做为平安内部最大的自愿性非营利团体组织，平安志愿者协会在履行企业社会责任的教育、环境、红十字、社会服务等领域广泛开展志愿服务工作。</a:t>
            </a:r>
          </a:p>
          <a:p>
            <a:pPr marL="173038" indent="-173038">
              <a:lnSpc>
                <a:spcPct val="130000"/>
              </a:lnSpc>
              <a:buClr>
                <a:srgbClr val="FF3300"/>
              </a:buClr>
            </a:pPr>
            <a:endParaRPr kumimoji="1" lang="en-US" altLang="zh-CN" sz="1600" smtClean="0">
              <a:solidFill>
                <a:srgbClr val="FF9933"/>
              </a:solidFill>
              <a:ea typeface="黑体" pitchFamily="49" charset="-122"/>
              <a:cs typeface="Arial" pitchFamily="34" charset="0"/>
            </a:endParaRPr>
          </a:p>
          <a:p>
            <a:pPr marL="173038" indent="-173038">
              <a:lnSpc>
                <a:spcPct val="130000"/>
              </a:lnSpc>
              <a:buClr>
                <a:srgbClr val="FF3300"/>
              </a:buClr>
              <a:buFont typeface="Wingdings" pitchFamily="2" charset="2"/>
              <a:buChar char="n"/>
            </a:pPr>
            <a:r>
              <a:rPr kumimoji="1" lang="zh-CN" altLang="en-US" sz="1600" smtClean="0">
                <a:solidFill>
                  <a:schemeClr val="tx1"/>
                </a:solidFill>
                <a:ea typeface="黑体" pitchFamily="49" charset="-122"/>
                <a:cs typeface="Arial" pitchFamily="34" charset="0"/>
              </a:rPr>
              <a:t>教育类志愿服务项目是志愿服务的主要活动。从</a:t>
            </a:r>
            <a:r>
              <a:rPr kumimoji="1" lang="en-US" altLang="zh-CN" sz="1600">
                <a:solidFill>
                  <a:schemeClr val="tx1"/>
                </a:solidFill>
                <a:ea typeface="黑体" pitchFamily="49" charset="-122"/>
                <a:cs typeface="Arial" pitchFamily="34" charset="0"/>
              </a:rPr>
              <a:t>2007</a:t>
            </a:r>
            <a:r>
              <a:rPr kumimoji="1" lang="zh-CN" altLang="en-US" sz="1600">
                <a:solidFill>
                  <a:schemeClr val="tx1"/>
                </a:solidFill>
                <a:ea typeface="黑体" pitchFamily="49" charset="-122"/>
                <a:cs typeface="Arial" pitchFamily="34" charset="0"/>
              </a:rPr>
              <a:t>年开始，平安携手中国青基会开展平安希望小学支教行动。活动通过招募平安员工、平安客户、社会爱心人士组成超过</a:t>
            </a:r>
            <a:r>
              <a:rPr kumimoji="1" lang="en-US" altLang="zh-CN" sz="1600">
                <a:solidFill>
                  <a:schemeClr val="tx1"/>
                </a:solidFill>
                <a:ea typeface="黑体" pitchFamily="49" charset="-122"/>
                <a:cs typeface="Arial" pitchFamily="34" charset="0"/>
              </a:rPr>
              <a:t>1000</a:t>
            </a:r>
            <a:r>
              <a:rPr kumimoji="1" lang="zh-CN" altLang="en-US" sz="1600">
                <a:solidFill>
                  <a:schemeClr val="tx1"/>
                </a:solidFill>
                <a:ea typeface="黑体" pitchFamily="49" charset="-122"/>
                <a:cs typeface="Arial" pitchFamily="34" charset="0"/>
              </a:rPr>
              <a:t>余人的志愿服务团体，以提升平安希望小学软实力为主旨，采取接力的开放式、游戏式教学，开展英文、古诗文朗读、人文科学、自然科学等第二课堂知识的传授，持续传</a:t>
            </a:r>
            <a:r>
              <a:rPr kumimoji="1" lang="zh-CN" altLang="en-US" sz="1600" smtClean="0">
                <a:solidFill>
                  <a:schemeClr val="tx1"/>
                </a:solidFill>
                <a:ea typeface="黑体" pitchFamily="49" charset="-122"/>
                <a:cs typeface="Arial" pitchFamily="34" charset="0"/>
              </a:rPr>
              <a:t>递平安公</a:t>
            </a:r>
            <a:r>
              <a:rPr kumimoji="1" lang="zh-CN" altLang="en-US" sz="1600">
                <a:solidFill>
                  <a:schemeClr val="tx1"/>
                </a:solidFill>
                <a:ea typeface="黑体" pitchFamily="49" charset="-122"/>
                <a:cs typeface="Arial" pitchFamily="34" charset="0"/>
              </a:rPr>
              <a:t>益理</a:t>
            </a:r>
            <a:r>
              <a:rPr kumimoji="1" lang="zh-CN" altLang="en-US" sz="1600" smtClean="0">
                <a:solidFill>
                  <a:schemeClr val="tx1"/>
                </a:solidFill>
                <a:ea typeface="黑体" pitchFamily="49" charset="-122"/>
                <a:cs typeface="Arial" pitchFamily="34" charset="0"/>
              </a:rPr>
              <a:t>念。</a:t>
            </a:r>
            <a:endParaRPr kumimoji="1" lang="en-US" altLang="zh-CN" sz="1600" smtClean="0">
              <a:solidFill>
                <a:schemeClr val="tx1"/>
              </a:solidFill>
              <a:ea typeface="黑体" pitchFamily="49" charset="-122"/>
              <a:cs typeface="Arial" pitchFamily="34" charset="0"/>
            </a:endParaRPr>
          </a:p>
          <a:p>
            <a:pPr marL="173038" indent="-173038">
              <a:lnSpc>
                <a:spcPct val="130000"/>
              </a:lnSpc>
              <a:buClr>
                <a:srgbClr val="FF3300"/>
              </a:buClr>
              <a:buFont typeface="Wingdings" pitchFamily="2" charset="2"/>
              <a:buChar char="n"/>
            </a:pPr>
            <a:endParaRPr kumimoji="1" lang="en-US" altLang="zh-CN" sz="1600" smtClean="0">
              <a:solidFill>
                <a:schemeClr val="tx1"/>
              </a:solidFill>
              <a:ea typeface="黑体" pitchFamily="49" charset="-122"/>
              <a:cs typeface="Arial" pitchFamily="34" charset="0"/>
            </a:endParaRPr>
          </a:p>
          <a:p>
            <a:pPr marL="173038" indent="-173038">
              <a:lnSpc>
                <a:spcPct val="130000"/>
              </a:lnSpc>
              <a:buClr>
                <a:srgbClr val="FF3300"/>
              </a:buClr>
              <a:buFont typeface="Wingdings" pitchFamily="2" charset="2"/>
              <a:buChar char="n"/>
            </a:pPr>
            <a:r>
              <a:rPr kumimoji="1" lang="zh-CN" altLang="en-US" sz="1600" smtClean="0">
                <a:solidFill>
                  <a:schemeClr val="tx1"/>
                </a:solidFill>
                <a:ea typeface="黑体" pitchFamily="49" charset="-122"/>
                <a:cs typeface="Arial" pitchFamily="34" charset="0"/>
              </a:rPr>
              <a:t>自</a:t>
            </a:r>
            <a:r>
              <a:rPr kumimoji="1" lang="en-US" altLang="zh-CN" sz="1600" smtClean="0">
                <a:solidFill>
                  <a:schemeClr val="tx1"/>
                </a:solidFill>
                <a:ea typeface="黑体" pitchFamily="49" charset="-122"/>
                <a:cs typeface="Arial" pitchFamily="34" charset="0"/>
              </a:rPr>
              <a:t>2010</a:t>
            </a:r>
            <a:r>
              <a:rPr kumimoji="1" lang="zh-CN" altLang="en-US" sz="1600" smtClean="0">
                <a:solidFill>
                  <a:schemeClr val="tx1"/>
                </a:solidFill>
                <a:ea typeface="黑体" pitchFamily="49" charset="-122"/>
                <a:cs typeface="Arial" pitchFamily="34" charset="0"/>
              </a:rPr>
              <a:t>年成立员工志愿者协会以来，截至</a:t>
            </a:r>
            <a:r>
              <a:rPr kumimoji="1" lang="en-US" altLang="zh-CN" sz="1600" smtClean="0">
                <a:solidFill>
                  <a:schemeClr val="tx1"/>
                </a:solidFill>
                <a:ea typeface="黑体" pitchFamily="49" charset="-122"/>
                <a:cs typeface="Arial" pitchFamily="34" charset="0"/>
              </a:rPr>
              <a:t>2011</a:t>
            </a:r>
            <a:r>
              <a:rPr kumimoji="1" lang="zh-CN" altLang="en-US" sz="1600" smtClean="0">
                <a:solidFill>
                  <a:schemeClr val="tx1"/>
                </a:solidFill>
                <a:ea typeface="黑体" pitchFamily="49" charset="-122"/>
                <a:cs typeface="Arial" pitchFamily="34" charset="0"/>
              </a:rPr>
              <a:t>年</a:t>
            </a:r>
            <a:r>
              <a:rPr kumimoji="1" lang="en-US" altLang="zh-CN" sz="1600" smtClean="0">
                <a:solidFill>
                  <a:schemeClr val="tx1"/>
                </a:solidFill>
                <a:ea typeface="黑体" pitchFamily="49" charset="-122"/>
                <a:cs typeface="Arial" pitchFamily="34" charset="0"/>
              </a:rPr>
              <a:t>12</a:t>
            </a:r>
            <a:r>
              <a:rPr kumimoji="1" lang="zh-CN" altLang="en-US" sz="1600" smtClean="0">
                <a:solidFill>
                  <a:schemeClr val="tx1"/>
                </a:solidFill>
                <a:ea typeface="黑体" pitchFamily="49" charset="-122"/>
                <a:cs typeface="Arial" pitchFamily="34" charset="0"/>
              </a:rPr>
              <a:t>月</a:t>
            </a:r>
            <a:r>
              <a:rPr kumimoji="1" lang="en-US" altLang="zh-CN" sz="1600" smtClean="0">
                <a:solidFill>
                  <a:schemeClr val="tx1"/>
                </a:solidFill>
                <a:ea typeface="黑体" pitchFamily="49" charset="-122"/>
                <a:cs typeface="Arial" pitchFamily="34" charset="0"/>
              </a:rPr>
              <a:t>31</a:t>
            </a:r>
            <a:r>
              <a:rPr kumimoji="1" lang="zh-CN" altLang="en-US" sz="1600" smtClean="0">
                <a:solidFill>
                  <a:schemeClr val="tx1"/>
                </a:solidFill>
                <a:ea typeface="黑体" pitchFamily="49" charset="-122"/>
                <a:cs typeface="Arial" pitchFamily="34" charset="0"/>
              </a:rPr>
              <a:t>日，平安志愿者服务时间已累计超过</a:t>
            </a:r>
            <a:r>
              <a:rPr kumimoji="1" lang="en-US" altLang="zh-CN" sz="1600" smtClean="0">
                <a:solidFill>
                  <a:schemeClr val="tx1"/>
                </a:solidFill>
                <a:ea typeface="黑体" pitchFamily="49" charset="-122"/>
                <a:cs typeface="Arial" pitchFamily="34" charset="0"/>
              </a:rPr>
              <a:t>109,944</a:t>
            </a:r>
            <a:r>
              <a:rPr kumimoji="1" lang="zh-CN" altLang="en-US" sz="1600" smtClean="0">
                <a:solidFill>
                  <a:schemeClr val="tx1"/>
                </a:solidFill>
                <a:ea typeface="黑体" pitchFamily="49" charset="-122"/>
                <a:cs typeface="Arial" pitchFamily="34" charset="0"/>
              </a:rPr>
              <a:t>小时，其中</a:t>
            </a:r>
            <a:r>
              <a:rPr kumimoji="1" lang="en-US" altLang="zh-CN" sz="1600" smtClean="0">
                <a:solidFill>
                  <a:schemeClr val="tx1"/>
                </a:solidFill>
                <a:ea typeface="黑体" pitchFamily="49" charset="-122"/>
                <a:cs typeface="Arial" pitchFamily="34" charset="0"/>
              </a:rPr>
              <a:t>2011</a:t>
            </a:r>
            <a:r>
              <a:rPr kumimoji="1" lang="zh-CN" altLang="en-US" sz="1600" smtClean="0">
                <a:solidFill>
                  <a:schemeClr val="tx1"/>
                </a:solidFill>
                <a:ea typeface="黑体" pitchFamily="49" charset="-122"/>
                <a:cs typeface="Arial" pitchFamily="34" charset="0"/>
              </a:rPr>
              <a:t>年志愿者服务时间为</a:t>
            </a:r>
            <a:r>
              <a:rPr kumimoji="1" lang="en-US" altLang="zh-CN" sz="1600" smtClean="0">
                <a:solidFill>
                  <a:schemeClr val="tx1"/>
                </a:solidFill>
                <a:ea typeface="黑体" pitchFamily="49" charset="-122"/>
                <a:cs typeface="Arial" pitchFamily="34" charset="0"/>
              </a:rPr>
              <a:t>30,960</a:t>
            </a:r>
            <a:r>
              <a:rPr kumimoji="1" lang="zh-CN" altLang="en-US" sz="1600" smtClean="0">
                <a:solidFill>
                  <a:schemeClr val="tx1"/>
                </a:solidFill>
                <a:ea typeface="黑体" pitchFamily="49" charset="-122"/>
                <a:cs typeface="Arial" pitchFamily="34" charset="0"/>
              </a:rPr>
              <a:t>小时，较</a:t>
            </a:r>
            <a:r>
              <a:rPr kumimoji="1" lang="en-US" altLang="zh-CN" sz="1600" smtClean="0">
                <a:solidFill>
                  <a:schemeClr val="tx1"/>
                </a:solidFill>
                <a:ea typeface="黑体" pitchFamily="49" charset="-122"/>
                <a:cs typeface="Arial" pitchFamily="34" charset="0"/>
              </a:rPr>
              <a:t>2010</a:t>
            </a:r>
            <a:r>
              <a:rPr kumimoji="1" lang="zh-CN" altLang="en-US" sz="1600" smtClean="0">
                <a:solidFill>
                  <a:schemeClr val="tx1"/>
                </a:solidFill>
                <a:ea typeface="黑体" pitchFamily="49" charset="-122"/>
                <a:cs typeface="Arial" pitchFamily="34" charset="0"/>
              </a:rPr>
              <a:t>年提升了</a:t>
            </a:r>
            <a:r>
              <a:rPr kumimoji="1" lang="en-US" altLang="zh-CN" sz="1600" smtClean="0">
                <a:solidFill>
                  <a:schemeClr val="tx1"/>
                </a:solidFill>
                <a:ea typeface="黑体" pitchFamily="49" charset="-122"/>
                <a:cs typeface="Arial" pitchFamily="34" charset="0"/>
              </a:rPr>
              <a:t>22%</a:t>
            </a:r>
            <a:r>
              <a:rPr kumimoji="1" lang="zh-CN" altLang="en-US" sz="1600" smtClean="0">
                <a:solidFill>
                  <a:schemeClr val="tx1"/>
                </a:solidFill>
                <a:ea typeface="黑体" pitchFamily="49" charset="-122"/>
                <a:cs typeface="Arial" pitchFamily="34" charset="0"/>
              </a:rPr>
              <a:t>。</a:t>
            </a:r>
            <a:endParaRPr kumimoji="1" lang="en-US" altLang="zh-CN" sz="1600" smtClean="0">
              <a:solidFill>
                <a:schemeClr val="tx1"/>
              </a:solidFill>
              <a:ea typeface="黑体" pitchFamily="49" charset="-122"/>
              <a:cs typeface="Arial" pitchFamily="34" charset="0"/>
            </a:endParaRPr>
          </a:p>
          <a:p>
            <a:pPr marL="173038" indent="-173038">
              <a:lnSpc>
                <a:spcPct val="130000"/>
              </a:lnSpc>
              <a:buClr>
                <a:srgbClr val="FF3300"/>
              </a:buClr>
              <a:buFont typeface="Wingdings" pitchFamily="2" charset="2"/>
              <a:buChar char="n"/>
            </a:pPr>
            <a:endParaRPr kumimoji="1" lang="en-US" altLang="zh-CN" sz="1600" smtClean="0">
              <a:solidFill>
                <a:schemeClr val="tx1"/>
              </a:solidFill>
              <a:ea typeface="黑体" pitchFamily="49" charset="-122"/>
              <a:cs typeface="Arial" pitchFamily="34" charset="0"/>
            </a:endParaRPr>
          </a:p>
          <a:p>
            <a:pPr marL="173038" indent="-173038">
              <a:lnSpc>
                <a:spcPct val="130000"/>
              </a:lnSpc>
              <a:buClr>
                <a:srgbClr val="FF3300"/>
              </a:buClr>
              <a:buFont typeface="Wingdings" pitchFamily="2" charset="2"/>
              <a:buChar char="n"/>
            </a:pPr>
            <a:r>
              <a:rPr kumimoji="1" lang="en-US" altLang="zh-CN" sz="1600" smtClean="0">
                <a:solidFill>
                  <a:schemeClr val="tx1"/>
                </a:solidFill>
                <a:ea typeface="黑体" pitchFamily="49" charset="-122"/>
                <a:cs typeface="Arial" pitchFamily="34" charset="0"/>
              </a:rPr>
              <a:t>2011</a:t>
            </a:r>
            <a:r>
              <a:rPr kumimoji="1" lang="zh-CN" altLang="en-US" sz="1600" smtClean="0">
                <a:solidFill>
                  <a:schemeClr val="tx1"/>
                </a:solidFill>
                <a:ea typeface="黑体" pitchFamily="49" charset="-122"/>
                <a:cs typeface="Arial" pitchFamily="34" charset="0"/>
              </a:rPr>
              <a:t>年，平安员工志愿者协会在上海、深圳两地开展了低碳义卖活动，义卖所得金额</a:t>
            </a:r>
            <a:r>
              <a:rPr kumimoji="1" lang="en-US" altLang="zh-CN" sz="1600" smtClean="0">
                <a:solidFill>
                  <a:schemeClr val="tx1"/>
                </a:solidFill>
                <a:ea typeface="黑体" pitchFamily="49" charset="-122"/>
                <a:cs typeface="Arial" pitchFamily="34" charset="0"/>
              </a:rPr>
              <a:t>190,223</a:t>
            </a:r>
            <a:r>
              <a:rPr kumimoji="1" lang="zh-CN" altLang="en-US" sz="1600" smtClean="0">
                <a:solidFill>
                  <a:schemeClr val="tx1"/>
                </a:solidFill>
                <a:ea typeface="黑体" pitchFamily="49" charset="-122"/>
                <a:cs typeface="Arial" pitchFamily="34" charset="0"/>
              </a:rPr>
              <a:t>元全部捐赠予平安希望小学。</a:t>
            </a:r>
            <a:r>
              <a:rPr kumimoji="1" lang="en-US" altLang="zh-CN" sz="1600" smtClean="0">
                <a:solidFill>
                  <a:schemeClr val="tx1"/>
                </a:solidFill>
                <a:ea typeface="黑体" pitchFamily="49" charset="-122"/>
                <a:cs typeface="Arial" pitchFamily="34" charset="0"/>
              </a:rPr>
              <a:t>2011</a:t>
            </a:r>
            <a:r>
              <a:rPr kumimoji="1" lang="zh-CN" altLang="en-US" sz="1600" smtClean="0">
                <a:solidFill>
                  <a:schemeClr val="tx1"/>
                </a:solidFill>
                <a:ea typeface="黑体" pitchFamily="49" charset="-122"/>
                <a:cs typeface="Arial" pitchFamily="34" charset="0"/>
              </a:rPr>
              <a:t>年共有</a:t>
            </a:r>
            <a:r>
              <a:rPr kumimoji="1" lang="en-US" altLang="zh-CN" sz="1600" smtClean="0">
                <a:solidFill>
                  <a:schemeClr val="tx1"/>
                </a:solidFill>
                <a:ea typeface="黑体" pitchFamily="49" charset="-122"/>
                <a:cs typeface="Arial" pitchFamily="34" charset="0"/>
              </a:rPr>
              <a:t>60</a:t>
            </a:r>
            <a:r>
              <a:rPr kumimoji="1" lang="zh-CN" altLang="en-US" sz="1600" smtClean="0">
                <a:solidFill>
                  <a:schemeClr val="tx1"/>
                </a:solidFill>
                <a:ea typeface="黑体" pitchFamily="49" charset="-122"/>
                <a:cs typeface="Arial" pitchFamily="34" charset="0"/>
              </a:rPr>
              <a:t>名员工参与世界大运会志愿者服务工作。</a:t>
            </a:r>
            <a:endParaRPr kumimoji="1" lang="en-US" altLang="zh-CN" sz="1600" smtClean="0">
              <a:solidFill>
                <a:schemeClr val="tx1"/>
              </a:solidFill>
              <a:ea typeface="黑体" pitchFamily="49" charset="-122"/>
              <a:cs typeface="Arial" pitchFamily="34" charset="0"/>
            </a:endParaRPr>
          </a:p>
        </p:txBody>
      </p:sp>
    </p:spTree>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9" name="Picture 5"/>
          <p:cNvPicPr>
            <a:picLocks noChangeAspect="1" noChangeArrowheads="1"/>
          </p:cNvPicPr>
          <p:nvPr/>
        </p:nvPicPr>
        <p:blipFill>
          <a:blip r:embed="rId2" cstate="print"/>
          <a:srcRect l="33333" t="7812" r="31354" b="31771"/>
          <a:stretch>
            <a:fillRect/>
          </a:stretch>
        </p:blipFill>
        <p:spPr bwMode="auto">
          <a:xfrm rot="20876532">
            <a:off x="572867" y="1790700"/>
            <a:ext cx="1725832" cy="2362200"/>
          </a:xfrm>
          <a:prstGeom prst="rect">
            <a:avLst/>
          </a:prstGeom>
          <a:noFill/>
          <a:ln w="9525">
            <a:noFill/>
            <a:miter lim="800000"/>
            <a:headEnd/>
            <a:tailEnd/>
          </a:ln>
          <a:effectLst/>
          <a:scene3d>
            <a:camera prst="isometricOffAxis1Right"/>
            <a:lightRig rig="threePt" dir="t"/>
          </a:scene3d>
        </p:spPr>
      </p:pic>
      <p:sp>
        <p:nvSpPr>
          <p:cNvPr id="49154" name="Rectangle 2"/>
          <p:cNvSpPr>
            <a:spLocks noChangeArrowheads="1"/>
          </p:cNvSpPr>
          <p:nvPr/>
        </p:nvSpPr>
        <p:spPr bwMode="auto">
          <a:xfrm>
            <a:off x="4364038" y="1816100"/>
            <a:ext cx="4556125" cy="3970318"/>
          </a:xfrm>
          <a:prstGeom prst="rect">
            <a:avLst/>
          </a:prstGeom>
          <a:noFill/>
          <a:ln w="9525" algn="ctr">
            <a:noFill/>
            <a:miter lim="800000"/>
            <a:headEnd/>
            <a:tailEnd/>
          </a:ln>
        </p:spPr>
        <p:txBody>
          <a:bodyPr>
            <a:spAutoFit/>
          </a:bodyPr>
          <a:lstStyle/>
          <a:p>
            <a:pPr>
              <a:buClr>
                <a:srgbClr val="FF3300"/>
              </a:buClr>
              <a:buFont typeface="Wingdings" pitchFamily="2" charset="2"/>
              <a:buChar char="n"/>
            </a:pPr>
            <a:r>
              <a:rPr kumimoji="1" lang="en-US" altLang="zh-CN" sz="1600">
                <a:solidFill>
                  <a:srgbClr val="000000"/>
                </a:solidFill>
                <a:ea typeface="黑体" pitchFamily="49" charset="-122"/>
                <a:cs typeface="Arial" pitchFamily="34" charset="0"/>
              </a:rPr>
              <a:t>2004</a:t>
            </a:r>
            <a:r>
              <a:rPr kumimoji="1" lang="zh-CN" altLang="en-US" sz="1600">
                <a:solidFill>
                  <a:srgbClr val="000000"/>
                </a:solidFill>
                <a:ea typeface="黑体" pitchFamily="49" charset="-122"/>
                <a:cs typeface="Arial" pitchFamily="34" charset="0"/>
              </a:rPr>
              <a:t>年起，平安开始逐年发布企业公民报告，建立并完善了企业公民模型，逐步厘清平安企业社会责任的理念。</a:t>
            </a:r>
          </a:p>
          <a:p>
            <a:pPr>
              <a:buClr>
                <a:srgbClr val="FF3300"/>
              </a:buClr>
              <a:buFont typeface="Wingdings" pitchFamily="2" charset="2"/>
              <a:buChar char="n"/>
            </a:pPr>
            <a:endParaRPr kumimoji="1" lang="zh-CN" altLang="en-US" sz="1600">
              <a:solidFill>
                <a:srgbClr val="000000"/>
              </a:solidFill>
              <a:ea typeface="黑体" pitchFamily="49" charset="-122"/>
              <a:cs typeface="Arial" pitchFamily="34" charset="0"/>
            </a:endParaRPr>
          </a:p>
          <a:p>
            <a:pPr>
              <a:buClr>
                <a:srgbClr val="FF3300"/>
              </a:buClr>
              <a:buFont typeface="Wingdings" pitchFamily="2" charset="2"/>
              <a:buChar char="n"/>
            </a:pPr>
            <a:r>
              <a:rPr kumimoji="1" lang="en-US" altLang="zh-CN" sz="1600">
                <a:solidFill>
                  <a:srgbClr val="000000"/>
                </a:solidFill>
                <a:ea typeface="黑体" pitchFamily="49" charset="-122"/>
                <a:cs typeface="Arial" pitchFamily="34" charset="0"/>
              </a:rPr>
              <a:t>2009</a:t>
            </a:r>
            <a:r>
              <a:rPr kumimoji="1" lang="zh-CN" altLang="en-US" sz="1600">
                <a:solidFill>
                  <a:srgbClr val="000000"/>
                </a:solidFill>
                <a:ea typeface="黑体" pitchFamily="49" charset="-122"/>
                <a:cs typeface="Arial" pitchFamily="34" charset="0"/>
              </a:rPr>
              <a:t>年，平安首次正式发布</a:t>
            </a:r>
            <a:r>
              <a:rPr kumimoji="1" lang="en-US" altLang="zh-CN" sz="1600">
                <a:solidFill>
                  <a:srgbClr val="000000"/>
                </a:solidFill>
                <a:ea typeface="黑体" pitchFamily="49" charset="-122"/>
                <a:cs typeface="Arial" pitchFamily="34" charset="0"/>
              </a:rPr>
              <a:t>《</a:t>
            </a:r>
            <a:r>
              <a:rPr kumimoji="1" lang="zh-CN" altLang="en-US" sz="1600">
                <a:solidFill>
                  <a:srgbClr val="000000"/>
                </a:solidFill>
                <a:ea typeface="黑体" pitchFamily="49" charset="-122"/>
                <a:cs typeface="Arial" pitchFamily="34" charset="0"/>
              </a:rPr>
              <a:t>中国平安</a:t>
            </a:r>
            <a:r>
              <a:rPr kumimoji="1" lang="en-US" altLang="zh-CN" sz="1600">
                <a:solidFill>
                  <a:srgbClr val="000000"/>
                </a:solidFill>
                <a:ea typeface="黑体" pitchFamily="49" charset="-122"/>
                <a:cs typeface="Arial" pitchFamily="34" charset="0"/>
              </a:rPr>
              <a:t>2008</a:t>
            </a:r>
            <a:r>
              <a:rPr kumimoji="1" lang="zh-CN" altLang="en-US" sz="1600">
                <a:solidFill>
                  <a:srgbClr val="000000"/>
                </a:solidFill>
                <a:ea typeface="黑体" pitchFamily="49" charset="-122"/>
                <a:cs typeface="Arial" pitchFamily="34" charset="0"/>
              </a:rPr>
              <a:t>企业社会责任报告</a:t>
            </a:r>
            <a:r>
              <a:rPr kumimoji="1" lang="en-US" altLang="zh-CN" sz="1600">
                <a:solidFill>
                  <a:srgbClr val="000000"/>
                </a:solidFill>
                <a:ea typeface="黑体" pitchFamily="49" charset="-122"/>
                <a:cs typeface="Arial" pitchFamily="34" charset="0"/>
              </a:rPr>
              <a:t>》</a:t>
            </a:r>
            <a:r>
              <a:rPr kumimoji="1" lang="zh-CN" altLang="en-US" sz="1600">
                <a:solidFill>
                  <a:srgbClr val="000000"/>
                </a:solidFill>
                <a:ea typeface="黑体" pitchFamily="49" charset="-122"/>
                <a:cs typeface="Arial" pitchFamily="34" charset="0"/>
              </a:rPr>
              <a:t>，第一次将企业社会责任建设列入公司五年战略规划，开启了平安企业社会责任建设的新篇章。</a:t>
            </a:r>
          </a:p>
          <a:p>
            <a:pPr>
              <a:buClr>
                <a:srgbClr val="FF3300"/>
              </a:buClr>
              <a:buFont typeface="Wingdings" pitchFamily="2" charset="2"/>
              <a:buChar char="n"/>
            </a:pPr>
            <a:endParaRPr kumimoji="1" lang="zh-CN" altLang="en-US" sz="1600">
              <a:solidFill>
                <a:srgbClr val="000000"/>
              </a:solidFill>
              <a:ea typeface="黑体" pitchFamily="49" charset="-122"/>
              <a:cs typeface="Arial" pitchFamily="34" charset="0"/>
            </a:endParaRPr>
          </a:p>
          <a:p>
            <a:pPr>
              <a:buClr>
                <a:srgbClr val="FF3300"/>
              </a:buClr>
              <a:buFont typeface="Wingdings" pitchFamily="2" charset="2"/>
              <a:buChar char="n"/>
            </a:pPr>
            <a:r>
              <a:rPr kumimoji="1" lang="en-US" altLang="zh-CN" sz="1600" smtClean="0">
                <a:solidFill>
                  <a:srgbClr val="000000"/>
                </a:solidFill>
                <a:ea typeface="黑体" pitchFamily="49" charset="-122"/>
                <a:cs typeface="Arial" pitchFamily="34" charset="0"/>
              </a:rPr>
              <a:t>《</a:t>
            </a:r>
            <a:r>
              <a:rPr kumimoji="1" lang="zh-CN" altLang="en-US" sz="1600" smtClean="0">
                <a:solidFill>
                  <a:srgbClr val="000000"/>
                </a:solidFill>
                <a:ea typeface="黑体" pitchFamily="49" charset="-122"/>
                <a:cs typeface="Arial" pitchFamily="34" charset="0"/>
              </a:rPr>
              <a:t>中国平安</a:t>
            </a:r>
            <a:r>
              <a:rPr kumimoji="1" lang="en-US" altLang="zh-CN" sz="1600" smtClean="0">
                <a:solidFill>
                  <a:srgbClr val="000000"/>
                </a:solidFill>
                <a:ea typeface="黑体" pitchFamily="49" charset="-122"/>
                <a:cs typeface="Arial" pitchFamily="34" charset="0"/>
              </a:rPr>
              <a:t>2008</a:t>
            </a:r>
            <a:r>
              <a:rPr kumimoji="1" lang="zh-CN" altLang="en-US" sz="1600" smtClean="0">
                <a:solidFill>
                  <a:srgbClr val="000000"/>
                </a:solidFill>
                <a:ea typeface="黑体" pitchFamily="49" charset="-122"/>
                <a:cs typeface="Arial" pitchFamily="34" charset="0"/>
              </a:rPr>
              <a:t>企业社会责任报告</a:t>
            </a:r>
            <a:r>
              <a:rPr kumimoji="1" lang="en-US" altLang="zh-CN" sz="1600" smtClean="0">
                <a:solidFill>
                  <a:srgbClr val="000000"/>
                </a:solidFill>
                <a:ea typeface="黑体" pitchFamily="49" charset="-122"/>
                <a:cs typeface="Arial" pitchFamily="34" charset="0"/>
              </a:rPr>
              <a:t>》</a:t>
            </a:r>
            <a:r>
              <a:rPr kumimoji="1" lang="zh-CN" altLang="en-US" sz="1600" smtClean="0">
                <a:solidFill>
                  <a:srgbClr val="000000"/>
                </a:solidFill>
                <a:ea typeface="黑体" pitchFamily="49" charset="-122"/>
                <a:cs typeface="Arial" pitchFamily="34" charset="0"/>
              </a:rPr>
              <a:t>、</a:t>
            </a:r>
            <a:r>
              <a:rPr kumimoji="1" lang="en-US" altLang="zh-CN" sz="1600" smtClean="0">
                <a:solidFill>
                  <a:srgbClr val="000000"/>
                </a:solidFill>
                <a:ea typeface="黑体" pitchFamily="49" charset="-122"/>
                <a:cs typeface="Arial" pitchFamily="34" charset="0"/>
              </a:rPr>
              <a:t> 《</a:t>
            </a:r>
            <a:r>
              <a:rPr kumimoji="1" lang="zh-CN" altLang="en-US" sz="1600" smtClean="0">
                <a:solidFill>
                  <a:srgbClr val="000000"/>
                </a:solidFill>
                <a:ea typeface="黑体" pitchFamily="49" charset="-122"/>
                <a:cs typeface="Arial" pitchFamily="34" charset="0"/>
              </a:rPr>
              <a:t>中国平安</a:t>
            </a:r>
            <a:r>
              <a:rPr kumimoji="1" lang="en-US" altLang="zh-CN" sz="1600" smtClean="0">
                <a:solidFill>
                  <a:srgbClr val="000000"/>
                </a:solidFill>
                <a:ea typeface="黑体" pitchFamily="49" charset="-122"/>
                <a:cs typeface="Arial" pitchFamily="34" charset="0"/>
              </a:rPr>
              <a:t>2009</a:t>
            </a:r>
            <a:r>
              <a:rPr kumimoji="1" lang="zh-CN" altLang="en-US" sz="1600" smtClean="0">
                <a:solidFill>
                  <a:srgbClr val="000000"/>
                </a:solidFill>
                <a:ea typeface="黑体" pitchFamily="49" charset="-122"/>
                <a:cs typeface="Arial" pitchFamily="34" charset="0"/>
              </a:rPr>
              <a:t>企业社会责任报告</a:t>
            </a:r>
            <a:r>
              <a:rPr kumimoji="1" lang="en-US" altLang="zh-CN" sz="1600" smtClean="0">
                <a:solidFill>
                  <a:srgbClr val="000000"/>
                </a:solidFill>
                <a:ea typeface="黑体" pitchFamily="49" charset="-122"/>
                <a:cs typeface="Arial" pitchFamily="34" charset="0"/>
              </a:rPr>
              <a:t>》</a:t>
            </a:r>
            <a:r>
              <a:rPr kumimoji="1" lang="zh-CN" altLang="en-US" sz="1600" smtClean="0">
                <a:solidFill>
                  <a:srgbClr val="000000"/>
                </a:solidFill>
                <a:ea typeface="黑体" pitchFamily="49" charset="-122"/>
                <a:cs typeface="Arial" pitchFamily="34" charset="0"/>
              </a:rPr>
              <a:t>、</a:t>
            </a:r>
            <a:r>
              <a:rPr kumimoji="1" lang="en-US" altLang="zh-CN" sz="1600" smtClean="0">
                <a:solidFill>
                  <a:srgbClr val="000000"/>
                </a:solidFill>
                <a:ea typeface="黑体" pitchFamily="49" charset="-122"/>
                <a:cs typeface="Arial" pitchFamily="34" charset="0"/>
              </a:rPr>
              <a:t> 《</a:t>
            </a:r>
            <a:r>
              <a:rPr kumimoji="1" lang="zh-CN" altLang="en-US" sz="1600" smtClean="0">
                <a:solidFill>
                  <a:srgbClr val="000000"/>
                </a:solidFill>
                <a:ea typeface="黑体" pitchFamily="49" charset="-122"/>
                <a:cs typeface="Arial" pitchFamily="34" charset="0"/>
              </a:rPr>
              <a:t>中国平安</a:t>
            </a:r>
            <a:r>
              <a:rPr kumimoji="1" lang="en-US" altLang="zh-CN" sz="1600" smtClean="0">
                <a:solidFill>
                  <a:srgbClr val="000000"/>
                </a:solidFill>
                <a:ea typeface="黑体" pitchFamily="49" charset="-122"/>
                <a:cs typeface="Arial" pitchFamily="34" charset="0"/>
              </a:rPr>
              <a:t>2010</a:t>
            </a:r>
            <a:r>
              <a:rPr kumimoji="1" lang="zh-CN" altLang="en-US" sz="1600" smtClean="0">
                <a:solidFill>
                  <a:srgbClr val="000000"/>
                </a:solidFill>
                <a:ea typeface="黑体" pitchFamily="49" charset="-122"/>
                <a:cs typeface="Arial" pitchFamily="34" charset="0"/>
              </a:rPr>
              <a:t>企业社会责任报告</a:t>
            </a:r>
            <a:r>
              <a:rPr kumimoji="1" lang="en-US" altLang="zh-CN" sz="1600" smtClean="0">
                <a:solidFill>
                  <a:srgbClr val="000000"/>
                </a:solidFill>
                <a:ea typeface="黑体" pitchFamily="49" charset="-122"/>
                <a:cs typeface="Arial" pitchFamily="34" charset="0"/>
              </a:rPr>
              <a:t>》</a:t>
            </a:r>
            <a:r>
              <a:rPr kumimoji="1" lang="zh-CN" altLang="en-US" sz="1600" smtClean="0">
                <a:solidFill>
                  <a:srgbClr val="000000"/>
                </a:solidFill>
                <a:ea typeface="黑体" pitchFamily="49" charset="-122"/>
                <a:cs typeface="Arial" pitchFamily="34" charset="0"/>
              </a:rPr>
              <a:t>连续三年以</a:t>
            </a:r>
            <a:r>
              <a:rPr kumimoji="1" lang="zh-CN" altLang="en-US" sz="1600">
                <a:solidFill>
                  <a:srgbClr val="000000"/>
                </a:solidFill>
                <a:ea typeface="黑体" pitchFamily="49" charset="-122"/>
                <a:cs typeface="Arial" pitchFamily="34" charset="0"/>
              </a:rPr>
              <a:t>最高分获评</a:t>
            </a:r>
            <a:r>
              <a:rPr kumimoji="1" lang="en-US" altLang="zh-CN" sz="1600">
                <a:solidFill>
                  <a:srgbClr val="000000"/>
                </a:solidFill>
                <a:ea typeface="黑体" pitchFamily="49" charset="-122"/>
                <a:cs typeface="Arial" pitchFamily="34" charset="0"/>
              </a:rPr>
              <a:t>A</a:t>
            </a:r>
            <a:r>
              <a:rPr kumimoji="1" lang="zh-CN" altLang="en-US" sz="1600">
                <a:solidFill>
                  <a:srgbClr val="000000"/>
                </a:solidFill>
                <a:ea typeface="黑体" pitchFamily="49" charset="-122"/>
                <a:cs typeface="Arial" pitchFamily="34" charset="0"/>
              </a:rPr>
              <a:t>股上市公司报告第一名，蝉联最佳报告大奖</a:t>
            </a:r>
            <a:r>
              <a:rPr kumimoji="1" lang="zh-CN" altLang="en-US" sz="1200" smtClean="0">
                <a:solidFill>
                  <a:srgbClr val="000000"/>
                </a:solidFill>
                <a:ea typeface="黑体" pitchFamily="49" charset="-122"/>
                <a:cs typeface="Arial" pitchFamily="34" charset="0"/>
              </a:rPr>
              <a:t>。</a:t>
            </a:r>
            <a:endParaRPr kumimoji="1" lang="en-US" altLang="zh-CN" sz="1200" smtClean="0">
              <a:solidFill>
                <a:srgbClr val="000000"/>
              </a:solidFill>
              <a:ea typeface="黑体" pitchFamily="49" charset="-122"/>
              <a:cs typeface="Arial" pitchFamily="34" charset="0"/>
            </a:endParaRPr>
          </a:p>
          <a:p>
            <a:pPr>
              <a:buClr>
                <a:srgbClr val="FF3300"/>
              </a:buClr>
              <a:buFont typeface="Wingdings" pitchFamily="2" charset="2"/>
              <a:buChar char="n"/>
            </a:pPr>
            <a:endParaRPr kumimoji="1" lang="en-US" altLang="zh-CN" sz="1200" smtClean="0">
              <a:solidFill>
                <a:srgbClr val="000000"/>
              </a:solidFill>
              <a:ea typeface="黑体" pitchFamily="49" charset="-122"/>
              <a:cs typeface="Arial" pitchFamily="34" charset="0"/>
            </a:endParaRPr>
          </a:p>
          <a:p>
            <a:pPr>
              <a:buClr>
                <a:srgbClr val="FF3300"/>
              </a:buClr>
              <a:buFont typeface="Wingdings" pitchFamily="2" charset="2"/>
              <a:buChar char="n"/>
            </a:pPr>
            <a:r>
              <a:rPr kumimoji="1" lang="zh-CN" altLang="en-US" sz="1600" smtClean="0">
                <a:solidFill>
                  <a:srgbClr val="000000"/>
                </a:solidFill>
                <a:ea typeface="黑体" pitchFamily="49" charset="-122"/>
                <a:cs typeface="Arial" pitchFamily="34" charset="0"/>
              </a:rPr>
              <a:t>以以“专业”为主题的</a:t>
            </a:r>
            <a:r>
              <a:rPr kumimoji="1" lang="en-US" altLang="zh-CN" sz="1600" smtClean="0">
                <a:solidFill>
                  <a:srgbClr val="000000"/>
                </a:solidFill>
                <a:ea typeface="黑体" pitchFamily="49" charset="-122"/>
                <a:cs typeface="Arial" pitchFamily="34" charset="0"/>
              </a:rPr>
              <a:t>《</a:t>
            </a:r>
            <a:r>
              <a:rPr kumimoji="1" lang="zh-CN" altLang="en-US" sz="1600" smtClean="0">
                <a:solidFill>
                  <a:srgbClr val="000000"/>
                </a:solidFill>
                <a:ea typeface="黑体" pitchFamily="49" charset="-122"/>
                <a:cs typeface="Arial" pitchFamily="34" charset="0"/>
              </a:rPr>
              <a:t>中国平安</a:t>
            </a:r>
            <a:r>
              <a:rPr kumimoji="1" lang="en-US" altLang="zh-CN" sz="1600" smtClean="0">
                <a:solidFill>
                  <a:srgbClr val="000000"/>
                </a:solidFill>
                <a:ea typeface="黑体" pitchFamily="49" charset="-122"/>
                <a:cs typeface="Arial" pitchFamily="34" charset="0"/>
              </a:rPr>
              <a:t>2011</a:t>
            </a:r>
            <a:r>
              <a:rPr kumimoji="1" lang="zh-CN" altLang="en-US" sz="1600" smtClean="0">
                <a:solidFill>
                  <a:srgbClr val="000000"/>
                </a:solidFill>
                <a:ea typeface="黑体" pitchFamily="49" charset="-122"/>
                <a:cs typeface="Arial" pitchFamily="34" charset="0"/>
              </a:rPr>
              <a:t>企业社会责任报告</a:t>
            </a:r>
            <a:r>
              <a:rPr kumimoji="1" lang="en-US" altLang="zh-CN" sz="1600" smtClean="0">
                <a:solidFill>
                  <a:srgbClr val="000000"/>
                </a:solidFill>
                <a:ea typeface="黑体" pitchFamily="49" charset="-122"/>
                <a:cs typeface="Arial" pitchFamily="34" charset="0"/>
              </a:rPr>
              <a:t>》</a:t>
            </a:r>
            <a:r>
              <a:rPr kumimoji="1" lang="zh-CN" altLang="en-US" sz="1600" smtClean="0">
                <a:solidFill>
                  <a:srgbClr val="000000"/>
                </a:solidFill>
                <a:ea typeface="黑体" pitchFamily="49" charset="-122"/>
                <a:cs typeface="Arial" pitchFamily="34" charset="0"/>
              </a:rPr>
              <a:t>已与年报同期发布。</a:t>
            </a:r>
            <a:endParaRPr kumimoji="1" lang="zh-CN" altLang="en-US" sz="1200">
              <a:solidFill>
                <a:srgbClr val="000000"/>
              </a:solidFill>
              <a:ea typeface="黑体" pitchFamily="49" charset="-122"/>
              <a:cs typeface="Arial" pitchFamily="34" charset="0"/>
            </a:endParaRPr>
          </a:p>
        </p:txBody>
      </p:sp>
      <p:sp>
        <p:nvSpPr>
          <p:cNvPr id="49155" name="Rectangle 3"/>
          <p:cNvSpPr>
            <a:spLocks noChangeArrowheads="1"/>
          </p:cNvSpPr>
          <p:nvPr/>
        </p:nvSpPr>
        <p:spPr bwMode="auto">
          <a:xfrm>
            <a:off x="382588" y="325438"/>
            <a:ext cx="8361362" cy="914400"/>
          </a:xfrm>
          <a:prstGeom prst="rect">
            <a:avLst/>
          </a:prstGeom>
          <a:noFill/>
          <a:ln w="9525">
            <a:noFill/>
            <a:miter lim="800000"/>
            <a:headEnd/>
            <a:tailEnd/>
          </a:ln>
        </p:spPr>
        <p:txBody>
          <a:bodyPr lIns="0" tIns="0" rIns="0"/>
          <a:lstStyle/>
          <a:p>
            <a:r>
              <a:rPr lang="zh-CN" altLang="en-US" sz="3600" b="1">
                <a:solidFill>
                  <a:srgbClr val="FF6600"/>
                </a:solidFill>
                <a:ea typeface="黑体" pitchFamily="49" charset="-122"/>
                <a:cs typeface="Arial" pitchFamily="34" charset="0"/>
              </a:rPr>
              <a:t>社会责任</a:t>
            </a:r>
            <a:endParaRPr lang="en-US" altLang="zh-CN" sz="3600" b="1">
              <a:solidFill>
                <a:srgbClr val="FF6600"/>
              </a:solidFill>
              <a:ea typeface="黑体" pitchFamily="49" charset="-122"/>
              <a:cs typeface="Arial" pitchFamily="34" charset="0"/>
            </a:endParaRPr>
          </a:p>
          <a:p>
            <a:r>
              <a:rPr lang="zh-CN" altLang="en-US" sz="3600" b="1">
                <a:solidFill>
                  <a:srgbClr val="FF6600"/>
                </a:solidFill>
                <a:ea typeface="黑体" pitchFamily="49" charset="-122"/>
                <a:cs typeface="Arial" pitchFamily="34" charset="0"/>
              </a:rPr>
              <a:t>企业社会责任报告</a:t>
            </a:r>
          </a:p>
        </p:txBody>
      </p:sp>
      <p:cxnSp>
        <p:nvCxnSpPr>
          <p:cNvPr id="49157" name="Straight Connector 4"/>
          <p:cNvCxnSpPr>
            <a:cxnSpLocks noChangeShapeType="1"/>
          </p:cNvCxnSpPr>
          <p:nvPr/>
        </p:nvCxnSpPr>
        <p:spPr bwMode="auto">
          <a:xfrm rot="16200000" flipH="1">
            <a:off x="2504280" y="3736183"/>
            <a:ext cx="3724278" cy="4762"/>
          </a:xfrm>
          <a:prstGeom prst="line">
            <a:avLst/>
          </a:prstGeom>
          <a:noFill/>
          <a:ln w="12700" algn="ctr">
            <a:solidFill>
              <a:schemeClr val="hlink"/>
            </a:solidFill>
            <a:round/>
            <a:headEnd/>
            <a:tailEnd/>
          </a:ln>
        </p:spPr>
      </p:cxnSp>
      <p:pic>
        <p:nvPicPr>
          <p:cNvPr id="72707" name="Picture 3"/>
          <p:cNvPicPr>
            <a:picLocks noChangeAspect="1" noChangeArrowheads="1"/>
          </p:cNvPicPr>
          <p:nvPr/>
        </p:nvPicPr>
        <p:blipFill>
          <a:blip r:embed="rId3" cstate="print"/>
          <a:srcRect l="33334" t="7813" r="31354" b="31901"/>
          <a:stretch>
            <a:fillRect/>
          </a:stretch>
        </p:blipFill>
        <p:spPr bwMode="auto">
          <a:xfrm rot="886702">
            <a:off x="2331040" y="1612899"/>
            <a:ext cx="1720260" cy="2349500"/>
          </a:xfrm>
          <a:prstGeom prst="rect">
            <a:avLst/>
          </a:prstGeom>
          <a:noFill/>
          <a:ln w="9525">
            <a:noFill/>
            <a:miter lim="800000"/>
            <a:headEnd/>
            <a:tailEnd/>
          </a:ln>
          <a:effectLst/>
          <a:scene3d>
            <a:camera prst="isometricOffAxis1Right"/>
            <a:lightRig rig="threePt" dir="t"/>
          </a:scene3d>
        </p:spPr>
      </p:pic>
      <p:pic>
        <p:nvPicPr>
          <p:cNvPr id="72708" name="Picture 4"/>
          <p:cNvPicPr>
            <a:picLocks noChangeAspect="1" noChangeArrowheads="1"/>
          </p:cNvPicPr>
          <p:nvPr/>
        </p:nvPicPr>
        <p:blipFill>
          <a:blip r:embed="rId4" cstate="print"/>
          <a:srcRect l="32708" t="7813" r="15000" b="3385"/>
          <a:stretch>
            <a:fillRect/>
          </a:stretch>
        </p:blipFill>
        <p:spPr bwMode="auto">
          <a:xfrm rot="20342651">
            <a:off x="514891" y="3708398"/>
            <a:ext cx="1727199" cy="2346513"/>
          </a:xfrm>
          <a:prstGeom prst="rect">
            <a:avLst/>
          </a:prstGeom>
          <a:noFill/>
          <a:ln w="9525">
            <a:noFill/>
            <a:miter lim="800000"/>
            <a:headEnd/>
            <a:tailEnd/>
          </a:ln>
          <a:effectLst/>
          <a:scene3d>
            <a:camera prst="isometricOffAxis1Right"/>
            <a:lightRig rig="threePt" dir="t"/>
          </a:scene3d>
        </p:spPr>
      </p:pic>
      <p:pic>
        <p:nvPicPr>
          <p:cNvPr id="72706" name="Picture 2"/>
          <p:cNvPicPr>
            <a:picLocks noChangeAspect="1" noChangeArrowheads="1"/>
          </p:cNvPicPr>
          <p:nvPr/>
        </p:nvPicPr>
        <p:blipFill>
          <a:blip r:embed="rId5" cstate="print"/>
          <a:srcRect l="33584" t="7812" r="31146" b="31771"/>
          <a:stretch>
            <a:fillRect/>
          </a:stretch>
        </p:blipFill>
        <p:spPr bwMode="auto">
          <a:xfrm rot="21392564">
            <a:off x="1993900" y="3543300"/>
            <a:ext cx="1714500" cy="2349500"/>
          </a:xfrm>
          <a:prstGeom prst="rect">
            <a:avLst/>
          </a:prstGeom>
          <a:noFill/>
          <a:ln w="9525">
            <a:noFill/>
            <a:miter lim="800000"/>
            <a:headEnd/>
            <a:tailEnd/>
          </a:ln>
          <a:effectLst/>
          <a:scene3d>
            <a:camera prst="isometricOffAxis1Right"/>
            <a:lightRig rig="threePt" dir="t"/>
          </a:scene3d>
        </p:spPr>
      </p:pic>
    </p:spTree>
  </p:cSld>
  <p:clrMapOvr>
    <a:masterClrMapping/>
  </p:clrMapOvr>
  <p:transition>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5"/>
          <p:cNvPicPr>
            <a:picLocks noChangeAspect="1" noChangeArrowheads="1"/>
          </p:cNvPicPr>
          <p:nvPr/>
        </p:nvPicPr>
        <p:blipFill>
          <a:blip r:embed="rId2" cstate="print"/>
          <a:srcRect/>
          <a:stretch>
            <a:fillRect/>
          </a:stretch>
        </p:blipFill>
        <p:spPr bwMode="auto">
          <a:xfrm>
            <a:off x="0" y="0"/>
            <a:ext cx="9311320" cy="6947560"/>
          </a:xfrm>
          <a:prstGeom prst="rect">
            <a:avLst/>
          </a:prstGeom>
          <a:noFill/>
          <a:ln w="9525">
            <a:noFill/>
            <a:miter lim="800000"/>
            <a:headEnd/>
            <a:tailEnd/>
          </a:ln>
        </p:spPr>
      </p:pic>
      <p:sp>
        <p:nvSpPr>
          <p:cNvPr id="50179" name="Rectangle 3"/>
          <p:cNvSpPr>
            <a:spLocks noChangeArrowheads="1"/>
          </p:cNvSpPr>
          <p:nvPr/>
        </p:nvSpPr>
        <p:spPr bwMode="auto">
          <a:xfrm>
            <a:off x="690880" y="1200785"/>
            <a:ext cx="8453120" cy="7183505"/>
          </a:xfrm>
          <a:prstGeom prst="rect">
            <a:avLst/>
          </a:prstGeom>
          <a:noFill/>
          <a:ln w="9525">
            <a:noFill/>
            <a:miter lim="800000"/>
            <a:headEnd/>
            <a:tailEnd/>
          </a:ln>
        </p:spPr>
        <p:txBody>
          <a:bodyPr wrap="square">
            <a:spAutoFit/>
          </a:bodyPr>
          <a:lstStyle/>
          <a:p>
            <a:pPr marL="352425" indent="-352425">
              <a:lnSpc>
                <a:spcPct val="90000"/>
              </a:lnSpc>
              <a:buClr>
                <a:srgbClr val="FF6600"/>
              </a:buClr>
              <a:buFont typeface="Wingdings" pitchFamily="2" charset="2"/>
              <a:buChar char="n"/>
            </a:pPr>
            <a:r>
              <a:rPr lang="zh-CN" altLang="en-US" sz="1600">
                <a:solidFill>
                  <a:srgbClr val="FF6600"/>
                </a:solidFill>
                <a:latin typeface="黑体" pitchFamily="49" charset="-122"/>
                <a:ea typeface="黑体" pitchFamily="49" charset="-122"/>
              </a:rPr>
              <a:t>两度荣获中华慈善奖</a:t>
            </a:r>
          </a:p>
          <a:p>
            <a:pPr marL="352425" indent="-352425">
              <a:lnSpc>
                <a:spcPct val="90000"/>
              </a:lnSpc>
              <a:buClr>
                <a:srgbClr val="FF6600"/>
              </a:buClr>
            </a:pPr>
            <a:r>
              <a:rPr lang="zh-CN" altLang="en-US" sz="1600">
                <a:solidFill>
                  <a:srgbClr val="000000"/>
                </a:solidFill>
                <a:latin typeface="黑体" pitchFamily="49" charset="-122"/>
                <a:ea typeface="黑体" pitchFamily="49" charset="-122"/>
              </a:rPr>
              <a:t>   国家民政部评</a:t>
            </a:r>
            <a:r>
              <a:rPr lang="zh-CN" altLang="en-US" sz="1600" smtClean="0">
                <a:solidFill>
                  <a:srgbClr val="000000"/>
                </a:solidFill>
                <a:latin typeface="黑体" pitchFamily="49" charset="-122"/>
                <a:ea typeface="黑体" pitchFamily="49" charset="-122"/>
              </a:rPr>
              <a:t>选</a:t>
            </a:r>
            <a:endParaRPr lang="en-US" altLang="zh-CN" sz="1600" smtClean="0">
              <a:solidFill>
                <a:srgbClr val="000000"/>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rgbClr val="000000"/>
              </a:solidFill>
              <a:latin typeface="黑体" pitchFamily="49" charset="-122"/>
              <a:ea typeface="黑体" pitchFamily="49" charset="-122"/>
            </a:endParaRPr>
          </a:p>
          <a:p>
            <a:pPr marL="352425"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连续十年荣获</a:t>
            </a:r>
            <a:r>
              <a:rPr lang="en-US" altLang="zh-CN" sz="1600" smtClean="0">
                <a:solidFill>
                  <a:srgbClr val="FF6600"/>
                </a:solidFill>
                <a:latin typeface="黑体" pitchFamily="49" charset="-122"/>
                <a:ea typeface="黑体" pitchFamily="49" charset="-122"/>
              </a:rPr>
              <a:t>“</a:t>
            </a:r>
            <a:r>
              <a:rPr lang="zh-CN" altLang="en-US" sz="1600" smtClean="0">
                <a:solidFill>
                  <a:srgbClr val="FF6600"/>
                </a:solidFill>
                <a:latin typeface="黑体" pitchFamily="49" charset="-122"/>
                <a:ea typeface="黑体" pitchFamily="49" charset="-122"/>
              </a:rPr>
              <a:t>中国最受尊敬企业”称号。获“中国最受尊敬企业十年成就奖”及“中国最受尊敬企业十年公益成就奖”</a:t>
            </a:r>
            <a:endParaRPr lang="zh-CN" altLang="en-US" sz="800" smtClean="0">
              <a:solidFill>
                <a:srgbClr val="FF6600"/>
              </a:solidFill>
              <a:latin typeface="黑体" pitchFamily="49" charset="-122"/>
              <a:ea typeface="黑体" pitchFamily="49" charset="-122"/>
            </a:endParaRPr>
          </a:p>
          <a:p>
            <a:pPr marL="352425" indent="-352425">
              <a:lnSpc>
                <a:spcPct val="90000"/>
              </a:lnSpc>
              <a:buClr>
                <a:srgbClr val="FF6600"/>
              </a:buClr>
            </a:pPr>
            <a:r>
              <a:rPr lang="en-US" altLang="zh-CN" sz="1600" smtClean="0">
                <a:solidFill>
                  <a:srgbClr val="000000"/>
                </a:solidFill>
                <a:latin typeface="黑体" pitchFamily="49" charset="-122"/>
                <a:ea typeface="黑体" pitchFamily="49" charset="-122"/>
              </a:rPr>
              <a:t>  《</a:t>
            </a:r>
            <a:r>
              <a:rPr lang="zh-CN" altLang="en-US" sz="1600" smtClean="0">
                <a:solidFill>
                  <a:srgbClr val="000000"/>
                </a:solidFill>
                <a:latin typeface="黑体" pitchFamily="49" charset="-122"/>
                <a:ea typeface="黑体" pitchFamily="49" charset="-122"/>
              </a:rPr>
              <a:t>经济观察报</a:t>
            </a:r>
            <a:r>
              <a:rPr lang="en-US" altLang="zh-CN" sz="1600" smtClean="0">
                <a:solidFill>
                  <a:srgbClr val="000000"/>
                </a:solidFill>
                <a:latin typeface="黑体" pitchFamily="49" charset="-122"/>
                <a:ea typeface="黑体" pitchFamily="49" charset="-122"/>
              </a:rPr>
              <a:t>》</a:t>
            </a:r>
            <a:r>
              <a:rPr lang="zh-CN" altLang="en-US" sz="1600" smtClean="0">
                <a:solidFill>
                  <a:srgbClr val="000000"/>
                </a:solidFill>
                <a:latin typeface="黑体" pitchFamily="49" charset="-122"/>
                <a:ea typeface="黑体" pitchFamily="49" charset="-122"/>
              </a:rPr>
              <a:t>和北京大学案例研究中心评选</a:t>
            </a:r>
            <a:endParaRPr lang="en-US" altLang="zh-CN" sz="1600" smtClean="0">
              <a:solidFill>
                <a:srgbClr val="000000"/>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rgbClr val="000000"/>
              </a:solidFill>
              <a:latin typeface="黑体" pitchFamily="49" charset="-122"/>
              <a:ea typeface="黑体" pitchFamily="49" charset="-122"/>
            </a:endParaRPr>
          </a:p>
          <a:p>
            <a:pPr marL="352425"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七度蝉联“中国最佳企业公民” 称号</a:t>
            </a:r>
          </a:p>
          <a:p>
            <a:pPr marL="352425" indent="-352425">
              <a:lnSpc>
                <a:spcPct val="90000"/>
              </a:lnSpc>
              <a:buClr>
                <a:srgbClr val="FF6600"/>
              </a:buClr>
            </a:pPr>
            <a:r>
              <a:rPr lang="en-US" altLang="zh-CN" sz="1600" smtClean="0">
                <a:solidFill>
                  <a:schemeClr val="tx1"/>
                </a:solidFill>
                <a:latin typeface="黑体" pitchFamily="49" charset="-122"/>
                <a:ea typeface="黑体" pitchFamily="49" charset="-122"/>
              </a:rPr>
              <a:t>  《21</a:t>
            </a:r>
            <a:r>
              <a:rPr lang="zh-CN" altLang="en-US" sz="1600" smtClean="0">
                <a:solidFill>
                  <a:schemeClr val="tx1"/>
                </a:solidFill>
                <a:latin typeface="黑体" pitchFamily="49" charset="-122"/>
                <a:ea typeface="黑体" pitchFamily="49" charset="-122"/>
              </a:rPr>
              <a:t>世纪经济报道</a:t>
            </a:r>
            <a:r>
              <a:rPr lang="en-US" altLang="zh-CN" sz="1600" smtClean="0">
                <a:solidFill>
                  <a:schemeClr val="tx1"/>
                </a:solidFill>
                <a:latin typeface="黑体" pitchFamily="49" charset="-122"/>
                <a:ea typeface="黑体" pitchFamily="49" charset="-122"/>
              </a:rPr>
              <a:t>》</a:t>
            </a:r>
            <a:r>
              <a:rPr lang="zh-CN" altLang="en-US" sz="1600" smtClean="0">
                <a:solidFill>
                  <a:srgbClr val="000000"/>
                </a:solidFill>
                <a:latin typeface="黑体" pitchFamily="49" charset="-122"/>
                <a:ea typeface="黑体" pitchFamily="49" charset="-122"/>
              </a:rPr>
              <a:t>与</a:t>
            </a:r>
            <a:r>
              <a:rPr lang="en-US" altLang="zh-CN" sz="1600" smtClean="0">
                <a:solidFill>
                  <a:srgbClr val="000000"/>
                </a:solidFill>
                <a:latin typeface="黑体" pitchFamily="49" charset="-122"/>
                <a:ea typeface="黑体" pitchFamily="49" charset="-122"/>
              </a:rPr>
              <a:t>《21</a:t>
            </a:r>
            <a:r>
              <a:rPr lang="zh-CN" altLang="en-US" sz="1600" smtClean="0">
                <a:solidFill>
                  <a:srgbClr val="000000"/>
                </a:solidFill>
                <a:latin typeface="黑体" pitchFamily="49" charset="-122"/>
                <a:ea typeface="黑体" pitchFamily="49" charset="-122"/>
              </a:rPr>
              <a:t>世纪商业评论</a:t>
            </a:r>
            <a:r>
              <a:rPr lang="en-US" altLang="zh-CN" sz="1600" smtClean="0">
                <a:solidFill>
                  <a:srgbClr val="000000"/>
                </a:solidFill>
                <a:latin typeface="黑体" pitchFamily="49" charset="-122"/>
                <a:ea typeface="黑体" pitchFamily="49" charset="-122"/>
              </a:rPr>
              <a:t>》</a:t>
            </a:r>
            <a:r>
              <a:rPr lang="zh-CN" altLang="en-US" sz="1600" smtClean="0">
                <a:solidFill>
                  <a:srgbClr val="000000"/>
                </a:solidFill>
                <a:latin typeface="黑体" pitchFamily="49" charset="-122"/>
                <a:ea typeface="黑体" pitchFamily="49" charset="-122"/>
              </a:rPr>
              <a:t>评选</a:t>
            </a:r>
            <a:endParaRPr lang="en-US" altLang="zh-CN" sz="1600" smtClean="0">
              <a:solidFill>
                <a:srgbClr val="000000"/>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rgbClr val="000000"/>
              </a:solidFill>
              <a:latin typeface="黑体" pitchFamily="49" charset="-122"/>
              <a:ea typeface="黑体" pitchFamily="49" charset="-122"/>
            </a:endParaRPr>
          </a:p>
          <a:p>
            <a:pPr marL="352425"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六度蝉联“最具责任感企业”荣誉</a:t>
            </a:r>
          </a:p>
          <a:p>
            <a:pPr marL="352425" indent="-352425">
              <a:lnSpc>
                <a:spcPct val="90000"/>
              </a:lnSpc>
              <a:buClr>
                <a:srgbClr val="FF6600"/>
              </a:buClr>
            </a:pPr>
            <a:r>
              <a:rPr lang="en-US" altLang="zh-CN" sz="1600" smtClean="0">
                <a:latin typeface="黑体" pitchFamily="49" charset="-122"/>
                <a:ea typeface="黑体" pitchFamily="49" charset="-122"/>
              </a:rPr>
              <a:t>  </a:t>
            </a:r>
            <a:r>
              <a:rPr lang="en-US" altLang="zh-CN" sz="1600" smtClean="0">
                <a:solidFill>
                  <a:schemeClr val="tx1"/>
                </a:solidFill>
                <a:latin typeface="黑体" pitchFamily="49" charset="-122"/>
                <a:ea typeface="黑体" pitchFamily="49" charset="-122"/>
              </a:rPr>
              <a:t>《</a:t>
            </a:r>
            <a:r>
              <a:rPr lang="zh-CN" altLang="en-US" sz="1600" smtClean="0">
                <a:solidFill>
                  <a:schemeClr val="tx1"/>
                </a:solidFill>
                <a:latin typeface="黑体" pitchFamily="49" charset="-122"/>
                <a:ea typeface="黑体" pitchFamily="49" charset="-122"/>
              </a:rPr>
              <a:t>中国新闻周刊</a:t>
            </a:r>
            <a:r>
              <a:rPr lang="en-US" altLang="zh-CN" sz="1600" smtClean="0">
                <a:solidFill>
                  <a:schemeClr val="tx1"/>
                </a:solidFill>
                <a:latin typeface="黑体" pitchFamily="49" charset="-122"/>
                <a:ea typeface="黑体" pitchFamily="49" charset="-122"/>
              </a:rPr>
              <a:t>》</a:t>
            </a:r>
            <a:r>
              <a:rPr lang="zh-CN" altLang="en-US" sz="1600" smtClean="0">
                <a:solidFill>
                  <a:schemeClr val="tx1"/>
                </a:solidFill>
                <a:latin typeface="黑体" pitchFamily="49" charset="-122"/>
                <a:ea typeface="黑体" pitchFamily="49" charset="-122"/>
              </a:rPr>
              <a:t>与中国红十字基金会评选</a:t>
            </a:r>
            <a:endParaRPr lang="en-US" altLang="zh-CN" sz="1600" smtClean="0">
              <a:solidFill>
                <a:schemeClr val="tx1"/>
              </a:solidFill>
              <a:latin typeface="黑体" pitchFamily="49" charset="-122"/>
              <a:ea typeface="黑体" pitchFamily="49" charset="-122"/>
            </a:endParaRPr>
          </a:p>
          <a:p>
            <a:pPr marL="352425" indent="-352425">
              <a:lnSpc>
                <a:spcPct val="90000"/>
              </a:lnSpc>
              <a:buClr>
                <a:srgbClr val="FF6600"/>
              </a:buClr>
            </a:pPr>
            <a:r>
              <a:rPr lang="zh-CN" altLang="en-US" sz="800" smtClean="0">
                <a:solidFill>
                  <a:schemeClr val="tx1"/>
                </a:solidFill>
                <a:latin typeface="黑体" pitchFamily="49" charset="-122"/>
                <a:ea typeface="黑体" pitchFamily="49" charset="-122"/>
              </a:rPr>
              <a:t> </a:t>
            </a:r>
            <a:endParaRPr lang="en-US" altLang="zh-CN" sz="800" smtClean="0">
              <a:solidFill>
                <a:schemeClr val="tx1"/>
              </a:solidFill>
              <a:latin typeface="黑体" pitchFamily="49" charset="-122"/>
              <a:ea typeface="黑体" pitchFamily="49" charset="-122"/>
            </a:endParaRPr>
          </a:p>
          <a:p>
            <a:pPr marL="352425"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企业社会责任报告三度蝉联</a:t>
            </a:r>
            <a:r>
              <a:rPr lang="en-US" altLang="zh-CN" sz="1600" smtClean="0">
                <a:solidFill>
                  <a:srgbClr val="FF6600"/>
                </a:solidFill>
                <a:latin typeface="黑体" pitchFamily="49" charset="-122"/>
                <a:ea typeface="黑体" pitchFamily="49" charset="-122"/>
              </a:rPr>
              <a:t>A</a:t>
            </a:r>
            <a:r>
              <a:rPr lang="zh-CN" altLang="en-US" sz="1600" smtClean="0">
                <a:solidFill>
                  <a:srgbClr val="FF6600"/>
                </a:solidFill>
                <a:latin typeface="黑体" pitchFamily="49" charset="-122"/>
                <a:ea typeface="黑体" pitchFamily="49" charset="-122"/>
              </a:rPr>
              <a:t>股上市公司第一</a:t>
            </a:r>
            <a:endParaRPr lang="en-US" altLang="zh-CN" sz="1600" smtClean="0">
              <a:solidFill>
                <a:srgbClr val="FF6600"/>
              </a:solidFill>
              <a:latin typeface="黑体" pitchFamily="49" charset="-122"/>
              <a:ea typeface="黑体" pitchFamily="49" charset="-122"/>
            </a:endParaRPr>
          </a:p>
          <a:p>
            <a:pPr marL="352425" indent="-352425">
              <a:lnSpc>
                <a:spcPct val="90000"/>
              </a:lnSpc>
              <a:buClr>
                <a:srgbClr val="FF6600"/>
              </a:buClr>
            </a:pPr>
            <a:r>
              <a:rPr lang="en-US" altLang="zh-CN" sz="1600" smtClean="0">
                <a:solidFill>
                  <a:srgbClr val="FF6600"/>
                </a:solidFill>
                <a:latin typeface="黑体" pitchFamily="49" charset="-122"/>
                <a:ea typeface="黑体" pitchFamily="49" charset="-122"/>
              </a:rPr>
              <a:t>   </a:t>
            </a:r>
            <a:r>
              <a:rPr lang="zh-CN" altLang="en-US" sz="1600" smtClean="0">
                <a:solidFill>
                  <a:srgbClr val="000000"/>
                </a:solidFill>
                <a:latin typeface="黑体" pitchFamily="49" charset="-122"/>
                <a:ea typeface="黑体" pitchFamily="49" charset="-122"/>
              </a:rPr>
              <a:t>润灵公益事业咨询公司评选</a:t>
            </a:r>
            <a:endParaRPr lang="en-US" altLang="zh-CN" sz="1600" smtClean="0">
              <a:solidFill>
                <a:srgbClr val="000000"/>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rgbClr val="000000"/>
              </a:solidFill>
              <a:latin typeface="黑体" pitchFamily="49" charset="-122"/>
              <a:ea typeface="黑体" pitchFamily="49" charset="-122"/>
            </a:endParaRPr>
          </a:p>
          <a:p>
            <a:pPr marL="352425"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连续三年获评“中国企业社会责任榜杰出企业奖”</a:t>
            </a:r>
          </a:p>
          <a:p>
            <a:pPr marL="352425" indent="-352425">
              <a:lnSpc>
                <a:spcPct val="90000"/>
              </a:lnSpc>
              <a:buClr>
                <a:srgbClr val="FF6600"/>
              </a:buClr>
            </a:pPr>
            <a:r>
              <a:rPr lang="zh-CN" altLang="en-US" sz="1600" smtClean="0">
                <a:solidFill>
                  <a:schemeClr val="tx1"/>
                </a:solidFill>
                <a:latin typeface="黑体" pitchFamily="49" charset="-122"/>
                <a:ea typeface="黑体" pitchFamily="49" charset="-122"/>
              </a:rPr>
              <a:t>  </a:t>
            </a:r>
            <a:r>
              <a:rPr lang="en-US" altLang="zh-CN" sz="1600" smtClean="0">
                <a:solidFill>
                  <a:schemeClr val="tx1"/>
                </a:solidFill>
                <a:latin typeface="黑体" pitchFamily="49" charset="-122"/>
                <a:ea typeface="黑体" pitchFamily="49" charset="-122"/>
              </a:rPr>
              <a:t>《</a:t>
            </a:r>
            <a:r>
              <a:rPr lang="zh-CN" altLang="en-US" sz="1600" smtClean="0">
                <a:solidFill>
                  <a:schemeClr val="tx1"/>
                </a:solidFill>
                <a:latin typeface="黑体" pitchFamily="49" charset="-122"/>
                <a:ea typeface="黑体" pitchFamily="49" charset="-122"/>
              </a:rPr>
              <a:t>第一财经</a:t>
            </a:r>
            <a:r>
              <a:rPr lang="en-US" altLang="zh-CN" sz="1600" smtClean="0">
                <a:solidFill>
                  <a:schemeClr val="tx1"/>
                </a:solidFill>
                <a:latin typeface="黑体" pitchFamily="49" charset="-122"/>
                <a:ea typeface="黑体" pitchFamily="49" charset="-122"/>
              </a:rPr>
              <a:t>》</a:t>
            </a:r>
            <a:r>
              <a:rPr lang="zh-CN" altLang="en-US" sz="1600" smtClean="0">
                <a:solidFill>
                  <a:schemeClr val="tx1"/>
                </a:solidFill>
                <a:latin typeface="黑体" pitchFamily="49" charset="-122"/>
                <a:ea typeface="黑体" pitchFamily="49" charset="-122"/>
              </a:rPr>
              <a:t>评选</a:t>
            </a:r>
            <a:endParaRPr lang="en-US" altLang="zh-CN"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chemeClr val="tx1"/>
              </a:solidFill>
              <a:latin typeface="黑体" pitchFamily="49" charset="-122"/>
              <a:ea typeface="黑体" pitchFamily="49" charset="-122"/>
            </a:endParaRPr>
          </a:p>
          <a:p>
            <a:pPr marL="352425"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a:t>
            </a:r>
            <a:r>
              <a:rPr lang="en-US" altLang="zh-CN" sz="1600" smtClean="0">
                <a:solidFill>
                  <a:srgbClr val="FF6600"/>
                </a:solidFill>
                <a:latin typeface="黑体" pitchFamily="49" charset="-122"/>
                <a:ea typeface="黑体" pitchFamily="49" charset="-122"/>
              </a:rPr>
              <a:t>2010</a:t>
            </a:r>
            <a:r>
              <a:rPr lang="zh-CN" altLang="en-US" sz="1600" smtClean="0">
                <a:solidFill>
                  <a:srgbClr val="FF6600"/>
                </a:solidFill>
                <a:latin typeface="黑体" pitchFamily="49" charset="-122"/>
                <a:ea typeface="黑体" pitchFamily="49" charset="-122"/>
              </a:rPr>
              <a:t>生态中国贡献奖”</a:t>
            </a:r>
            <a:endParaRPr lang="en-US" altLang="zh-CN" sz="1600" smtClean="0">
              <a:solidFill>
                <a:srgbClr val="FF6600"/>
              </a:solidFill>
              <a:latin typeface="黑体" pitchFamily="49" charset="-122"/>
              <a:ea typeface="黑体" pitchFamily="49" charset="-122"/>
            </a:endParaRPr>
          </a:p>
          <a:p>
            <a:pPr marL="352425" indent="-352425">
              <a:lnSpc>
                <a:spcPct val="90000"/>
              </a:lnSpc>
              <a:buClr>
                <a:srgbClr val="FF6600"/>
              </a:buClr>
            </a:pPr>
            <a:r>
              <a:rPr lang="zh-CN" altLang="en-US" sz="1600" smtClean="0">
                <a:solidFill>
                  <a:schemeClr val="tx1"/>
                </a:solidFill>
                <a:latin typeface="黑体" pitchFamily="49" charset="-122"/>
                <a:ea typeface="黑体" pitchFamily="49" charset="-122"/>
              </a:rPr>
              <a:t>   中国绿化基金会、联合国环境规划署、全国绿化委员会、国家林业局等单位联合评选</a:t>
            </a:r>
            <a:endParaRPr lang="en-US" altLang="zh-CN"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chemeClr val="tx1"/>
              </a:solidFill>
              <a:latin typeface="黑体" pitchFamily="49" charset="-122"/>
              <a:ea typeface="黑体" pitchFamily="49" charset="-122"/>
            </a:endParaRPr>
          </a:p>
          <a:p>
            <a:pPr marL="352425"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连续两年入选“南方低碳</a:t>
            </a:r>
            <a:r>
              <a:rPr lang="en-US" altLang="zh-CN" sz="1600" smtClean="0">
                <a:solidFill>
                  <a:srgbClr val="FF6600"/>
                </a:solidFill>
                <a:latin typeface="黑体" pitchFamily="49" charset="-122"/>
                <a:ea typeface="黑体" pitchFamily="49" charset="-122"/>
              </a:rPr>
              <a:t>50</a:t>
            </a:r>
            <a:r>
              <a:rPr lang="zh-CN" altLang="en-US" sz="1600" smtClean="0">
                <a:solidFill>
                  <a:srgbClr val="FF6600"/>
                </a:solidFill>
                <a:latin typeface="黑体" pitchFamily="49" charset="-122"/>
                <a:ea typeface="黑体" pitchFamily="49" charset="-122"/>
              </a:rPr>
              <a:t>指数”成分股</a:t>
            </a:r>
            <a:endParaRPr lang="en-US" altLang="zh-CN" sz="1600" smtClean="0">
              <a:solidFill>
                <a:srgbClr val="FF6600"/>
              </a:solidFill>
              <a:latin typeface="黑体" pitchFamily="49" charset="-122"/>
              <a:ea typeface="黑体" pitchFamily="49" charset="-122"/>
            </a:endParaRPr>
          </a:p>
          <a:p>
            <a:pPr marL="352425" indent="-352425">
              <a:lnSpc>
                <a:spcPct val="90000"/>
              </a:lnSpc>
              <a:buClr>
                <a:srgbClr val="FF6600"/>
              </a:buClr>
            </a:pPr>
            <a:r>
              <a:rPr lang="en-US" altLang="zh-CN" sz="1600" smtClean="0">
                <a:solidFill>
                  <a:schemeClr val="tx1"/>
                </a:solidFill>
                <a:latin typeface="黑体" pitchFamily="49" charset="-122"/>
                <a:ea typeface="黑体" pitchFamily="49" charset="-122"/>
              </a:rPr>
              <a:t>   </a:t>
            </a:r>
            <a:r>
              <a:rPr lang="zh-CN" altLang="zh-CN" sz="1600" smtClean="0">
                <a:solidFill>
                  <a:schemeClr val="tx1"/>
                </a:solidFill>
                <a:latin typeface="黑体" pitchFamily="49" charset="-122"/>
                <a:ea typeface="黑体" pitchFamily="49" charset="-122"/>
              </a:rPr>
              <a:t>南方日报、中山大学与深交所联合推出</a:t>
            </a:r>
            <a:endParaRPr lang="en-US" altLang="zh-CN"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chemeClr val="tx1"/>
              </a:solidFill>
              <a:latin typeface="黑体" pitchFamily="49" charset="-122"/>
              <a:ea typeface="黑体" pitchFamily="49" charset="-122"/>
            </a:endParaRPr>
          </a:p>
          <a:p>
            <a:pPr marL="352425" lvl="0" indent="-352425">
              <a:lnSpc>
                <a:spcPct val="90000"/>
              </a:lnSpc>
              <a:buClr>
                <a:srgbClr val="FF6600"/>
              </a:buClr>
              <a:buFont typeface="Wingdings" pitchFamily="2" charset="2"/>
              <a:buChar char="n"/>
            </a:pPr>
            <a:r>
              <a:rPr lang="zh-CN" altLang="en-US" sz="1600" smtClean="0">
                <a:solidFill>
                  <a:srgbClr val="FF6600"/>
                </a:solidFill>
                <a:latin typeface="黑体" pitchFamily="49" charset="-122"/>
                <a:ea typeface="黑体" pitchFamily="49" charset="-122"/>
              </a:rPr>
              <a:t>获“</a:t>
            </a:r>
            <a:r>
              <a:rPr lang="en-US" altLang="zh-CN" sz="1600" smtClean="0">
                <a:solidFill>
                  <a:srgbClr val="FF6600"/>
                </a:solidFill>
                <a:latin typeface="黑体" pitchFamily="49" charset="-122"/>
                <a:ea typeface="黑体" pitchFamily="49" charset="-122"/>
              </a:rPr>
              <a:t>2011</a:t>
            </a:r>
            <a:r>
              <a:rPr lang="zh-CN" altLang="en-US" sz="1600" smtClean="0">
                <a:solidFill>
                  <a:srgbClr val="FF6600"/>
                </a:solidFill>
                <a:latin typeface="黑体" pitchFamily="49" charset="-122"/>
                <a:ea typeface="黑体" pitchFamily="49" charset="-122"/>
              </a:rPr>
              <a:t>中国低碳典范企业” 、“最佳公益营销奖”</a:t>
            </a:r>
            <a:endParaRPr lang="en-US" altLang="zh-CN" sz="1600" smtClean="0">
              <a:solidFill>
                <a:srgbClr val="FF6600"/>
              </a:solidFill>
              <a:latin typeface="黑体" pitchFamily="49" charset="-122"/>
              <a:ea typeface="黑体" pitchFamily="49" charset="-122"/>
            </a:endParaRPr>
          </a:p>
          <a:p>
            <a:pPr marL="352425" indent="-352425">
              <a:lnSpc>
                <a:spcPct val="90000"/>
              </a:lnSpc>
              <a:buClr>
                <a:srgbClr val="FF6600"/>
              </a:buClr>
            </a:pPr>
            <a:r>
              <a:rPr lang="en-US" altLang="zh-CN" sz="1600" smtClean="0">
                <a:solidFill>
                  <a:schemeClr val="tx1"/>
                </a:solidFill>
                <a:latin typeface="黑体" pitchFamily="49" charset="-122"/>
                <a:ea typeface="黑体" pitchFamily="49" charset="-122"/>
              </a:rPr>
              <a:t>  《</a:t>
            </a:r>
            <a:r>
              <a:rPr lang="zh-CN" altLang="en-US" sz="1600" smtClean="0">
                <a:solidFill>
                  <a:schemeClr val="tx1"/>
                </a:solidFill>
                <a:latin typeface="黑体" pitchFamily="49" charset="-122"/>
                <a:ea typeface="黑体" pitchFamily="49" charset="-122"/>
              </a:rPr>
              <a:t>经济观察报</a:t>
            </a:r>
            <a:r>
              <a:rPr lang="en-US" altLang="zh-CN" sz="1600" smtClean="0">
                <a:solidFill>
                  <a:schemeClr val="tx1"/>
                </a:solidFill>
                <a:latin typeface="黑体" pitchFamily="49" charset="-122"/>
                <a:ea typeface="黑体" pitchFamily="49" charset="-122"/>
              </a:rPr>
              <a:t>》</a:t>
            </a:r>
            <a:r>
              <a:rPr lang="zh-CN" altLang="en-US" sz="1600" smtClean="0">
                <a:solidFill>
                  <a:schemeClr val="tx1"/>
                </a:solidFill>
                <a:latin typeface="黑体" pitchFamily="49" charset="-122"/>
                <a:ea typeface="黑体" pitchFamily="49" charset="-122"/>
              </a:rPr>
              <a:t>评选</a:t>
            </a:r>
            <a:endParaRPr lang="en-US" altLang="zh-CN"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en-US" altLang="zh-CN" sz="800" smtClean="0">
              <a:solidFill>
                <a:schemeClr val="tx1"/>
              </a:solidFill>
              <a:latin typeface="黑体" pitchFamily="49" charset="-122"/>
              <a:ea typeface="黑体" pitchFamily="49" charset="-122"/>
            </a:endParaRPr>
          </a:p>
          <a:p>
            <a:pPr marL="352425" indent="-352425">
              <a:lnSpc>
                <a:spcPct val="90000"/>
              </a:lnSpc>
              <a:buClr>
                <a:srgbClr val="FF6600"/>
              </a:buClr>
            </a:pPr>
            <a:r>
              <a:rPr lang="zh-CN" altLang="en-US" sz="1600" smtClean="0">
                <a:solidFill>
                  <a:schemeClr val="tx1"/>
                </a:solidFill>
                <a:latin typeface="黑体" pitchFamily="49" charset="-122"/>
                <a:ea typeface="黑体" pitchFamily="49" charset="-122"/>
              </a:rPr>
              <a:t>   </a:t>
            </a:r>
            <a:endParaRPr lang="en-US" altLang="zh-CN"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en-US" altLang="zh-CN"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zh-CN" altLang="en-US"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zh-CN" altLang="en-US" sz="1600" smtClean="0">
              <a:solidFill>
                <a:srgbClr val="000000"/>
              </a:solidFill>
              <a:latin typeface="黑体" pitchFamily="49" charset="-122"/>
              <a:ea typeface="黑体" pitchFamily="49" charset="-122"/>
            </a:endParaRPr>
          </a:p>
          <a:p>
            <a:pPr marL="352425" indent="-352425">
              <a:lnSpc>
                <a:spcPct val="90000"/>
              </a:lnSpc>
              <a:buClr>
                <a:srgbClr val="FF6600"/>
              </a:buClr>
            </a:pPr>
            <a:endParaRPr lang="zh-CN" altLang="en-US" sz="1600" smtClean="0">
              <a:solidFill>
                <a:schemeClr val="tx1"/>
              </a:solidFill>
              <a:latin typeface="黑体" pitchFamily="49" charset="-122"/>
              <a:ea typeface="黑体" pitchFamily="49" charset="-122"/>
            </a:endParaRPr>
          </a:p>
          <a:p>
            <a:pPr marL="352425" indent="-352425">
              <a:lnSpc>
                <a:spcPct val="90000"/>
              </a:lnSpc>
              <a:buClr>
                <a:srgbClr val="FF6600"/>
              </a:buClr>
            </a:pPr>
            <a:endParaRPr lang="en-US" altLang="zh-CN" sz="1600" smtClean="0">
              <a:solidFill>
                <a:srgbClr val="000000"/>
              </a:solidFill>
              <a:latin typeface="黑体" pitchFamily="49" charset="-122"/>
              <a:ea typeface="黑体" pitchFamily="49" charset="-122"/>
            </a:endParaRPr>
          </a:p>
          <a:p>
            <a:pPr marL="352425" indent="-352425">
              <a:lnSpc>
                <a:spcPct val="90000"/>
              </a:lnSpc>
              <a:buClr>
                <a:srgbClr val="FF6600"/>
              </a:buClr>
            </a:pPr>
            <a:endParaRPr lang="zh-CN" altLang="en-US" sz="1600" smtClean="0">
              <a:solidFill>
                <a:srgbClr val="000000"/>
              </a:solidFill>
              <a:latin typeface="黑体" pitchFamily="49" charset="-122"/>
              <a:ea typeface="黑体" pitchFamily="49" charset="-122"/>
            </a:endParaRPr>
          </a:p>
          <a:p>
            <a:pPr marL="352425" indent="-352425">
              <a:lnSpc>
                <a:spcPct val="90000"/>
              </a:lnSpc>
              <a:buClr>
                <a:srgbClr val="FF6600"/>
              </a:buClr>
            </a:pPr>
            <a:endParaRPr lang="zh-CN" altLang="en-US" sz="1600">
              <a:solidFill>
                <a:srgbClr val="000000"/>
              </a:solidFill>
              <a:latin typeface="黑体" pitchFamily="49" charset="-122"/>
              <a:ea typeface="黑体" pitchFamily="49" charset="-122"/>
            </a:endParaRPr>
          </a:p>
        </p:txBody>
      </p:sp>
      <p:sp>
        <p:nvSpPr>
          <p:cNvPr id="50184" name="Rectangle 12"/>
          <p:cNvSpPr>
            <a:spLocks noChangeArrowheads="1"/>
          </p:cNvSpPr>
          <p:nvPr/>
        </p:nvSpPr>
        <p:spPr bwMode="auto">
          <a:xfrm>
            <a:off x="344488" y="152400"/>
            <a:ext cx="8583612" cy="639763"/>
          </a:xfrm>
          <a:prstGeom prst="rect">
            <a:avLst/>
          </a:prstGeom>
          <a:noFill/>
          <a:ln w="9525">
            <a:noFill/>
            <a:miter lim="800000"/>
            <a:headEnd/>
            <a:tailEnd/>
          </a:ln>
        </p:spPr>
        <p:txBody>
          <a:bodyPr lIns="0" tIns="0" rIns="0"/>
          <a:lstStyle/>
          <a:p>
            <a:r>
              <a:rPr lang="zh-CN" altLang="en-US" sz="3200" b="1">
                <a:solidFill>
                  <a:srgbClr val="FF6600"/>
                </a:solidFill>
                <a:latin typeface="黑体" pitchFamily="49" charset="-122"/>
                <a:ea typeface="黑体" pitchFamily="49" charset="-122"/>
              </a:rPr>
              <a:t>社会责任</a:t>
            </a:r>
            <a:endParaRPr lang="en-US" altLang="zh-CN" sz="3200" b="1">
              <a:solidFill>
                <a:srgbClr val="FF6600"/>
              </a:solidFill>
              <a:latin typeface="黑体" pitchFamily="49" charset="-122"/>
              <a:ea typeface="黑体" pitchFamily="49" charset="-122"/>
            </a:endParaRPr>
          </a:p>
          <a:p>
            <a:r>
              <a:rPr lang="zh-CN" altLang="en-US" sz="3200" b="1">
                <a:solidFill>
                  <a:srgbClr val="FF6600"/>
                </a:solidFill>
                <a:latin typeface="黑体" pitchFamily="49" charset="-122"/>
                <a:ea typeface="黑体" pitchFamily="49" charset="-122"/>
              </a:rPr>
              <a:t>社会评价</a:t>
            </a:r>
          </a:p>
        </p:txBody>
      </p:sp>
    </p:spTree>
  </p:cSld>
  <p:clrMapOvr>
    <a:masterClrMapping/>
  </p:clrMapOvr>
  <p:transition>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7" descr="http://sc.websbook.com/upimg/allimg/090427/210_1600_websbook_com.jpg"/>
          <p:cNvPicPr>
            <a:picLocks noChangeAspect="1" noChangeArrowheads="1"/>
          </p:cNvPicPr>
          <p:nvPr/>
        </p:nvPicPr>
        <p:blipFill>
          <a:blip r:embed="rId2" cstate="print"/>
          <a:srcRect/>
          <a:stretch>
            <a:fillRect/>
          </a:stretch>
        </p:blipFill>
        <p:spPr bwMode="auto">
          <a:xfrm>
            <a:off x="0" y="-52388"/>
            <a:ext cx="9144000" cy="6908801"/>
          </a:xfrm>
          <a:prstGeom prst="rect">
            <a:avLst/>
          </a:prstGeom>
          <a:noFill/>
          <a:ln w="9525">
            <a:noFill/>
            <a:miter lim="800000"/>
            <a:headEnd/>
            <a:tailEnd/>
          </a:ln>
        </p:spPr>
      </p:pic>
      <p:sp>
        <p:nvSpPr>
          <p:cNvPr id="51203" name="Rectangle 7"/>
          <p:cNvSpPr>
            <a:spLocks noChangeArrowheads="1"/>
          </p:cNvSpPr>
          <p:nvPr/>
        </p:nvSpPr>
        <p:spPr bwMode="gray">
          <a:xfrm>
            <a:off x="0" y="4745038"/>
            <a:ext cx="3279775" cy="1703387"/>
          </a:xfrm>
          <a:prstGeom prst="rect">
            <a:avLst/>
          </a:prstGeom>
          <a:gradFill rotWithShape="1">
            <a:gsLst>
              <a:gs pos="0">
                <a:srgbClr val="A03500"/>
              </a:gs>
              <a:gs pos="50000">
                <a:srgbClr val="E65100"/>
              </a:gs>
              <a:gs pos="100000">
                <a:srgbClr val="FF6200"/>
              </a:gs>
            </a:gsLst>
            <a:lin ang="5400000" scaled="1"/>
          </a:gradFill>
          <a:ln w="12700" algn="ctr">
            <a:solidFill>
              <a:schemeClr val="hlink"/>
            </a:solidFill>
            <a:miter lim="800000"/>
            <a:headEnd/>
            <a:tailEnd/>
          </a:ln>
        </p:spPr>
        <p:txBody>
          <a:bodyPr wrap="none" lIns="0" tIns="0" rIns="0" anchor="ctr"/>
          <a:lstStyle/>
          <a:p>
            <a:pPr algn="ctr">
              <a:spcBef>
                <a:spcPct val="15000"/>
              </a:spcBef>
            </a:pPr>
            <a:endParaRPr lang="zh-CN" altLang="en-US" b="1"/>
          </a:p>
        </p:txBody>
      </p:sp>
      <p:sp>
        <p:nvSpPr>
          <p:cNvPr id="6" name="Rectangle 5"/>
          <p:cNvSpPr/>
          <p:nvPr/>
        </p:nvSpPr>
        <p:spPr>
          <a:xfrm>
            <a:off x="94589" y="4729655"/>
            <a:ext cx="2848144" cy="1200329"/>
          </a:xfrm>
          <a:prstGeom prst="rect">
            <a:avLst/>
          </a:prstGeom>
        </p:spPr>
        <p:txBody>
          <a:bodyPr>
            <a:spAutoFit/>
          </a:bodyPr>
          <a:lstStyle/>
          <a:p>
            <a:pPr>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ea typeface="黑体" pitchFamily="49" charset="-122"/>
              </a:rPr>
              <a:t>谢谢！</a:t>
            </a:r>
            <a:endParaRPr 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51205" name="Picture 6" descr="Logo2"/>
          <p:cNvPicPr>
            <a:picLocks noChangeAspect="1" noChangeArrowheads="1"/>
          </p:cNvPicPr>
          <p:nvPr/>
        </p:nvPicPr>
        <p:blipFill>
          <a:blip r:embed="rId3" cstate="print"/>
          <a:srcRect/>
          <a:stretch>
            <a:fillRect/>
          </a:stretch>
        </p:blipFill>
        <p:spPr bwMode="auto">
          <a:xfrm>
            <a:off x="214313" y="5940425"/>
            <a:ext cx="2513012" cy="414338"/>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AME" val="OvalShape"/>
</p:tagLst>
</file>

<file path=ppt/tags/tag2.xml><?xml version="1.0" encoding="utf-8"?>
<p:tagLst xmlns:a="http://schemas.openxmlformats.org/drawingml/2006/main" xmlns:r="http://schemas.openxmlformats.org/officeDocument/2006/relationships" xmlns:p="http://schemas.openxmlformats.org/presentationml/2006/main">
  <p:tag name="NAME" val="OvalShape"/>
</p:tagLst>
</file>

<file path=ppt/tags/tag3.xml><?xml version="1.0" encoding="utf-8"?>
<p:tagLst xmlns:a="http://schemas.openxmlformats.org/drawingml/2006/main" xmlns:r="http://schemas.openxmlformats.org/officeDocument/2006/relationships" xmlns:p="http://schemas.openxmlformats.org/presentationml/2006/main">
  <p:tag name="NAME" val="OvalShap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CDJv2oBQNkid.YMuVouWhw"/>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3399"/>
        </a:solidFill>
        <a:ln w="12700" cap="flat" cmpd="sng" algn="ctr">
          <a:solidFill>
            <a:schemeClr val="hlink"/>
          </a:solidFill>
          <a:prstDash val="solid"/>
          <a:round/>
          <a:headEnd type="none" w="med" len="med"/>
          <a:tailEnd type="none" w="med" len="med"/>
        </a:ln>
        <a:effectLst>
          <a:outerShdw dist="53882" dir="2700000" algn="ctr" rotWithShape="0">
            <a:schemeClr val="tx1"/>
          </a:outerShdw>
        </a:effectLst>
      </a:spPr>
      <a:bodyPr vert="horz" wrap="none" lIns="0" tIns="0" rIns="0" bIns="45720" numCol="1" anchor="ctr" anchorCtr="1" compatLnSpc="1">
        <a:prstTxWarp prst="textNoShape">
          <a:avLst/>
        </a:prstTxWarp>
      </a:bodyPr>
      <a:lstStyle>
        <a:defPPr marL="0" marR="0" indent="0" algn="ctr" defTabSz="914400" rtl="0" eaLnBrk="1" fontAlgn="base" latinLnBrk="0" hangingPunct="1">
          <a:lnSpc>
            <a:spcPct val="100000"/>
          </a:lnSpc>
          <a:spcBef>
            <a:spcPct val="15000"/>
          </a:spcBef>
          <a:spcAft>
            <a:spcPct val="0"/>
          </a:spcAft>
          <a:buClrTx/>
          <a:buSzTx/>
          <a:buFontTx/>
          <a:buNone/>
          <a:tabLst/>
          <a:defRPr kumimoji="0" lang="zh-CN" altLang="en-US" sz="1400" b="1" i="0" u="none" strike="noStrike" cap="none" normalizeH="0" baseline="0" smtClean="0">
            <a:ln>
              <a:noFill/>
            </a:ln>
            <a:solidFill>
              <a:schemeClr val="bg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003399"/>
        </a:solidFill>
        <a:ln w="12700" cap="flat" cmpd="sng" algn="ctr">
          <a:solidFill>
            <a:schemeClr val="hlink"/>
          </a:solidFill>
          <a:prstDash val="solid"/>
          <a:round/>
          <a:headEnd type="none" w="med" len="med"/>
          <a:tailEnd type="none" w="med" len="med"/>
        </a:ln>
        <a:effectLst>
          <a:outerShdw dist="53882" dir="2700000" algn="ctr" rotWithShape="0">
            <a:schemeClr val="tx1"/>
          </a:outerShdw>
        </a:effectLst>
      </a:spPr>
      <a:bodyPr vert="horz" wrap="none" lIns="0" tIns="0" rIns="0" bIns="45720" numCol="1" anchor="ctr" anchorCtr="1" compatLnSpc="1">
        <a:prstTxWarp prst="textNoShape">
          <a:avLst/>
        </a:prstTxWarp>
      </a:bodyPr>
      <a:lstStyle>
        <a:defPPr marL="0" marR="0" indent="0" algn="ctr" defTabSz="914400" rtl="0" eaLnBrk="1" fontAlgn="base" latinLnBrk="0" hangingPunct="1">
          <a:lnSpc>
            <a:spcPct val="100000"/>
          </a:lnSpc>
          <a:spcBef>
            <a:spcPct val="15000"/>
          </a:spcBef>
          <a:spcAft>
            <a:spcPct val="0"/>
          </a:spcAft>
          <a:buClrTx/>
          <a:buSzTx/>
          <a:buFontTx/>
          <a:buNone/>
          <a:tabLst/>
          <a:defRPr kumimoji="0" lang="zh-CN" altLang="en-US" sz="1400" b="1" i="0" u="none" strike="noStrike" cap="none" normalizeH="0" baseline="0" smtClean="0">
            <a:ln>
              <a:noFill/>
            </a:ln>
            <a:solidFill>
              <a:schemeClr val="bg1"/>
            </a:solidFill>
            <a:effectLst/>
            <a:latin typeface="Arial"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
      <a:dk1>
        <a:srgbClr val="000000"/>
      </a:dk1>
      <a:lt1>
        <a:srgbClr val="FFFFFF"/>
      </a:lt1>
      <a:dk2>
        <a:srgbClr val="000000"/>
      </a:dk2>
      <a:lt2>
        <a:srgbClr val="808080"/>
      </a:lt2>
      <a:accent1>
        <a:srgbClr val="20396D"/>
      </a:accent1>
      <a:accent2>
        <a:srgbClr val="68A2BF"/>
      </a:accent2>
      <a:accent3>
        <a:srgbClr val="FFFFFF"/>
      </a:accent3>
      <a:accent4>
        <a:srgbClr val="000000"/>
      </a:accent4>
      <a:accent5>
        <a:srgbClr val="ABAEBA"/>
      </a:accent5>
      <a:accent6>
        <a:srgbClr val="5E92AD"/>
      </a:accent6>
      <a:hlink>
        <a:srgbClr val="CD252B"/>
      </a:hlink>
      <a:folHlink>
        <a:srgbClr val="FFA469"/>
      </a:folHlink>
    </a:clrScheme>
    <a:fontScheme name="1_Default Design">
      <a:majorFont>
        <a:latin typeface="Arial"/>
        <a:ea typeface="宋体"/>
        <a:cs typeface="Times New Roman"/>
      </a:majorFont>
      <a:minorFont>
        <a:latin typeface="Arial"/>
        <a:ea typeface="宋体"/>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3399"/>
        </a:solidFill>
        <a:ln w="12700" cap="flat" cmpd="sng" algn="ctr">
          <a:solidFill>
            <a:schemeClr val="hlink"/>
          </a:solidFill>
          <a:prstDash val="solid"/>
          <a:round/>
          <a:headEnd type="none" w="med" len="med"/>
          <a:tailEnd type="none" w="med" len="med"/>
        </a:ln>
        <a:effectLst>
          <a:outerShdw dist="53882" dir="2700000" algn="ctr" rotWithShape="0">
            <a:schemeClr val="tx1"/>
          </a:outerShdw>
        </a:effectLst>
      </a:spPr>
      <a:bodyPr vert="horz" wrap="none" lIns="0" tIns="0" rIns="0" bIns="45720" numCol="1" anchor="ctr" anchorCtr="1" compatLnSpc="1">
        <a:prstTxWarp prst="textNoShape">
          <a:avLst/>
        </a:prstTxWarp>
      </a:bodyPr>
      <a:lstStyle>
        <a:defPPr marL="0" marR="0" indent="0" algn="ctr" defTabSz="914400" rtl="0" eaLnBrk="1" fontAlgn="base" latinLnBrk="0" hangingPunct="1">
          <a:lnSpc>
            <a:spcPct val="100000"/>
          </a:lnSpc>
          <a:spcBef>
            <a:spcPct val="15000"/>
          </a:spcBef>
          <a:spcAft>
            <a:spcPct val="0"/>
          </a:spcAft>
          <a:buClrTx/>
          <a:buSzTx/>
          <a:buFontTx/>
          <a:buNone/>
          <a:tabLst/>
          <a:defRPr kumimoji="0" lang="zh-CN" altLang="en-US" sz="1400" b="1" i="0" u="none" strike="noStrike" cap="none" normalizeH="0" baseline="0" smtClean="0">
            <a:ln>
              <a:noFill/>
            </a:ln>
            <a:solidFill>
              <a:schemeClr val="bg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003399"/>
        </a:solidFill>
        <a:ln w="12700" cap="flat" cmpd="sng" algn="ctr">
          <a:solidFill>
            <a:schemeClr val="hlink"/>
          </a:solidFill>
          <a:prstDash val="solid"/>
          <a:round/>
          <a:headEnd type="none" w="med" len="med"/>
          <a:tailEnd type="none" w="med" len="med"/>
        </a:ln>
        <a:effectLst>
          <a:outerShdw dist="53882" dir="2700000" algn="ctr" rotWithShape="0">
            <a:schemeClr val="tx1"/>
          </a:outerShdw>
        </a:effectLst>
      </a:spPr>
      <a:bodyPr vert="horz" wrap="none" lIns="0" tIns="0" rIns="0" bIns="45720" numCol="1" anchor="ctr" anchorCtr="1" compatLnSpc="1">
        <a:prstTxWarp prst="textNoShape">
          <a:avLst/>
        </a:prstTxWarp>
      </a:bodyPr>
      <a:lstStyle>
        <a:defPPr marL="0" marR="0" indent="0" algn="ctr" defTabSz="914400" rtl="0" eaLnBrk="1" fontAlgn="base" latinLnBrk="0" hangingPunct="1">
          <a:lnSpc>
            <a:spcPct val="100000"/>
          </a:lnSpc>
          <a:spcBef>
            <a:spcPct val="15000"/>
          </a:spcBef>
          <a:spcAft>
            <a:spcPct val="0"/>
          </a:spcAft>
          <a:buClrTx/>
          <a:buSzTx/>
          <a:buFontTx/>
          <a:buNone/>
          <a:tabLst/>
          <a:defRPr kumimoji="0" lang="zh-CN" altLang="en-US" sz="1400" b="1" i="0" u="none" strike="noStrike" cap="none" normalizeH="0" baseline="0" smtClean="0">
            <a:ln>
              <a:noFill/>
            </a:ln>
            <a:solidFill>
              <a:schemeClr val="bg1"/>
            </a:solidFill>
            <a:effectLst/>
            <a:latin typeface="Arial" charset="0"/>
            <a:ea typeface="宋体" pitchFamily="2" charset="-122"/>
          </a:defRPr>
        </a:defPPr>
      </a:lstStyle>
    </a:lnDef>
  </a:objectDefaults>
  <a:extraClrSchemeLst>
    <a:extraClrScheme>
      <a:clrScheme name="1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集团简介070920</Template>
  <TotalTime>32833</TotalTime>
  <Words>7152</Words>
  <Application>Microsoft Office PowerPoint</Application>
  <PresentationFormat>On-screen Show (4:3)</PresentationFormat>
  <Paragraphs>688</Paragraphs>
  <Slides>47</Slides>
  <Notes>17</Notes>
  <HiddenSlides>0</HiddenSlides>
  <MMClips>0</MMClips>
  <ScaleCrop>false</ScaleCrop>
  <HeadingPairs>
    <vt:vector size="6" baseType="variant">
      <vt:variant>
        <vt:lpstr>Theme</vt:lpstr>
      </vt:variant>
      <vt:variant>
        <vt:i4>2</vt:i4>
      </vt:variant>
      <vt:variant>
        <vt:lpstr>Embedded OLE Servers</vt:lpstr>
      </vt:variant>
      <vt:variant>
        <vt:i4>3</vt:i4>
      </vt:variant>
      <vt:variant>
        <vt:lpstr>Slide Titles</vt:lpstr>
      </vt:variant>
      <vt:variant>
        <vt:i4>47</vt:i4>
      </vt:variant>
    </vt:vector>
  </HeadingPairs>
  <TitlesOfParts>
    <vt:vector size="52" baseType="lpstr">
      <vt:lpstr>默认设计模板</vt:lpstr>
      <vt:lpstr>1_Default Design</vt:lpstr>
      <vt:lpstr>Clip</vt:lpstr>
      <vt:lpstr>剪辑</vt:lpstr>
      <vt:lpstr>CorelDRAW</vt:lpstr>
      <vt:lpstr>Slide 1</vt:lpstr>
      <vt:lpstr>Slide 2</vt:lpstr>
      <vt:lpstr>Slide 3</vt:lpstr>
      <vt:lpstr>集团概况</vt:lpstr>
      <vt:lpstr>集团概括数据</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公司治理 平安是中国金融业第一家引进外资、第一家海外集团整体上市的企业</vt:lpstr>
      <vt:lpstr>公司治理 平安是中国金融业第一家引进外资、第一家海外集团整体上市的企业</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平安把“诚信”作为企业的核心价值理念，把对股东、客户、员工和社会的负责及为他们创造最大化的价值作为企业的崇高使命，从企业人格化的角度，结合平安的企业文化内涵和行业特征，构建了中国平安的“企业公民行为模型”。 </vt:lpstr>
      <vt:lpstr>社会责任 企业公民行为（1）教育公益（基础教育事业）</vt:lpstr>
      <vt:lpstr>Slide 41</vt:lpstr>
      <vt:lpstr>Slide 42</vt:lpstr>
      <vt:lpstr>Slide 43</vt:lpstr>
      <vt:lpstr>Slide 44</vt:lpstr>
      <vt:lpstr>Slide 45</vt:lpstr>
      <vt:lpstr>Slide 46</vt:lpstr>
      <vt:lpstr>Slide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Titus Lee</dc:creator>
  <cp:lastModifiedBy>localadmin</cp:lastModifiedBy>
  <cp:revision>1053</cp:revision>
  <cp:lastPrinted>1601-01-01T00:00:00Z</cp:lastPrinted>
  <dcterms:created xsi:type="dcterms:W3CDTF">1601-01-01T00:00:00Z</dcterms:created>
  <dcterms:modified xsi:type="dcterms:W3CDTF">2012-05-02T06:36:20Z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